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93" r:id="rId5"/>
  </p:sldMasterIdLst>
  <p:notesMasterIdLst>
    <p:notesMasterId r:id="rId35"/>
  </p:notesMasterIdLst>
  <p:handoutMasterIdLst>
    <p:handoutMasterId r:id="rId36"/>
  </p:handoutMasterIdLst>
  <p:sldIdLst>
    <p:sldId id="299" r:id="rId6"/>
    <p:sldId id="598" r:id="rId7"/>
    <p:sldId id="661" r:id="rId8"/>
    <p:sldId id="817" r:id="rId9"/>
    <p:sldId id="825" r:id="rId10"/>
    <p:sldId id="826" r:id="rId11"/>
    <p:sldId id="830" r:id="rId12"/>
    <p:sldId id="829" r:id="rId13"/>
    <p:sldId id="833" r:id="rId14"/>
    <p:sldId id="834" r:id="rId15"/>
    <p:sldId id="785" r:id="rId16"/>
    <p:sldId id="835" r:id="rId17"/>
    <p:sldId id="836" r:id="rId18"/>
    <p:sldId id="597" r:id="rId19"/>
    <p:sldId id="818" r:id="rId20"/>
    <p:sldId id="816" r:id="rId21"/>
    <p:sldId id="837" r:id="rId22"/>
    <p:sldId id="842" r:id="rId23"/>
    <p:sldId id="848" r:id="rId24"/>
    <p:sldId id="814" r:id="rId25"/>
    <p:sldId id="838" r:id="rId26"/>
    <p:sldId id="672" r:id="rId27"/>
    <p:sldId id="839" r:id="rId28"/>
    <p:sldId id="843" r:id="rId29"/>
    <p:sldId id="847" r:id="rId30"/>
    <p:sldId id="844" r:id="rId31"/>
    <p:sldId id="840" r:id="rId32"/>
    <p:sldId id="845" r:id="rId33"/>
    <p:sldId id="846"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B798"/>
    <a:srgbClr val="3B3838"/>
    <a:srgbClr val="E0294A"/>
    <a:srgbClr val="009051"/>
    <a:srgbClr val="F36623"/>
    <a:srgbClr val="941651"/>
    <a:srgbClr val="FFFFFF"/>
    <a:srgbClr val="F2F2F2"/>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1" autoAdjust="0"/>
    <p:restoredTop sz="95782"/>
  </p:normalViewPr>
  <p:slideViewPr>
    <p:cSldViewPr>
      <p:cViewPr varScale="1">
        <p:scale>
          <a:sx n="95" d="100"/>
          <a:sy n="95" d="100"/>
        </p:scale>
        <p:origin x="108" y="288"/>
      </p:cViewPr>
      <p:guideLst>
        <p:guide orient="horz" pos="2880"/>
        <p:guide pos="216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29" d="100"/>
          <a:sy n="129" d="100"/>
        </p:scale>
        <p:origin x="21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kzeh, Hannah GIZ" userId="d21ffde9-c09d-4a12-a246-fbda56e1b73b" providerId="ADAL" clId="{790BB7CA-46E1-4ACE-A85F-3CC39EA6518A}"/>
    <pc:docChg chg="modSld">
      <pc:chgData name="Reckzeh, Hannah GIZ" userId="d21ffde9-c09d-4a12-a246-fbda56e1b73b" providerId="ADAL" clId="{790BB7CA-46E1-4ACE-A85F-3CC39EA6518A}" dt="2024-12-11T15:59:02.747" v="28" actId="20577"/>
      <pc:docMkLst>
        <pc:docMk/>
      </pc:docMkLst>
      <pc:sldChg chg="modSp mod">
        <pc:chgData name="Reckzeh, Hannah GIZ" userId="d21ffde9-c09d-4a12-a246-fbda56e1b73b" providerId="ADAL" clId="{790BB7CA-46E1-4ACE-A85F-3CC39EA6518A}" dt="2024-12-11T15:54:31.342" v="20" actId="20577"/>
        <pc:sldMkLst>
          <pc:docMk/>
          <pc:sldMk cId="4114743719" sldId="818"/>
        </pc:sldMkLst>
        <pc:spChg chg="mod">
          <ac:chgData name="Reckzeh, Hannah GIZ" userId="d21ffde9-c09d-4a12-a246-fbda56e1b73b" providerId="ADAL" clId="{790BB7CA-46E1-4ACE-A85F-3CC39EA6518A}" dt="2024-12-11T15:54:31.342" v="20" actId="20577"/>
          <ac:spMkLst>
            <pc:docMk/>
            <pc:sldMk cId="4114743719" sldId="818"/>
            <ac:spMk id="13" creationId="{D290967F-4871-F041-8125-C819FE206C03}"/>
          </ac:spMkLst>
        </pc:spChg>
      </pc:sldChg>
      <pc:sldChg chg="modSp mod">
        <pc:chgData name="Reckzeh, Hannah GIZ" userId="d21ffde9-c09d-4a12-a246-fbda56e1b73b" providerId="ADAL" clId="{790BB7CA-46E1-4ACE-A85F-3CC39EA6518A}" dt="2024-12-11T15:52:09.999" v="0" actId="113"/>
        <pc:sldMkLst>
          <pc:docMk/>
          <pc:sldMk cId="1217155131" sldId="830"/>
        </pc:sldMkLst>
        <pc:spChg chg="mod">
          <ac:chgData name="Reckzeh, Hannah GIZ" userId="d21ffde9-c09d-4a12-a246-fbda56e1b73b" providerId="ADAL" clId="{790BB7CA-46E1-4ACE-A85F-3CC39EA6518A}" dt="2024-12-11T15:52:09.999" v="0" actId="113"/>
          <ac:spMkLst>
            <pc:docMk/>
            <pc:sldMk cId="1217155131" sldId="830"/>
            <ac:spMk id="17" creationId="{D25943DA-971F-9447-9847-BBAC5092BF70}"/>
          </ac:spMkLst>
        </pc:spChg>
      </pc:sldChg>
      <pc:sldChg chg="modSp mod">
        <pc:chgData name="Reckzeh, Hannah GIZ" userId="d21ffde9-c09d-4a12-a246-fbda56e1b73b" providerId="ADAL" clId="{790BB7CA-46E1-4ACE-A85F-3CC39EA6518A}" dt="2024-12-11T15:59:02.747" v="28" actId="20577"/>
        <pc:sldMkLst>
          <pc:docMk/>
          <pc:sldMk cId="3064802787" sldId="844"/>
        </pc:sldMkLst>
        <pc:spChg chg="mod">
          <ac:chgData name="Reckzeh, Hannah GIZ" userId="d21ffde9-c09d-4a12-a246-fbda56e1b73b" providerId="ADAL" clId="{790BB7CA-46E1-4ACE-A85F-3CC39EA6518A}" dt="2024-12-11T15:59:02.747" v="28" actId="20577"/>
          <ac:spMkLst>
            <pc:docMk/>
            <pc:sldMk cId="3064802787" sldId="844"/>
            <ac:spMk id="13" creationId="{D290967F-4871-F041-8125-C819FE206C03}"/>
          </ac:spMkLst>
        </pc:spChg>
      </pc:sldChg>
      <pc:sldChg chg="modSp mod">
        <pc:chgData name="Reckzeh, Hannah GIZ" userId="d21ffde9-c09d-4a12-a246-fbda56e1b73b" providerId="ADAL" clId="{790BB7CA-46E1-4ACE-A85F-3CC39EA6518A}" dt="2024-12-11T15:58:19.554" v="26" actId="20577"/>
        <pc:sldMkLst>
          <pc:docMk/>
          <pc:sldMk cId="3696389554" sldId="847"/>
        </pc:sldMkLst>
        <pc:spChg chg="mod">
          <ac:chgData name="Reckzeh, Hannah GIZ" userId="d21ffde9-c09d-4a12-a246-fbda56e1b73b" providerId="ADAL" clId="{790BB7CA-46E1-4ACE-A85F-3CC39EA6518A}" dt="2024-12-11T15:58:19.554" v="26" actId="20577"/>
          <ac:spMkLst>
            <pc:docMk/>
            <pc:sldMk cId="3696389554" sldId="847"/>
            <ac:spMk id="13" creationId="{D290967F-4871-F041-8125-C819FE206C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7EECCA-4696-3540-BF47-034B8FA97BF4}"/>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1B72BE-CEF2-BE47-BF8A-8FBA25A32D68}"/>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F8D848FF-1503-5844-8997-BD073308638F}" type="datetimeFigureOut">
              <a:rPr lang="en-US" smtClean="0"/>
              <a:t>12/11/2024</a:t>
            </a:fld>
            <a:endParaRPr lang="en-US" dirty="0"/>
          </a:p>
        </p:txBody>
      </p:sp>
      <p:sp>
        <p:nvSpPr>
          <p:cNvPr id="4" name="Footer Placeholder 3">
            <a:extLst>
              <a:ext uri="{FF2B5EF4-FFF2-40B4-BE49-F238E27FC236}">
                <a16:creationId xmlns:a16="http://schemas.microsoft.com/office/drawing/2014/main" id="{2DE87DA3-2856-5A4D-80B1-EF13C2D76424}"/>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AE4712-D087-3B42-9145-789282D7415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F7CA3D8C-4B4B-3046-AC95-ED0AA23068E3}" type="slidenum">
              <a:rPr lang="en-US" smtClean="0"/>
              <a:t>‹Nr.›</a:t>
            </a:fld>
            <a:endParaRPr lang="en-US" dirty="0"/>
          </a:p>
        </p:txBody>
      </p:sp>
    </p:spTree>
    <p:extLst>
      <p:ext uri="{BB962C8B-B14F-4D97-AF65-F5344CB8AC3E}">
        <p14:creationId xmlns:p14="http://schemas.microsoft.com/office/powerpoint/2010/main" val="379190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C1E2A0B-BC41-D448-807D-B7CA1AB6C1D8}" type="datetimeFigureOut">
              <a:rPr lang="en-US" smtClean="0"/>
              <a:t>12/11/2024</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9359B12-1F74-404E-AF61-3EE9286F9231}" type="slidenum">
              <a:rPr lang="en-US" smtClean="0"/>
              <a:t>‹Nr.›</a:t>
            </a:fld>
            <a:endParaRPr lang="en-US" dirty="0"/>
          </a:p>
        </p:txBody>
      </p:sp>
    </p:spTree>
    <p:extLst>
      <p:ext uri="{BB962C8B-B14F-4D97-AF65-F5344CB8AC3E}">
        <p14:creationId xmlns:p14="http://schemas.microsoft.com/office/powerpoint/2010/main" val="281634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CFB9F-4750-6040-9B2D-0A1DAA08246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13</a:t>
            </a:fld>
            <a:endParaRPr lang="en-US" dirty="0"/>
          </a:p>
        </p:txBody>
      </p:sp>
    </p:spTree>
    <p:extLst>
      <p:ext uri="{BB962C8B-B14F-4D97-AF65-F5344CB8AC3E}">
        <p14:creationId xmlns:p14="http://schemas.microsoft.com/office/powerpoint/2010/main" val="56336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15</a:t>
            </a:fld>
            <a:endParaRPr lang="en-US" dirty="0"/>
          </a:p>
        </p:txBody>
      </p:sp>
    </p:spTree>
    <p:extLst>
      <p:ext uri="{BB962C8B-B14F-4D97-AF65-F5344CB8AC3E}">
        <p14:creationId xmlns:p14="http://schemas.microsoft.com/office/powerpoint/2010/main" val="25001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16</a:t>
            </a:fld>
            <a:endParaRPr lang="en-US" dirty="0"/>
          </a:p>
        </p:txBody>
      </p:sp>
    </p:spTree>
    <p:extLst>
      <p:ext uri="{BB962C8B-B14F-4D97-AF65-F5344CB8AC3E}">
        <p14:creationId xmlns:p14="http://schemas.microsoft.com/office/powerpoint/2010/main" val="244573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17</a:t>
            </a:fld>
            <a:endParaRPr lang="en-US" dirty="0"/>
          </a:p>
        </p:txBody>
      </p:sp>
    </p:spTree>
    <p:extLst>
      <p:ext uri="{BB962C8B-B14F-4D97-AF65-F5344CB8AC3E}">
        <p14:creationId xmlns:p14="http://schemas.microsoft.com/office/powerpoint/2010/main" val="256271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18</a:t>
            </a:fld>
            <a:endParaRPr lang="en-US" dirty="0"/>
          </a:p>
        </p:txBody>
      </p:sp>
    </p:spTree>
    <p:extLst>
      <p:ext uri="{BB962C8B-B14F-4D97-AF65-F5344CB8AC3E}">
        <p14:creationId xmlns:p14="http://schemas.microsoft.com/office/powerpoint/2010/main" val="76136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19</a:t>
            </a:fld>
            <a:endParaRPr lang="en-US" dirty="0"/>
          </a:p>
        </p:txBody>
      </p:sp>
    </p:spTree>
    <p:extLst>
      <p:ext uri="{BB962C8B-B14F-4D97-AF65-F5344CB8AC3E}">
        <p14:creationId xmlns:p14="http://schemas.microsoft.com/office/powerpoint/2010/main" val="150184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21</a:t>
            </a:fld>
            <a:endParaRPr lang="en-US" dirty="0"/>
          </a:p>
        </p:txBody>
      </p:sp>
    </p:spTree>
    <p:extLst>
      <p:ext uri="{BB962C8B-B14F-4D97-AF65-F5344CB8AC3E}">
        <p14:creationId xmlns:p14="http://schemas.microsoft.com/office/powerpoint/2010/main" val="212441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23</a:t>
            </a:fld>
            <a:endParaRPr lang="en-US" dirty="0"/>
          </a:p>
        </p:txBody>
      </p:sp>
    </p:spTree>
    <p:extLst>
      <p:ext uri="{BB962C8B-B14F-4D97-AF65-F5344CB8AC3E}">
        <p14:creationId xmlns:p14="http://schemas.microsoft.com/office/powerpoint/2010/main" val="108695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24</a:t>
            </a:fld>
            <a:endParaRPr lang="en-US" dirty="0"/>
          </a:p>
        </p:txBody>
      </p:sp>
    </p:spTree>
    <p:extLst>
      <p:ext uri="{BB962C8B-B14F-4D97-AF65-F5344CB8AC3E}">
        <p14:creationId xmlns:p14="http://schemas.microsoft.com/office/powerpoint/2010/main" val="203109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25</a:t>
            </a:fld>
            <a:endParaRPr lang="en-US" dirty="0"/>
          </a:p>
        </p:txBody>
      </p:sp>
    </p:spTree>
    <p:extLst>
      <p:ext uri="{BB962C8B-B14F-4D97-AF65-F5344CB8AC3E}">
        <p14:creationId xmlns:p14="http://schemas.microsoft.com/office/powerpoint/2010/main" val="161900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4</a:t>
            </a:fld>
            <a:endParaRPr lang="en-US" dirty="0"/>
          </a:p>
        </p:txBody>
      </p:sp>
    </p:spTree>
    <p:extLst>
      <p:ext uri="{BB962C8B-B14F-4D97-AF65-F5344CB8AC3E}">
        <p14:creationId xmlns:p14="http://schemas.microsoft.com/office/powerpoint/2010/main" val="129780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26</a:t>
            </a:fld>
            <a:endParaRPr lang="en-US" dirty="0"/>
          </a:p>
        </p:txBody>
      </p:sp>
    </p:spTree>
    <p:extLst>
      <p:ext uri="{BB962C8B-B14F-4D97-AF65-F5344CB8AC3E}">
        <p14:creationId xmlns:p14="http://schemas.microsoft.com/office/powerpoint/2010/main" val="565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28</a:t>
            </a:fld>
            <a:endParaRPr lang="en-US" dirty="0"/>
          </a:p>
        </p:txBody>
      </p:sp>
    </p:spTree>
    <p:extLst>
      <p:ext uri="{BB962C8B-B14F-4D97-AF65-F5344CB8AC3E}">
        <p14:creationId xmlns:p14="http://schemas.microsoft.com/office/powerpoint/2010/main" val="22407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29</a:t>
            </a:fld>
            <a:endParaRPr lang="en-US" dirty="0"/>
          </a:p>
        </p:txBody>
      </p:sp>
    </p:spTree>
    <p:extLst>
      <p:ext uri="{BB962C8B-B14F-4D97-AF65-F5344CB8AC3E}">
        <p14:creationId xmlns:p14="http://schemas.microsoft.com/office/powerpoint/2010/main" val="71193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5</a:t>
            </a:fld>
            <a:endParaRPr lang="en-US" dirty="0"/>
          </a:p>
        </p:txBody>
      </p:sp>
    </p:spTree>
    <p:extLst>
      <p:ext uri="{BB962C8B-B14F-4D97-AF65-F5344CB8AC3E}">
        <p14:creationId xmlns:p14="http://schemas.microsoft.com/office/powerpoint/2010/main" val="21642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6</a:t>
            </a:fld>
            <a:endParaRPr lang="en-US" dirty="0"/>
          </a:p>
        </p:txBody>
      </p:sp>
    </p:spTree>
    <p:extLst>
      <p:ext uri="{BB962C8B-B14F-4D97-AF65-F5344CB8AC3E}">
        <p14:creationId xmlns:p14="http://schemas.microsoft.com/office/powerpoint/2010/main" val="37764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7</a:t>
            </a:fld>
            <a:endParaRPr lang="en-US" dirty="0"/>
          </a:p>
        </p:txBody>
      </p:sp>
    </p:spTree>
    <p:extLst>
      <p:ext uri="{BB962C8B-B14F-4D97-AF65-F5344CB8AC3E}">
        <p14:creationId xmlns:p14="http://schemas.microsoft.com/office/powerpoint/2010/main" val="35554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8</a:t>
            </a:fld>
            <a:endParaRPr lang="en-US" dirty="0"/>
          </a:p>
        </p:txBody>
      </p:sp>
    </p:spTree>
    <p:extLst>
      <p:ext uri="{BB962C8B-B14F-4D97-AF65-F5344CB8AC3E}">
        <p14:creationId xmlns:p14="http://schemas.microsoft.com/office/powerpoint/2010/main" val="288005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9</a:t>
            </a:fld>
            <a:endParaRPr lang="en-US" dirty="0"/>
          </a:p>
        </p:txBody>
      </p:sp>
    </p:spTree>
    <p:extLst>
      <p:ext uri="{BB962C8B-B14F-4D97-AF65-F5344CB8AC3E}">
        <p14:creationId xmlns:p14="http://schemas.microsoft.com/office/powerpoint/2010/main" val="203477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10</a:t>
            </a:fld>
            <a:endParaRPr lang="en-US" dirty="0"/>
          </a:p>
        </p:txBody>
      </p:sp>
    </p:spTree>
    <p:extLst>
      <p:ext uri="{BB962C8B-B14F-4D97-AF65-F5344CB8AC3E}">
        <p14:creationId xmlns:p14="http://schemas.microsoft.com/office/powerpoint/2010/main" val="40349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9359B12-1F74-404E-AF61-3EE9286F9231}" type="slidenum">
              <a:rPr lang="en-US" smtClean="0"/>
              <a:t>12</a:t>
            </a:fld>
            <a:endParaRPr lang="en-US" dirty="0"/>
          </a:p>
        </p:txBody>
      </p:sp>
    </p:spTree>
    <p:extLst>
      <p:ext uri="{BB962C8B-B14F-4D97-AF65-F5344CB8AC3E}">
        <p14:creationId xmlns:p14="http://schemas.microsoft.com/office/powerpoint/2010/main" val="118257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37D0-EF37-F142-A020-873DCD0E83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A0A6C8-CEC4-6049-8F9A-80F53D045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A83133-2E75-1C44-AD64-74713A7BC04E}"/>
              </a:ext>
            </a:extLst>
          </p:cNvPr>
          <p:cNvSpPr>
            <a:spLocks noGrp="1"/>
          </p:cNvSpPr>
          <p:nvPr>
            <p:ph type="dt" sz="half" idx="10"/>
          </p:nvPr>
        </p:nvSpPr>
        <p:spPr/>
        <p:txBody>
          <a:bodyPr/>
          <a:lstStyle/>
          <a:p>
            <a:fld id="{8F5AD98E-DFC2-1E46-AB5C-A15C2F346880}" type="datetime1">
              <a:rPr lang="en-ZA" smtClean="0"/>
              <a:t>2024/12/11</a:t>
            </a:fld>
            <a:endParaRPr lang="en-US" dirty="0"/>
          </a:p>
        </p:txBody>
      </p:sp>
      <p:sp>
        <p:nvSpPr>
          <p:cNvPr id="5" name="Footer Placeholder 4">
            <a:extLst>
              <a:ext uri="{FF2B5EF4-FFF2-40B4-BE49-F238E27FC236}">
                <a16:creationId xmlns:a16="http://schemas.microsoft.com/office/drawing/2014/main" id="{D04A902F-5C9C-5047-8210-0093C8A302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409543-900C-0A4A-B604-C238E8F7705A}"/>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17735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4D2E8-11E5-F44E-A4F6-C920AFAE0BB3}"/>
              </a:ext>
            </a:extLst>
          </p:cNvPr>
          <p:cNvSpPr>
            <a:spLocks noGrp="1"/>
          </p:cNvSpPr>
          <p:nvPr>
            <p:ph type="dt" sz="half" idx="10"/>
          </p:nvPr>
        </p:nvSpPr>
        <p:spPr/>
        <p:txBody>
          <a:bodyPr/>
          <a:lstStyle/>
          <a:p>
            <a:fld id="{0CE4E5DE-BB1E-074A-845E-FAA5FB57215F}" type="datetime1">
              <a:rPr lang="en-ZA" smtClean="0"/>
              <a:t>2024/12/11</a:t>
            </a:fld>
            <a:endParaRPr lang="en-US" dirty="0"/>
          </a:p>
        </p:txBody>
      </p:sp>
      <p:sp>
        <p:nvSpPr>
          <p:cNvPr id="3" name="Footer Placeholder 2">
            <a:extLst>
              <a:ext uri="{FF2B5EF4-FFF2-40B4-BE49-F238E27FC236}">
                <a16:creationId xmlns:a16="http://schemas.microsoft.com/office/drawing/2014/main" id="{9E510F8A-7F27-6E49-9588-06CA2C200A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CE68FF-BA48-464E-B465-04EBF50137A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581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4521-4AE3-6A4F-8690-ABA2CE7B75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BC6BE8-CDEF-D14B-9AAD-7F0FF257A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DCF151-DD60-DE4E-8684-60324361B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CFDC69-11C2-2F4C-807A-31B9B65DE2EB}"/>
              </a:ext>
            </a:extLst>
          </p:cNvPr>
          <p:cNvSpPr>
            <a:spLocks noGrp="1"/>
          </p:cNvSpPr>
          <p:nvPr>
            <p:ph type="dt" sz="half" idx="10"/>
          </p:nvPr>
        </p:nvSpPr>
        <p:spPr/>
        <p:txBody>
          <a:bodyPr/>
          <a:lstStyle/>
          <a:p>
            <a:fld id="{7EF92FC0-8D39-0145-95C8-14F7DB923D75}" type="datetime1">
              <a:rPr lang="en-ZA" smtClean="0"/>
              <a:t>2024/12/11</a:t>
            </a:fld>
            <a:endParaRPr lang="en-US" dirty="0"/>
          </a:p>
        </p:txBody>
      </p:sp>
      <p:sp>
        <p:nvSpPr>
          <p:cNvPr id="6" name="Footer Placeholder 5">
            <a:extLst>
              <a:ext uri="{FF2B5EF4-FFF2-40B4-BE49-F238E27FC236}">
                <a16:creationId xmlns:a16="http://schemas.microsoft.com/office/drawing/2014/main" id="{5DBD0E1C-0130-9A45-B7EE-F8A72EEED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EA8EF3-B187-224E-BE09-00A7DD01C81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46003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328C-DD0D-B54E-BEBE-A72EFB1E0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66C4614-0927-9249-87F4-BDAA6B0ED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7171FE-2EFA-6941-BCC7-655522E0A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68E47F-0702-4847-A72B-C99557122EE4}"/>
              </a:ext>
            </a:extLst>
          </p:cNvPr>
          <p:cNvSpPr>
            <a:spLocks noGrp="1"/>
          </p:cNvSpPr>
          <p:nvPr>
            <p:ph type="dt" sz="half" idx="10"/>
          </p:nvPr>
        </p:nvSpPr>
        <p:spPr/>
        <p:txBody>
          <a:bodyPr/>
          <a:lstStyle/>
          <a:p>
            <a:fld id="{FA42EB9D-B662-5547-8925-AA9FA534EF6B}" type="datetime1">
              <a:rPr lang="en-ZA" smtClean="0"/>
              <a:t>2024/12/11</a:t>
            </a:fld>
            <a:endParaRPr lang="en-US" dirty="0"/>
          </a:p>
        </p:txBody>
      </p:sp>
      <p:sp>
        <p:nvSpPr>
          <p:cNvPr id="6" name="Footer Placeholder 5">
            <a:extLst>
              <a:ext uri="{FF2B5EF4-FFF2-40B4-BE49-F238E27FC236}">
                <a16:creationId xmlns:a16="http://schemas.microsoft.com/office/drawing/2014/main" id="{20D31BD1-80F1-D44E-B18D-02D1178DD0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FAB600-F5A7-2349-A418-BDFA9885E4F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24902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5F1B-8101-6C43-9B75-E0D837FB58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07241C-E6D3-974F-A3A6-B811205B6B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BC4255-0B6D-A64C-98E9-DC5F9071B307}"/>
              </a:ext>
            </a:extLst>
          </p:cNvPr>
          <p:cNvSpPr>
            <a:spLocks noGrp="1"/>
          </p:cNvSpPr>
          <p:nvPr>
            <p:ph type="dt" sz="half" idx="10"/>
          </p:nvPr>
        </p:nvSpPr>
        <p:spPr/>
        <p:txBody>
          <a:bodyPr/>
          <a:lstStyle/>
          <a:p>
            <a:fld id="{20A2CE7E-6653-F647-A832-2AFE229C4227}" type="datetime1">
              <a:rPr lang="en-ZA" smtClean="0"/>
              <a:t>2024/12/11</a:t>
            </a:fld>
            <a:endParaRPr lang="en-US" dirty="0"/>
          </a:p>
        </p:txBody>
      </p:sp>
      <p:sp>
        <p:nvSpPr>
          <p:cNvPr id="5" name="Footer Placeholder 4">
            <a:extLst>
              <a:ext uri="{FF2B5EF4-FFF2-40B4-BE49-F238E27FC236}">
                <a16:creationId xmlns:a16="http://schemas.microsoft.com/office/drawing/2014/main" id="{F1934C8C-E0C2-B54A-A5B2-D4F7410E2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B2D80C-B895-154D-9682-5408C728E657}"/>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52302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C583B-6B17-4346-ABCB-6F89C771F3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D48F2E-4314-A140-B456-A8D5479E25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D45ACC-8D96-C643-94C6-7973390F7ACB}"/>
              </a:ext>
            </a:extLst>
          </p:cNvPr>
          <p:cNvSpPr>
            <a:spLocks noGrp="1"/>
          </p:cNvSpPr>
          <p:nvPr>
            <p:ph type="dt" sz="half" idx="10"/>
          </p:nvPr>
        </p:nvSpPr>
        <p:spPr/>
        <p:txBody>
          <a:bodyPr/>
          <a:lstStyle/>
          <a:p>
            <a:fld id="{02141870-1B46-E44A-B8A3-E6926D2A29BC}" type="datetime1">
              <a:rPr lang="en-ZA" smtClean="0"/>
              <a:t>2024/12/11</a:t>
            </a:fld>
            <a:endParaRPr lang="en-US" dirty="0"/>
          </a:p>
        </p:txBody>
      </p:sp>
      <p:sp>
        <p:nvSpPr>
          <p:cNvPr id="5" name="Footer Placeholder 4">
            <a:extLst>
              <a:ext uri="{FF2B5EF4-FFF2-40B4-BE49-F238E27FC236}">
                <a16:creationId xmlns:a16="http://schemas.microsoft.com/office/drawing/2014/main" id="{EEF0F302-FE7A-5D42-8A45-AA05DCDE6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E7B138-EC5B-9147-9AD0-45018E7AA96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59792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EE15-E9CC-5247-BF32-8E3DCEC99A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2FD96ED-9797-7E4F-AB06-AFAE0B339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43FA9B9-3CDD-704D-8264-C1D7DCB64AD6}"/>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5D76B98B-9BA4-BE4A-8395-5ECE5DACD9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8901EE-7088-C14B-96FE-E9DBAFED763C}"/>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36984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FE09-902B-614A-BC88-C0DF3676B5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07A990-4D30-7846-BA6A-31B6394A60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41FB6-1DA7-6A49-A0B6-22065F2FAD0C}"/>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D69FD052-DF6F-B545-A489-A4C841CDB0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62A20F-D4DC-9144-AB46-D8AC379ACD70}"/>
              </a:ext>
            </a:extLst>
          </p:cNvPr>
          <p:cNvSpPr>
            <a:spLocks noGrp="1"/>
          </p:cNvSpPr>
          <p:nvPr>
            <p:ph type="sldNum" sz="quarter" idx="12"/>
          </p:nvPr>
        </p:nvSpPr>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D110D1DA-5140-544D-A0E8-ED58D7C29CA6}"/>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602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0504-F0C4-2E45-BC3E-C64A19B358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AB2B68-432E-AC41-8E20-BC87B613E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13E483-E5AB-8F48-B286-0AD53B7C69A1}"/>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915DBE8B-7375-A341-9981-68AEFD61D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90DBE-E485-074F-92C1-1F2C66105775}"/>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247476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6DED-4CAC-8845-98B9-9D2B75E08D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ECAF1F-89DC-894B-B080-DB5C780D87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01F373-53ED-8747-9E50-B49BFEB747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BE7093-6726-EF46-AB34-7414D59E7A10}"/>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3C4CDB05-261B-474C-8888-B3BA4C9829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1D7E6-3E58-E94C-A4AD-09034F5E484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2331368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6502-1A51-3143-B82F-5A2BBBE092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80BB50-2AA2-EE48-A30D-FF51C798B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34F227-2B14-2A41-A21F-4114BD655E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CCE6D3-888D-7A4F-9659-9F93DFD94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02D0E9-B843-9541-894B-7AA96277F8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F14625-7CAA-AF41-9F84-3A7C77A5C270}"/>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8" name="Footer Placeholder 7">
            <a:extLst>
              <a:ext uri="{FF2B5EF4-FFF2-40B4-BE49-F238E27FC236}">
                <a16:creationId xmlns:a16="http://schemas.microsoft.com/office/drawing/2014/main" id="{86A28790-62C3-7746-87C2-81714EC028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84BBE2-22B9-EA4A-94CA-38D06BFFA6C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79546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928B2B-B3BF-DB4B-B47C-72BD9FF7E9FD}"/>
              </a:ext>
            </a:extLst>
          </p:cNvPr>
          <p:cNvSpPr/>
          <p:nvPr userDrawn="1"/>
        </p:nvSpPr>
        <p:spPr>
          <a:xfrm>
            <a:off x="0" y="6426926"/>
            <a:ext cx="10301161" cy="431074"/>
          </a:xfrm>
          <a:prstGeom prst="rect">
            <a:avLst/>
          </a:prstGeom>
          <a:solidFill>
            <a:srgbClr val="E029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43780C41-928E-9B4C-8528-C529AA5913F1}"/>
              </a:ext>
            </a:extLst>
          </p:cNvPr>
          <p:cNvSpPr>
            <a:spLocks noGrp="1"/>
          </p:cNvSpPr>
          <p:nvPr>
            <p:ph type="title"/>
          </p:nvPr>
        </p:nvSpPr>
        <p:spPr>
          <a:xfrm>
            <a:off x="685800" y="-372234"/>
            <a:ext cx="9829800" cy="1416101"/>
          </a:xfrm>
        </p:spPr>
        <p:txBody>
          <a:bodyPr>
            <a:normAutofit/>
          </a:bodyPr>
          <a:lstStyle>
            <a:lvl1pPr>
              <a:defRPr sz="2400" b="0">
                <a:solidFill>
                  <a:schemeClr val="tx1">
                    <a:lumMod val="65000"/>
                    <a:lumOff val="35000"/>
                  </a:schemeClr>
                </a:solidFill>
                <a:latin typeface="Raleway Medium" panose="020B0603030101060003" pitchFamily="34" charset="77"/>
              </a:defRPr>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EA9095B1-0BA3-6147-8BC0-3A7EB3A06E0A}"/>
              </a:ext>
            </a:extLst>
          </p:cNvPr>
          <p:cNvSpPr>
            <a:spLocks noGrp="1"/>
          </p:cNvSpPr>
          <p:nvPr>
            <p:ph type="dt" sz="half" idx="10"/>
          </p:nvPr>
        </p:nvSpPr>
        <p:spPr/>
        <p:txBody>
          <a:bodyPr/>
          <a:lstStyle/>
          <a:p>
            <a:fld id="{FE75F1DB-47F6-6B49-A4D5-56E6F14D15A5}" type="datetime1">
              <a:rPr lang="en-ZA" smtClean="0"/>
              <a:t>2024/12/11</a:t>
            </a:fld>
            <a:endParaRPr lang="en-US" dirty="0"/>
          </a:p>
        </p:txBody>
      </p:sp>
      <p:sp>
        <p:nvSpPr>
          <p:cNvPr id="5" name="Footer Placeholder 4">
            <a:extLst>
              <a:ext uri="{FF2B5EF4-FFF2-40B4-BE49-F238E27FC236}">
                <a16:creationId xmlns:a16="http://schemas.microsoft.com/office/drawing/2014/main" id="{5885A2E9-0C12-5B48-96F8-9F629C2B3A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AD7236-7616-A74A-B7A4-E123ECCE0E05}"/>
              </a:ext>
            </a:extLst>
          </p:cNvPr>
          <p:cNvSpPr>
            <a:spLocks noGrp="1"/>
          </p:cNvSpPr>
          <p:nvPr>
            <p:ph type="sldNum" sz="quarter" idx="12"/>
          </p:nvPr>
        </p:nvSpPr>
        <p:spPr>
          <a:xfrm>
            <a:off x="9448800" y="-4046"/>
            <a:ext cx="2743200" cy="365125"/>
          </a:xfrm>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1103154A-73E2-1541-8527-18887B2E9C73}"/>
              </a:ext>
            </a:extLst>
          </p:cNvPr>
          <p:cNvCxnSpPr/>
          <p:nvPr userDrawn="1"/>
        </p:nvCxnSpPr>
        <p:spPr>
          <a:xfrm>
            <a:off x="15039" y="914400"/>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1906DEDF-5D77-5A4D-B04C-3AEE638C1665}"/>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15039" y="6287734"/>
            <a:ext cx="4389521" cy="901700"/>
          </a:xfrm>
          <a:prstGeom prst="rect">
            <a:avLst/>
          </a:prstGeom>
        </p:spPr>
      </p:pic>
      <p:pic>
        <p:nvPicPr>
          <p:cNvPr id="10" name="Picture 9">
            <a:extLst>
              <a:ext uri="{FF2B5EF4-FFF2-40B4-BE49-F238E27FC236}">
                <a16:creationId xmlns:a16="http://schemas.microsoft.com/office/drawing/2014/main" id="{0A1249BF-7E10-4E40-AE96-D07A64A1DD60}"/>
              </a:ext>
            </a:extLst>
          </p:cNvPr>
          <p:cNvPicPr/>
          <p:nvPr userDrawn="1"/>
        </p:nvPicPr>
        <p:blipFill rotWithShape="1">
          <a:blip r:embed="rId3" cstate="email">
            <a:extLst>
              <a:ext uri="{28A0092B-C50C-407E-A947-70E740481C1C}">
                <a14:useLocalDpi xmlns:a14="http://schemas.microsoft.com/office/drawing/2010/main"/>
              </a:ext>
            </a:extLst>
          </a:blip>
          <a:srcRect/>
          <a:stretch/>
        </p:blipFill>
        <p:spPr>
          <a:xfrm>
            <a:off x="10479390" y="6424614"/>
            <a:ext cx="1748820" cy="365124"/>
          </a:xfrm>
          <a:prstGeom prst="rect">
            <a:avLst/>
          </a:prstGeom>
        </p:spPr>
      </p:pic>
      <p:sp>
        <p:nvSpPr>
          <p:cNvPr id="11" name="Content Placeholder 2">
            <a:extLst>
              <a:ext uri="{FF2B5EF4-FFF2-40B4-BE49-F238E27FC236}">
                <a16:creationId xmlns:a16="http://schemas.microsoft.com/office/drawing/2014/main" id="{18032E8E-23E2-C14E-AFE3-2879EF78DCB9}"/>
              </a:ext>
            </a:extLst>
          </p:cNvPr>
          <p:cNvSpPr>
            <a:spLocks noGrp="1"/>
          </p:cNvSpPr>
          <p:nvPr>
            <p:ph idx="1"/>
          </p:nvPr>
        </p:nvSpPr>
        <p:spPr>
          <a:xfrm>
            <a:off x="381000" y="1233617"/>
            <a:ext cx="10974388" cy="4873625"/>
          </a:xfrm>
        </p:spPr>
        <p:txBody>
          <a:bodyPr>
            <a:normAutofit/>
          </a:bodyPr>
          <a:lstStyle>
            <a:lvl1pPr>
              <a:defRPr sz="2800" b="0" i="0">
                <a:solidFill>
                  <a:schemeClr val="bg2">
                    <a:lumMod val="25000"/>
                  </a:schemeClr>
                </a:solidFill>
                <a:latin typeface="Calibri Light" panose="020F0302020204030204" pitchFamily="34" charset="0"/>
                <a:cs typeface="Calibri Light" panose="020F0302020204030204" pitchFamily="34" charset="0"/>
              </a:defRPr>
            </a:lvl1pPr>
            <a:lvl2pPr>
              <a:defRPr sz="2400" b="0" i="0">
                <a:solidFill>
                  <a:schemeClr val="bg2">
                    <a:lumMod val="25000"/>
                  </a:schemeClr>
                </a:solidFill>
                <a:latin typeface="Calibri Light" panose="020F0302020204030204" pitchFamily="34" charset="0"/>
                <a:cs typeface="Calibri Light" panose="020F0302020204030204" pitchFamily="34" charset="0"/>
              </a:defRPr>
            </a:lvl2pPr>
            <a:lvl3pPr>
              <a:defRPr sz="2000" b="0" i="0">
                <a:solidFill>
                  <a:schemeClr val="bg2">
                    <a:lumMod val="25000"/>
                  </a:schemeClr>
                </a:solidFill>
                <a:latin typeface="Calibri Light" panose="020F0302020204030204" pitchFamily="34" charset="0"/>
                <a:cs typeface="Calibri Light" panose="020F0302020204030204" pitchFamily="34" charset="0"/>
              </a:defRPr>
            </a:lvl3pPr>
            <a:lvl4pPr>
              <a:defRPr sz="1800" b="0" i="0">
                <a:solidFill>
                  <a:schemeClr val="bg2">
                    <a:lumMod val="25000"/>
                  </a:schemeClr>
                </a:solidFill>
                <a:latin typeface="Calibri Light" panose="020F0302020204030204" pitchFamily="34" charset="0"/>
                <a:cs typeface="Calibri Light" panose="020F0302020204030204" pitchFamily="34" charset="0"/>
              </a:defRPr>
            </a:lvl4pPr>
            <a:lvl5pPr>
              <a:defRPr sz="1800" b="0" i="0">
                <a:solidFill>
                  <a:schemeClr val="bg2">
                    <a:lumMod val="25000"/>
                  </a:schemeClr>
                </a:solidFill>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29671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50D1-FDCE-CC4F-B792-3F4E925C83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DDC540-F4A4-E845-96AB-A3B5C03F6739}"/>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4" name="Footer Placeholder 3">
            <a:extLst>
              <a:ext uri="{FF2B5EF4-FFF2-40B4-BE49-F238E27FC236}">
                <a16:creationId xmlns:a16="http://schemas.microsoft.com/office/drawing/2014/main" id="{9DC0EA87-A520-7C4C-91F3-01DEE01A40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80E2FB-5D61-6D43-813F-E1978E534430}"/>
              </a:ext>
            </a:extLst>
          </p:cNvPr>
          <p:cNvSpPr>
            <a:spLocks noGrp="1"/>
          </p:cNvSpPr>
          <p:nvPr>
            <p:ph type="sldNum" sz="quarter" idx="12"/>
          </p:nvPr>
        </p:nvSpPr>
        <p:spPr/>
        <p:txBody>
          <a:bodyPr/>
          <a:lstStyle/>
          <a:p>
            <a:fld id="{D47D5607-B8B2-1045-B45F-7FE67DA2B3EB}" type="slidenum">
              <a:rPr lang="en-US" smtClean="0"/>
              <a:t>‹Nr.›</a:t>
            </a:fld>
            <a:endParaRPr lang="en-US" dirty="0"/>
          </a:p>
        </p:txBody>
      </p:sp>
      <p:cxnSp>
        <p:nvCxnSpPr>
          <p:cNvPr id="6" name="Straight Connector 5">
            <a:extLst>
              <a:ext uri="{FF2B5EF4-FFF2-40B4-BE49-F238E27FC236}">
                <a16:creationId xmlns:a16="http://schemas.microsoft.com/office/drawing/2014/main" id="{AD890910-4246-C14B-8A5C-86711D5E3A49}"/>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2A811C9-C8A5-DE43-922C-1E771134DD2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9538" y="6272213"/>
            <a:ext cx="542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7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05062-E49A-8249-B4B1-65BCC9A1C804}"/>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3" name="Footer Placeholder 2">
            <a:extLst>
              <a:ext uri="{FF2B5EF4-FFF2-40B4-BE49-F238E27FC236}">
                <a16:creationId xmlns:a16="http://schemas.microsoft.com/office/drawing/2014/main" id="{A0B185F9-A319-2D4B-8FAA-7A8FF697C0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82E1AE-AA58-2749-9122-AAAE061FD48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9655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F528-A252-8A47-AF4D-C46FC18AC6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E6E930-AAE4-D049-994B-E72CB5334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1B85C0-3BC5-9B46-9E68-B61E65433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52F05E-3FF4-4C49-B3BE-8B9D51DCDC96}"/>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6CBE905E-53CF-034C-B8FB-9926B2088B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CE5B5C-B3E5-9542-A1DA-D8EF1400C8F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68851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733C-C60F-FB45-B928-E8763EA067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DC9FA7-D647-B74D-AA21-56C01A015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C9EE3B-C83F-1243-A017-C674265D9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C51172-5EB7-964A-B222-7575B026A975}"/>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C0C6F164-C683-FC42-BBB4-93F1FFDC9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7937F9-45EA-A14C-B147-5CFD2853027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289489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DC07-2E28-3E4B-9D62-0517B59480B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82A644-23D4-BE4F-8C8C-E3FA4D8C32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013C06-49FD-FD4E-8154-6059806AC6F8}"/>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C18724F4-8F6F-334F-816E-DADABF729E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2D0FC2-0B72-6D4F-8E04-340FCF6D982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4816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7A946-5A8B-A349-BA16-A801507D22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06A248-7627-8844-860F-CA2936BBBF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A554A9-45A1-764D-861C-E4CEBB605A1F}"/>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3F1C3FD4-8A46-F64C-AB96-1196C62C99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D2D64B-33B7-B54B-ADC7-0D94D0ECD9B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10484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90B4E50-E2B4-BC46-94B0-BF4EEF7AF4ED}"/>
              </a:ext>
            </a:extLst>
          </p:cNvPr>
          <p:cNvSpPr>
            <a:spLocks noGrp="1"/>
          </p:cNvSpPr>
          <p:nvPr>
            <p:ph type="pic" sz="quarter" idx="15"/>
          </p:nvPr>
        </p:nvSpPr>
        <p:spPr>
          <a:xfrm>
            <a:off x="0" y="0"/>
            <a:ext cx="4648200" cy="6858000"/>
          </a:xfrm>
        </p:spPr>
        <p:txBody>
          <a:bodyPr/>
          <a:lstStyle/>
          <a:p>
            <a:endParaRPr lang="en-US" dirty="0"/>
          </a:p>
        </p:txBody>
      </p:sp>
      <p:sp>
        <p:nvSpPr>
          <p:cNvPr id="7" name="object 3">
            <a:extLst>
              <a:ext uri="{FF2B5EF4-FFF2-40B4-BE49-F238E27FC236}">
                <a16:creationId xmlns:a16="http://schemas.microsoft.com/office/drawing/2014/main" id="{F16E0461-7C2F-FE4F-B997-8FE8DCD7ACAA}"/>
              </a:ext>
            </a:extLst>
          </p:cNvPr>
          <p:cNvSpPr/>
          <p:nvPr userDrawn="1"/>
        </p:nvSpPr>
        <p:spPr>
          <a:xfrm>
            <a:off x="4543425" y="0"/>
            <a:ext cx="7648575" cy="6858000"/>
          </a:xfrm>
          <a:custGeom>
            <a:avLst/>
            <a:gdLst/>
            <a:ahLst/>
            <a:cxnLst/>
            <a:rect l="l" t="t" r="r" b="b"/>
            <a:pathLst>
              <a:path w="7648575" h="6858000">
                <a:moveTo>
                  <a:pt x="0" y="0"/>
                </a:moveTo>
                <a:lnTo>
                  <a:pt x="7648575" y="0"/>
                </a:lnTo>
                <a:lnTo>
                  <a:pt x="7648575" y="6857999"/>
                </a:lnTo>
                <a:lnTo>
                  <a:pt x="0" y="6857999"/>
                </a:lnTo>
                <a:lnTo>
                  <a:pt x="0" y="0"/>
                </a:lnTo>
                <a:close/>
              </a:path>
            </a:pathLst>
          </a:custGeom>
          <a:solidFill>
            <a:schemeClr val="bg2">
              <a:lumMod val="25000"/>
            </a:schemeClr>
          </a:solidFill>
        </p:spPr>
        <p:txBody>
          <a:bodyPr wrap="square" lIns="0" tIns="0" rIns="0" bIns="0" rtlCol="0"/>
          <a:lstStyle/>
          <a:p>
            <a:endParaRPr dirty="0"/>
          </a:p>
        </p:txBody>
      </p:sp>
      <p:sp>
        <p:nvSpPr>
          <p:cNvPr id="8" name="object 6">
            <a:extLst>
              <a:ext uri="{FF2B5EF4-FFF2-40B4-BE49-F238E27FC236}">
                <a16:creationId xmlns:a16="http://schemas.microsoft.com/office/drawing/2014/main" id="{6C2D09BB-C94E-624F-8AA2-13614E2CC2C5}"/>
              </a:ext>
            </a:extLst>
          </p:cNvPr>
          <p:cNvSpPr/>
          <p:nvPr userDrawn="1"/>
        </p:nvSpPr>
        <p:spPr>
          <a:xfrm>
            <a:off x="4140926" y="0"/>
            <a:ext cx="8051074" cy="7087868"/>
          </a:xfrm>
          <a:prstGeom prst="rect">
            <a:avLst/>
          </a:prstGeom>
          <a:blipFill>
            <a:blip r:embed="rId2" cstate="email">
              <a:biLevel thresh="50000"/>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619DC0C3-474A-9749-964D-9584C7976239}"/>
              </a:ext>
            </a:extLst>
          </p:cNvPr>
          <p:cNvSpPr>
            <a:spLocks noGrp="1"/>
          </p:cNvSpPr>
          <p:nvPr>
            <p:ph type="dt" sz="half" idx="10"/>
          </p:nvPr>
        </p:nvSpPr>
        <p:spPr/>
        <p:txBody>
          <a:bodyPr/>
          <a:lstStyle/>
          <a:p>
            <a:fld id="{8204DE64-08F5-284C-BB65-5DA631D6BEEE}" type="datetime1">
              <a:rPr lang="en-ZA" smtClean="0"/>
              <a:t>2024/12/11</a:t>
            </a:fld>
            <a:endParaRPr lang="en-US" dirty="0"/>
          </a:p>
        </p:txBody>
      </p:sp>
      <p:sp>
        <p:nvSpPr>
          <p:cNvPr id="4" name="Footer Placeholder 3">
            <a:extLst>
              <a:ext uri="{FF2B5EF4-FFF2-40B4-BE49-F238E27FC236}">
                <a16:creationId xmlns:a16="http://schemas.microsoft.com/office/drawing/2014/main" id="{2229E2D8-BD32-ED4D-83F6-FF021DBDA1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D96ED1-F46B-3E40-A570-0DDBD995AA37}"/>
              </a:ext>
            </a:extLst>
          </p:cNvPr>
          <p:cNvSpPr>
            <a:spLocks noGrp="1"/>
          </p:cNvSpPr>
          <p:nvPr>
            <p:ph type="sldNum" sz="quarter" idx="12"/>
          </p:nvPr>
        </p:nvSpPr>
        <p:spPr/>
        <p:txBody>
          <a:bodyPr/>
          <a:lstStyle/>
          <a:p>
            <a:fld id="{D47D5607-B8B2-1045-B45F-7FE67DA2B3EB}" type="slidenum">
              <a:rPr lang="en-US" smtClean="0"/>
              <a:t>‹Nr.›</a:t>
            </a:fld>
            <a:endParaRPr lang="en-US" dirty="0"/>
          </a:p>
        </p:txBody>
      </p:sp>
      <p:sp>
        <p:nvSpPr>
          <p:cNvPr id="14" name="Text Placeholder 13">
            <a:extLst>
              <a:ext uri="{FF2B5EF4-FFF2-40B4-BE49-F238E27FC236}">
                <a16:creationId xmlns:a16="http://schemas.microsoft.com/office/drawing/2014/main" id="{4ECAA99D-631F-634B-818E-49A8724B132A}"/>
              </a:ext>
            </a:extLst>
          </p:cNvPr>
          <p:cNvSpPr>
            <a:spLocks noGrp="1"/>
          </p:cNvSpPr>
          <p:nvPr>
            <p:ph type="body" sz="quarter" idx="14"/>
          </p:nvPr>
        </p:nvSpPr>
        <p:spPr>
          <a:xfrm>
            <a:off x="2321296" y="2362200"/>
            <a:ext cx="5207000" cy="1752599"/>
          </a:xfrm>
          <a:solidFill>
            <a:srgbClr val="E0294A">
              <a:alpha val="79608"/>
            </a:srgbClr>
          </a:solidFill>
        </p:spPr>
        <p:txBody>
          <a:bodyPr>
            <a:normAutofit/>
          </a:bodyPr>
          <a:lstStyle>
            <a:lvl1pPr marL="0" indent="0" algn="ctr">
              <a:buFont typeface="+mj-lt"/>
              <a:buNone/>
              <a:defRPr sz="3600">
                <a:solidFill>
                  <a:schemeClr val="bg1"/>
                </a:solidFill>
                <a:latin typeface="Raleway Medium" panose="020B0603030101060003" pitchFamily="34" charset="77"/>
              </a:defRPr>
            </a:lvl1pPr>
            <a:lvl2pPr marL="457200" indent="0" algn="ctr">
              <a:buFont typeface="+mj-lt"/>
              <a:buNone/>
              <a:defRPr sz="3200">
                <a:solidFill>
                  <a:schemeClr val="bg1"/>
                </a:solidFill>
                <a:latin typeface="Raleway Medium" panose="020B0603030101060003" pitchFamily="34" charset="77"/>
              </a:defRPr>
            </a:lvl2pPr>
          </a:lstStyle>
          <a:p>
            <a:pPr lvl="0"/>
            <a:endParaRPr lang="en-GB" dirty="0"/>
          </a:p>
          <a:p>
            <a:pPr lvl="0"/>
            <a:r>
              <a:rPr lang="en-GB" dirty="0"/>
              <a:t>Click to edit Master</a:t>
            </a:r>
            <a:endParaRPr lang="en-US" dirty="0"/>
          </a:p>
        </p:txBody>
      </p:sp>
    </p:spTree>
    <p:extLst>
      <p:ext uri="{BB962C8B-B14F-4D97-AF65-F5344CB8AC3E}">
        <p14:creationId xmlns:p14="http://schemas.microsoft.com/office/powerpoint/2010/main" val="417107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1F00-5CFF-6147-B862-454DDACBCF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22D639C-54E4-9A48-9B4E-6699F9C2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EDB390-7612-AF41-879E-4DB84D0EAC35}"/>
              </a:ext>
            </a:extLst>
          </p:cNvPr>
          <p:cNvSpPr>
            <a:spLocks noGrp="1"/>
          </p:cNvSpPr>
          <p:nvPr>
            <p:ph type="dt" sz="half" idx="10"/>
          </p:nvPr>
        </p:nvSpPr>
        <p:spPr/>
        <p:txBody>
          <a:bodyPr/>
          <a:lstStyle/>
          <a:p>
            <a:fld id="{33DBFB75-2372-B648-A510-7224E0BA818D}" type="datetime1">
              <a:rPr lang="en-ZA" smtClean="0"/>
              <a:t>2024/12/11</a:t>
            </a:fld>
            <a:endParaRPr lang="en-US" dirty="0"/>
          </a:p>
        </p:txBody>
      </p:sp>
      <p:sp>
        <p:nvSpPr>
          <p:cNvPr id="5" name="Footer Placeholder 4">
            <a:extLst>
              <a:ext uri="{FF2B5EF4-FFF2-40B4-BE49-F238E27FC236}">
                <a16:creationId xmlns:a16="http://schemas.microsoft.com/office/drawing/2014/main" id="{3C1F84FB-C461-0245-B7A3-CC4D03FD0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1CE42-DE75-2545-ADF1-7B25134E103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42457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356B-35BC-2041-BBEF-10AFCDE3A3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B4E7F9-F795-2B4A-8D92-8BFD75161F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DAD496-EB3B-B44A-B39A-9C32BA73CE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7390C1-09D5-1244-8935-30C8ADDDCC8D}"/>
              </a:ext>
            </a:extLst>
          </p:cNvPr>
          <p:cNvSpPr>
            <a:spLocks noGrp="1"/>
          </p:cNvSpPr>
          <p:nvPr>
            <p:ph type="dt" sz="half" idx="10"/>
          </p:nvPr>
        </p:nvSpPr>
        <p:spPr/>
        <p:txBody>
          <a:bodyPr/>
          <a:lstStyle/>
          <a:p>
            <a:fld id="{D023448E-EA38-F24D-8462-60B0EE6CA159}" type="datetime1">
              <a:rPr lang="en-ZA" smtClean="0"/>
              <a:t>2024/12/11</a:t>
            </a:fld>
            <a:endParaRPr lang="en-US" dirty="0"/>
          </a:p>
        </p:txBody>
      </p:sp>
      <p:sp>
        <p:nvSpPr>
          <p:cNvPr id="6" name="Footer Placeholder 5">
            <a:extLst>
              <a:ext uri="{FF2B5EF4-FFF2-40B4-BE49-F238E27FC236}">
                <a16:creationId xmlns:a16="http://schemas.microsoft.com/office/drawing/2014/main" id="{972552F8-44FA-4C47-A21A-6C9666AA24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DB9783-8318-7340-8CE8-FCE84BCB70C8}"/>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30616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D792-66A3-7141-9C82-07A77A3AD7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5D1B46-B9F2-794D-855A-878A13A71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70D868-1FC6-AE4F-908A-6341FF26B2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E66270-71B8-3449-BA17-B02688C79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0C7B39-8A59-604E-A727-787897FB39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D2E4DE-2A02-8146-A451-26B8C1C23D59}"/>
              </a:ext>
            </a:extLst>
          </p:cNvPr>
          <p:cNvSpPr>
            <a:spLocks noGrp="1"/>
          </p:cNvSpPr>
          <p:nvPr>
            <p:ph type="dt" sz="half" idx="10"/>
          </p:nvPr>
        </p:nvSpPr>
        <p:spPr/>
        <p:txBody>
          <a:bodyPr/>
          <a:lstStyle/>
          <a:p>
            <a:fld id="{236A95F8-12EE-1C42-A5B6-7EDA3C58D4BB}" type="datetime1">
              <a:rPr lang="en-ZA" smtClean="0"/>
              <a:t>2024/12/11</a:t>
            </a:fld>
            <a:endParaRPr lang="en-US" dirty="0"/>
          </a:p>
        </p:txBody>
      </p:sp>
      <p:sp>
        <p:nvSpPr>
          <p:cNvPr id="8" name="Footer Placeholder 7">
            <a:extLst>
              <a:ext uri="{FF2B5EF4-FFF2-40B4-BE49-F238E27FC236}">
                <a16:creationId xmlns:a16="http://schemas.microsoft.com/office/drawing/2014/main" id="{1061CB33-39A3-0F47-A45E-9534498FDC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38C94D-8FC0-DC48-ADDB-FE5A2FD16D7C}"/>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45351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F24-D5E1-6D41-8B17-7B34E1224CD3}"/>
              </a:ext>
            </a:extLst>
          </p:cNvPr>
          <p:cNvSpPr>
            <a:spLocks noGrp="1"/>
          </p:cNvSpPr>
          <p:nvPr>
            <p:ph type="title"/>
          </p:nvPr>
        </p:nvSpPr>
        <p:spPr>
          <a:xfrm>
            <a:off x="381000" y="-381000"/>
            <a:ext cx="10515600" cy="1325563"/>
          </a:xfrm>
        </p:spPr>
        <p:txBody>
          <a:bodyPr>
            <a:normAutofit/>
          </a:bodyPr>
          <a:lstStyle>
            <a:lvl1pPr>
              <a:defRPr sz="2000">
                <a:solidFill>
                  <a:schemeClr val="tx1">
                    <a:lumMod val="65000"/>
                    <a:lumOff val="35000"/>
                  </a:schemeClr>
                </a:solidFill>
                <a:latin typeface="Raleway Medium" panose="020B0603030101060003" pitchFamily="34"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A5B95084-FF58-1342-9E3A-DF0896F99592}"/>
              </a:ext>
            </a:extLst>
          </p:cNvPr>
          <p:cNvSpPr>
            <a:spLocks noGrp="1"/>
          </p:cNvSpPr>
          <p:nvPr>
            <p:ph type="dt" sz="half" idx="10"/>
          </p:nvPr>
        </p:nvSpPr>
        <p:spPr>
          <a:xfrm>
            <a:off x="76200" y="6475071"/>
            <a:ext cx="2743200" cy="365125"/>
          </a:xfrm>
        </p:spPr>
        <p:txBody>
          <a:bodyPr/>
          <a:lstStyle/>
          <a:p>
            <a:fld id="{4557DD67-581E-C749-A474-6F060A3C5A45}" type="datetime1">
              <a:rPr lang="en-ZA" smtClean="0"/>
              <a:t>2024/12/11</a:t>
            </a:fld>
            <a:endParaRPr lang="en-US" dirty="0"/>
          </a:p>
        </p:txBody>
      </p:sp>
      <p:sp>
        <p:nvSpPr>
          <p:cNvPr id="4" name="Footer Placeholder 3">
            <a:extLst>
              <a:ext uri="{FF2B5EF4-FFF2-40B4-BE49-F238E27FC236}">
                <a16:creationId xmlns:a16="http://schemas.microsoft.com/office/drawing/2014/main" id="{28CD09E9-DD19-634B-9828-A60A1C907E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46DF0A-D541-5D4C-87D3-54502399AC23}"/>
              </a:ext>
            </a:extLst>
          </p:cNvPr>
          <p:cNvSpPr>
            <a:spLocks noGrp="1"/>
          </p:cNvSpPr>
          <p:nvPr>
            <p:ph type="sldNum" sz="quarter" idx="12"/>
          </p:nvPr>
        </p:nvSpPr>
        <p:spPr>
          <a:xfrm>
            <a:off x="9387435" y="12138"/>
            <a:ext cx="2743200" cy="365125"/>
          </a:xfrm>
        </p:spPr>
        <p:txBody>
          <a:bodyPr/>
          <a:lstStyle>
            <a:lvl1pPr>
              <a:defRPr>
                <a:solidFill>
                  <a:schemeClr val="tx1">
                    <a:lumMod val="75000"/>
                    <a:lumOff val="25000"/>
                  </a:schemeClr>
                </a:solidFill>
              </a:defRPr>
            </a:lvl1pPr>
          </a:lstStyle>
          <a:p>
            <a:fld id="{D47D5607-B8B2-1045-B45F-7FE67DA2B3EB}" type="slidenum">
              <a:rPr lang="en-US" smtClean="0"/>
              <a:pPr/>
              <a:t>‹Nr.›</a:t>
            </a:fld>
            <a:endParaRPr lang="en-US" dirty="0"/>
          </a:p>
        </p:txBody>
      </p:sp>
      <p:cxnSp>
        <p:nvCxnSpPr>
          <p:cNvPr id="7" name="Straight Connector 6">
            <a:extLst>
              <a:ext uri="{FF2B5EF4-FFF2-40B4-BE49-F238E27FC236}">
                <a16:creationId xmlns:a16="http://schemas.microsoft.com/office/drawing/2014/main" id="{CDBEBD22-A940-A14B-8ECA-48347B76EF02}"/>
              </a:ext>
            </a:extLst>
          </p:cNvPr>
          <p:cNvCxnSpPr/>
          <p:nvPr userDrawn="1"/>
        </p:nvCxnSpPr>
        <p:spPr>
          <a:xfrm>
            <a:off x="-39329" y="838200"/>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831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90B4E50-E2B4-BC46-94B0-BF4EEF7AF4ED}"/>
              </a:ext>
            </a:extLst>
          </p:cNvPr>
          <p:cNvSpPr>
            <a:spLocks noGrp="1"/>
          </p:cNvSpPr>
          <p:nvPr>
            <p:ph type="pic" sz="quarter" idx="15"/>
          </p:nvPr>
        </p:nvSpPr>
        <p:spPr>
          <a:xfrm>
            <a:off x="0" y="0"/>
            <a:ext cx="4648200" cy="6858000"/>
          </a:xfrm>
        </p:spPr>
        <p:txBody>
          <a:bodyPr/>
          <a:lstStyle/>
          <a:p>
            <a:endParaRPr lang="en-US" dirty="0"/>
          </a:p>
        </p:txBody>
      </p:sp>
      <p:sp>
        <p:nvSpPr>
          <p:cNvPr id="7" name="object 3">
            <a:extLst>
              <a:ext uri="{FF2B5EF4-FFF2-40B4-BE49-F238E27FC236}">
                <a16:creationId xmlns:a16="http://schemas.microsoft.com/office/drawing/2014/main" id="{F16E0461-7C2F-FE4F-B997-8FE8DCD7ACAA}"/>
              </a:ext>
            </a:extLst>
          </p:cNvPr>
          <p:cNvSpPr/>
          <p:nvPr userDrawn="1"/>
        </p:nvSpPr>
        <p:spPr>
          <a:xfrm>
            <a:off x="4543425" y="0"/>
            <a:ext cx="7648575" cy="6858000"/>
          </a:xfrm>
          <a:custGeom>
            <a:avLst/>
            <a:gdLst/>
            <a:ahLst/>
            <a:cxnLst/>
            <a:rect l="l" t="t" r="r" b="b"/>
            <a:pathLst>
              <a:path w="7648575" h="6858000">
                <a:moveTo>
                  <a:pt x="0" y="0"/>
                </a:moveTo>
                <a:lnTo>
                  <a:pt x="7648575" y="0"/>
                </a:lnTo>
                <a:lnTo>
                  <a:pt x="7648575" y="6857999"/>
                </a:lnTo>
                <a:lnTo>
                  <a:pt x="0" y="6857999"/>
                </a:lnTo>
                <a:lnTo>
                  <a:pt x="0" y="0"/>
                </a:lnTo>
                <a:close/>
              </a:path>
            </a:pathLst>
          </a:custGeom>
          <a:solidFill>
            <a:schemeClr val="bg2">
              <a:lumMod val="25000"/>
            </a:schemeClr>
          </a:solidFill>
        </p:spPr>
        <p:txBody>
          <a:bodyPr wrap="square" lIns="0" tIns="0" rIns="0" bIns="0" rtlCol="0"/>
          <a:lstStyle/>
          <a:p>
            <a:endParaRPr dirty="0"/>
          </a:p>
        </p:txBody>
      </p:sp>
      <p:sp>
        <p:nvSpPr>
          <p:cNvPr id="8" name="object 6">
            <a:extLst>
              <a:ext uri="{FF2B5EF4-FFF2-40B4-BE49-F238E27FC236}">
                <a16:creationId xmlns:a16="http://schemas.microsoft.com/office/drawing/2014/main" id="{6C2D09BB-C94E-624F-8AA2-13614E2CC2C5}"/>
              </a:ext>
            </a:extLst>
          </p:cNvPr>
          <p:cNvSpPr/>
          <p:nvPr userDrawn="1"/>
        </p:nvSpPr>
        <p:spPr>
          <a:xfrm>
            <a:off x="4140926" y="0"/>
            <a:ext cx="8051074" cy="7087868"/>
          </a:xfrm>
          <a:prstGeom prst="rect">
            <a:avLst/>
          </a:prstGeom>
          <a:blipFill>
            <a:blip r:embed="rId2" cstate="email">
              <a:biLevel thresh="50000"/>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619DC0C3-474A-9749-964D-9584C7976239}"/>
              </a:ext>
            </a:extLst>
          </p:cNvPr>
          <p:cNvSpPr>
            <a:spLocks noGrp="1"/>
          </p:cNvSpPr>
          <p:nvPr>
            <p:ph type="dt" sz="half" idx="10"/>
          </p:nvPr>
        </p:nvSpPr>
        <p:spPr/>
        <p:txBody>
          <a:bodyPr/>
          <a:lstStyle/>
          <a:p>
            <a:fld id="{8204DE64-08F5-284C-BB65-5DA631D6BEEE}" type="datetime1">
              <a:rPr lang="en-ZA" smtClean="0"/>
              <a:t>2024/12/11</a:t>
            </a:fld>
            <a:endParaRPr lang="en-US" dirty="0"/>
          </a:p>
        </p:txBody>
      </p:sp>
      <p:sp>
        <p:nvSpPr>
          <p:cNvPr id="4" name="Footer Placeholder 3">
            <a:extLst>
              <a:ext uri="{FF2B5EF4-FFF2-40B4-BE49-F238E27FC236}">
                <a16:creationId xmlns:a16="http://schemas.microsoft.com/office/drawing/2014/main" id="{2229E2D8-BD32-ED4D-83F6-FF021DBDA1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D96ED1-F46B-3E40-A570-0DDBD995AA37}"/>
              </a:ext>
            </a:extLst>
          </p:cNvPr>
          <p:cNvSpPr>
            <a:spLocks noGrp="1"/>
          </p:cNvSpPr>
          <p:nvPr>
            <p:ph type="sldNum" sz="quarter" idx="12"/>
          </p:nvPr>
        </p:nvSpPr>
        <p:spPr/>
        <p:txBody>
          <a:bodyPr/>
          <a:lstStyle/>
          <a:p>
            <a:fld id="{D47D5607-B8B2-1045-B45F-7FE67DA2B3EB}" type="slidenum">
              <a:rPr lang="en-US" smtClean="0"/>
              <a:t>‹Nr.›</a:t>
            </a:fld>
            <a:endParaRPr lang="en-US" dirty="0"/>
          </a:p>
        </p:txBody>
      </p:sp>
      <p:sp>
        <p:nvSpPr>
          <p:cNvPr id="14" name="Text Placeholder 13">
            <a:extLst>
              <a:ext uri="{FF2B5EF4-FFF2-40B4-BE49-F238E27FC236}">
                <a16:creationId xmlns:a16="http://schemas.microsoft.com/office/drawing/2014/main" id="{4ECAA99D-631F-634B-818E-49A8724B132A}"/>
              </a:ext>
            </a:extLst>
          </p:cNvPr>
          <p:cNvSpPr>
            <a:spLocks noGrp="1"/>
          </p:cNvSpPr>
          <p:nvPr>
            <p:ph type="body" sz="quarter" idx="14"/>
          </p:nvPr>
        </p:nvSpPr>
        <p:spPr>
          <a:xfrm>
            <a:off x="2321296" y="2362200"/>
            <a:ext cx="5207000" cy="1752599"/>
          </a:xfrm>
          <a:solidFill>
            <a:srgbClr val="E0294A">
              <a:alpha val="79608"/>
            </a:srgbClr>
          </a:solidFill>
        </p:spPr>
        <p:txBody>
          <a:bodyPr>
            <a:normAutofit/>
          </a:bodyPr>
          <a:lstStyle>
            <a:lvl1pPr marL="0" indent="0" algn="ctr">
              <a:buFont typeface="+mj-lt"/>
              <a:buNone/>
              <a:defRPr sz="3600">
                <a:solidFill>
                  <a:schemeClr val="bg1"/>
                </a:solidFill>
                <a:latin typeface="Raleway Medium" panose="020B0603030101060003" pitchFamily="34" charset="77"/>
              </a:defRPr>
            </a:lvl1pPr>
            <a:lvl2pPr marL="457200" indent="0" algn="ctr">
              <a:buFont typeface="+mj-lt"/>
              <a:buNone/>
              <a:defRPr sz="3200">
                <a:solidFill>
                  <a:schemeClr val="bg1"/>
                </a:solidFill>
                <a:latin typeface="Raleway Medium" panose="020B0603030101060003" pitchFamily="34" charset="77"/>
              </a:defRPr>
            </a:lvl2pPr>
          </a:lstStyle>
          <a:p>
            <a:pPr lvl="0"/>
            <a:endParaRPr lang="en-GB" dirty="0"/>
          </a:p>
          <a:p>
            <a:pPr lvl="0"/>
            <a:r>
              <a:rPr lang="en-GB" dirty="0"/>
              <a:t>Click to edit Master</a:t>
            </a:r>
            <a:endParaRPr lang="en-US" dirty="0"/>
          </a:p>
        </p:txBody>
      </p:sp>
    </p:spTree>
    <p:extLst>
      <p:ext uri="{BB962C8B-B14F-4D97-AF65-F5344CB8AC3E}">
        <p14:creationId xmlns:p14="http://schemas.microsoft.com/office/powerpoint/2010/main" val="378809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90B4E50-E2B4-BC46-94B0-BF4EEF7AF4ED}"/>
              </a:ext>
            </a:extLst>
          </p:cNvPr>
          <p:cNvSpPr>
            <a:spLocks noGrp="1"/>
          </p:cNvSpPr>
          <p:nvPr>
            <p:ph type="pic" sz="quarter" idx="15"/>
          </p:nvPr>
        </p:nvSpPr>
        <p:spPr>
          <a:xfrm>
            <a:off x="0" y="0"/>
            <a:ext cx="4543425" cy="6858000"/>
          </a:xfrm>
        </p:spPr>
        <p:txBody>
          <a:bodyPr/>
          <a:lstStyle/>
          <a:p>
            <a:endParaRPr lang="en-US" dirty="0"/>
          </a:p>
        </p:txBody>
      </p:sp>
      <p:sp>
        <p:nvSpPr>
          <p:cNvPr id="7" name="object 3">
            <a:extLst>
              <a:ext uri="{FF2B5EF4-FFF2-40B4-BE49-F238E27FC236}">
                <a16:creationId xmlns:a16="http://schemas.microsoft.com/office/drawing/2014/main" id="{F16E0461-7C2F-FE4F-B997-8FE8DCD7ACAA}"/>
              </a:ext>
            </a:extLst>
          </p:cNvPr>
          <p:cNvSpPr/>
          <p:nvPr userDrawn="1"/>
        </p:nvSpPr>
        <p:spPr>
          <a:xfrm>
            <a:off x="4543425" y="0"/>
            <a:ext cx="7648575" cy="6858000"/>
          </a:xfrm>
          <a:custGeom>
            <a:avLst/>
            <a:gdLst/>
            <a:ahLst/>
            <a:cxnLst/>
            <a:rect l="l" t="t" r="r" b="b"/>
            <a:pathLst>
              <a:path w="7648575" h="6858000">
                <a:moveTo>
                  <a:pt x="0" y="0"/>
                </a:moveTo>
                <a:lnTo>
                  <a:pt x="7648575" y="0"/>
                </a:lnTo>
                <a:lnTo>
                  <a:pt x="7648575" y="6857999"/>
                </a:lnTo>
                <a:lnTo>
                  <a:pt x="0" y="6857999"/>
                </a:lnTo>
                <a:lnTo>
                  <a:pt x="0" y="0"/>
                </a:lnTo>
                <a:close/>
              </a:path>
            </a:pathLst>
          </a:custGeom>
          <a:solidFill>
            <a:schemeClr val="bg2">
              <a:lumMod val="25000"/>
            </a:schemeClr>
          </a:solidFill>
        </p:spPr>
        <p:txBody>
          <a:bodyPr wrap="square" lIns="0" tIns="0" rIns="0" bIns="0" rtlCol="0"/>
          <a:lstStyle/>
          <a:p>
            <a:endParaRPr dirty="0"/>
          </a:p>
        </p:txBody>
      </p:sp>
      <p:sp>
        <p:nvSpPr>
          <p:cNvPr id="8" name="object 6">
            <a:extLst>
              <a:ext uri="{FF2B5EF4-FFF2-40B4-BE49-F238E27FC236}">
                <a16:creationId xmlns:a16="http://schemas.microsoft.com/office/drawing/2014/main" id="{6C2D09BB-C94E-624F-8AA2-13614E2CC2C5}"/>
              </a:ext>
            </a:extLst>
          </p:cNvPr>
          <p:cNvSpPr/>
          <p:nvPr userDrawn="1"/>
        </p:nvSpPr>
        <p:spPr>
          <a:xfrm>
            <a:off x="4140926" y="0"/>
            <a:ext cx="8051074" cy="6858000"/>
          </a:xfrm>
          <a:prstGeom prst="rect">
            <a:avLst/>
          </a:prstGeom>
          <a:solidFill>
            <a:srgbClr val="E0294A"/>
          </a:solid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619DC0C3-474A-9749-964D-9584C7976239}"/>
              </a:ext>
            </a:extLst>
          </p:cNvPr>
          <p:cNvSpPr>
            <a:spLocks noGrp="1"/>
          </p:cNvSpPr>
          <p:nvPr>
            <p:ph type="dt" sz="half" idx="10"/>
          </p:nvPr>
        </p:nvSpPr>
        <p:spPr/>
        <p:txBody>
          <a:bodyPr/>
          <a:lstStyle/>
          <a:p>
            <a:fld id="{8204DE64-08F5-284C-BB65-5DA631D6BEEE}" type="datetime1">
              <a:rPr lang="en-ZA" smtClean="0"/>
              <a:t>2024/12/11</a:t>
            </a:fld>
            <a:endParaRPr lang="en-US" dirty="0"/>
          </a:p>
        </p:txBody>
      </p:sp>
      <p:sp>
        <p:nvSpPr>
          <p:cNvPr id="4" name="Footer Placeholder 3">
            <a:extLst>
              <a:ext uri="{FF2B5EF4-FFF2-40B4-BE49-F238E27FC236}">
                <a16:creationId xmlns:a16="http://schemas.microsoft.com/office/drawing/2014/main" id="{2229E2D8-BD32-ED4D-83F6-FF021DBDA1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D96ED1-F46B-3E40-A570-0DDBD995AA37}"/>
              </a:ext>
            </a:extLst>
          </p:cNvPr>
          <p:cNvSpPr>
            <a:spLocks noGrp="1"/>
          </p:cNvSpPr>
          <p:nvPr>
            <p:ph type="sldNum" sz="quarter" idx="12"/>
          </p:nvPr>
        </p:nvSpPr>
        <p:spPr/>
        <p:txBody>
          <a:bodyPr/>
          <a:lstStyle/>
          <a:p>
            <a:fld id="{D47D5607-B8B2-1045-B45F-7FE67DA2B3EB}" type="slidenum">
              <a:rPr lang="en-US" smtClean="0"/>
              <a:t>‹Nr.›</a:t>
            </a:fld>
            <a:endParaRPr lang="en-US" dirty="0"/>
          </a:p>
        </p:txBody>
      </p:sp>
      <p:sp>
        <p:nvSpPr>
          <p:cNvPr id="14" name="Text Placeholder 13">
            <a:extLst>
              <a:ext uri="{FF2B5EF4-FFF2-40B4-BE49-F238E27FC236}">
                <a16:creationId xmlns:a16="http://schemas.microsoft.com/office/drawing/2014/main" id="{4ECAA99D-631F-634B-818E-49A8724B132A}"/>
              </a:ext>
            </a:extLst>
          </p:cNvPr>
          <p:cNvSpPr>
            <a:spLocks noGrp="1"/>
          </p:cNvSpPr>
          <p:nvPr>
            <p:ph type="body" sz="quarter" idx="14"/>
          </p:nvPr>
        </p:nvSpPr>
        <p:spPr>
          <a:xfrm>
            <a:off x="2321296" y="2362200"/>
            <a:ext cx="5207000" cy="1752599"/>
          </a:xfrm>
          <a:solidFill>
            <a:schemeClr val="bg2">
              <a:lumMod val="25000"/>
              <a:alpha val="79608"/>
            </a:schemeClr>
          </a:solidFill>
        </p:spPr>
        <p:txBody>
          <a:bodyPr>
            <a:normAutofit/>
          </a:bodyPr>
          <a:lstStyle>
            <a:lvl1pPr marL="0" indent="0" algn="ctr">
              <a:buFont typeface="+mj-lt"/>
              <a:buNone/>
              <a:defRPr sz="3600">
                <a:solidFill>
                  <a:schemeClr val="bg1"/>
                </a:solidFill>
                <a:latin typeface="Raleway Medium" panose="020B0603030101060003" pitchFamily="34" charset="77"/>
              </a:defRPr>
            </a:lvl1pPr>
            <a:lvl2pPr marL="457200" indent="0" algn="ctr">
              <a:buFont typeface="+mj-lt"/>
              <a:buNone/>
              <a:defRPr sz="3200">
                <a:solidFill>
                  <a:schemeClr val="bg1"/>
                </a:solidFill>
                <a:latin typeface="Raleway Medium" panose="020B0603030101060003" pitchFamily="34" charset="77"/>
              </a:defRPr>
            </a:lvl2pPr>
          </a:lstStyle>
          <a:p>
            <a:pPr lvl="0"/>
            <a:endParaRPr lang="en-GB" dirty="0"/>
          </a:p>
          <a:p>
            <a:pPr lvl="0"/>
            <a:r>
              <a:rPr lang="en-GB" dirty="0"/>
              <a:t>Click to edit Master</a:t>
            </a:r>
            <a:endParaRPr lang="en-US" dirty="0"/>
          </a:p>
        </p:txBody>
      </p:sp>
      <p:sp>
        <p:nvSpPr>
          <p:cNvPr id="9" name="object 6">
            <a:extLst>
              <a:ext uri="{FF2B5EF4-FFF2-40B4-BE49-F238E27FC236}">
                <a16:creationId xmlns:a16="http://schemas.microsoft.com/office/drawing/2014/main" id="{51615112-4B74-CE46-82BC-267D1864FFDA}"/>
              </a:ext>
            </a:extLst>
          </p:cNvPr>
          <p:cNvSpPr/>
          <p:nvPr userDrawn="1"/>
        </p:nvSpPr>
        <p:spPr>
          <a:xfrm>
            <a:off x="3657600" y="0"/>
            <a:ext cx="85344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04917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F24-D5E1-6D41-8B17-7B34E1224CD3}"/>
              </a:ext>
            </a:extLst>
          </p:cNvPr>
          <p:cNvSpPr>
            <a:spLocks noGrp="1"/>
          </p:cNvSpPr>
          <p:nvPr>
            <p:ph type="title"/>
          </p:nvPr>
        </p:nvSpPr>
        <p:spPr>
          <a:xfrm>
            <a:off x="0" y="-387435"/>
            <a:ext cx="10515600" cy="1325563"/>
          </a:xfrm>
        </p:spPr>
        <p:txBody>
          <a:bodyPr>
            <a:normAutofit/>
          </a:bodyPr>
          <a:lstStyle>
            <a:lvl1pPr>
              <a:defRPr sz="3200">
                <a:solidFill>
                  <a:schemeClr val="tx1">
                    <a:lumMod val="65000"/>
                    <a:lumOff val="35000"/>
                  </a:schemeClr>
                </a:solidFill>
                <a:latin typeface="Raleway Medium" panose="020B0603030101060003" pitchFamily="34"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A5B95084-FF58-1342-9E3A-DF0896F99592}"/>
              </a:ext>
            </a:extLst>
          </p:cNvPr>
          <p:cNvSpPr>
            <a:spLocks noGrp="1"/>
          </p:cNvSpPr>
          <p:nvPr>
            <p:ph type="dt" sz="half" idx="10"/>
          </p:nvPr>
        </p:nvSpPr>
        <p:spPr/>
        <p:txBody>
          <a:bodyPr/>
          <a:lstStyle/>
          <a:p>
            <a:fld id="{E2A5BE65-FB22-5F45-A97F-D633369A635F}" type="datetime1">
              <a:rPr lang="en-ZA" smtClean="0"/>
              <a:t>2024/12/11</a:t>
            </a:fld>
            <a:endParaRPr lang="en-US" dirty="0"/>
          </a:p>
        </p:txBody>
      </p:sp>
      <p:sp>
        <p:nvSpPr>
          <p:cNvPr id="4" name="Footer Placeholder 3">
            <a:extLst>
              <a:ext uri="{FF2B5EF4-FFF2-40B4-BE49-F238E27FC236}">
                <a16:creationId xmlns:a16="http://schemas.microsoft.com/office/drawing/2014/main" id="{28CD09E9-DD19-634B-9828-A60A1C907E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46DF0A-D541-5D4C-87D3-54502399AC23}"/>
              </a:ext>
            </a:extLst>
          </p:cNvPr>
          <p:cNvSpPr>
            <a:spLocks noGrp="1"/>
          </p:cNvSpPr>
          <p:nvPr>
            <p:ph type="sldNum" sz="quarter" idx="12"/>
          </p:nvPr>
        </p:nvSpPr>
        <p:spPr>
          <a:xfrm>
            <a:off x="9448800" y="0"/>
            <a:ext cx="2743200" cy="365125"/>
          </a:xfrm>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CDBEBD22-A940-A14B-8ECA-48347B76EF02}"/>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 name="bk object 18">
            <a:extLst>
              <a:ext uri="{FF2B5EF4-FFF2-40B4-BE49-F238E27FC236}">
                <a16:creationId xmlns:a16="http://schemas.microsoft.com/office/drawing/2014/main" id="{B18A7EEA-9B39-954B-B7F8-E835EA5E479B}"/>
              </a:ext>
            </a:extLst>
          </p:cNvPr>
          <p:cNvSpPr/>
          <p:nvPr userDrawn="1"/>
        </p:nvSpPr>
        <p:spPr>
          <a:xfrm>
            <a:off x="10479389" y="6424614"/>
            <a:ext cx="1712610" cy="365123"/>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0539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16394-D942-5546-B633-447F425C5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A4300D-CA78-AF43-BD23-19E76B25F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239CDA-4DE5-594D-B9F5-FE31CC2C2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4DE64-08F5-284C-BB65-5DA631D6BEEE}" type="datetime1">
              <a:rPr lang="en-ZA" smtClean="0"/>
              <a:t>2024/12/11</a:t>
            </a:fld>
            <a:endParaRPr lang="en-US" dirty="0"/>
          </a:p>
        </p:txBody>
      </p:sp>
      <p:sp>
        <p:nvSpPr>
          <p:cNvPr id="5" name="Footer Placeholder 4">
            <a:extLst>
              <a:ext uri="{FF2B5EF4-FFF2-40B4-BE49-F238E27FC236}">
                <a16:creationId xmlns:a16="http://schemas.microsoft.com/office/drawing/2014/main" id="{57BC63C7-B271-E744-AF6F-60CB839C7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EDC35B-C873-B747-882C-88159E38F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D5607-B8B2-1045-B45F-7FE67DA2B3EB}" type="slidenum">
              <a:rPr lang="en-US" smtClean="0"/>
              <a:t>‹Nr.›</a:t>
            </a:fld>
            <a:endParaRPr lang="en-US" dirty="0"/>
          </a:p>
        </p:txBody>
      </p:sp>
      <p:sp>
        <p:nvSpPr>
          <p:cNvPr id="7" name="Rectangle 6">
            <a:extLst>
              <a:ext uri="{FF2B5EF4-FFF2-40B4-BE49-F238E27FC236}">
                <a16:creationId xmlns:a16="http://schemas.microsoft.com/office/drawing/2014/main" id="{5368C4E0-BC0F-2F4F-8E6D-159E3A5DBCEC}"/>
              </a:ext>
            </a:extLst>
          </p:cNvPr>
          <p:cNvSpPr/>
          <p:nvPr userDrawn="1"/>
        </p:nvSpPr>
        <p:spPr>
          <a:xfrm>
            <a:off x="0" y="6426926"/>
            <a:ext cx="10301161" cy="431074"/>
          </a:xfrm>
          <a:prstGeom prst="rect">
            <a:avLst/>
          </a:prstGeom>
          <a:solidFill>
            <a:srgbClr val="E029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70194E99-498E-0F46-8F56-64A73A2473FD}"/>
              </a:ext>
            </a:extLst>
          </p:cNvPr>
          <p:cNvPicPr/>
          <p:nvPr userDrawn="1"/>
        </p:nvPicPr>
        <p:blipFill rotWithShape="1">
          <a:blip r:embed="rId16" cstate="email">
            <a:extLst>
              <a:ext uri="{28A0092B-C50C-407E-A947-70E740481C1C}">
                <a14:useLocalDpi xmlns:a14="http://schemas.microsoft.com/office/drawing/2010/main"/>
              </a:ext>
            </a:extLst>
          </a:blip>
          <a:srcRect/>
          <a:stretch/>
        </p:blipFill>
        <p:spPr>
          <a:xfrm>
            <a:off x="15039" y="6270625"/>
            <a:ext cx="4389521" cy="901700"/>
          </a:xfrm>
          <a:prstGeom prst="rect">
            <a:avLst/>
          </a:prstGeom>
        </p:spPr>
      </p:pic>
      <p:pic>
        <p:nvPicPr>
          <p:cNvPr id="9" name="Picture 8">
            <a:extLst>
              <a:ext uri="{FF2B5EF4-FFF2-40B4-BE49-F238E27FC236}">
                <a16:creationId xmlns:a16="http://schemas.microsoft.com/office/drawing/2014/main" id="{2D0EB616-1A05-2847-8284-23FEC655AEBE}"/>
              </a:ext>
            </a:extLst>
          </p:cNvPr>
          <p:cNvPicPr/>
          <p:nvPr userDrawn="1"/>
        </p:nvPicPr>
        <p:blipFill rotWithShape="1">
          <a:blip r:embed="rId17" cstate="email">
            <a:extLst>
              <a:ext uri="{28A0092B-C50C-407E-A947-70E740481C1C}">
                <a14:useLocalDpi xmlns:a14="http://schemas.microsoft.com/office/drawing/2010/main"/>
              </a:ext>
            </a:extLst>
          </a:blip>
          <a:srcRect/>
          <a:stretch/>
        </p:blipFill>
        <p:spPr>
          <a:xfrm>
            <a:off x="10479390" y="6424614"/>
            <a:ext cx="1748820" cy="365124"/>
          </a:xfrm>
          <a:prstGeom prst="rect">
            <a:avLst/>
          </a:prstGeom>
        </p:spPr>
      </p:pic>
    </p:spTree>
    <p:extLst>
      <p:ext uri="{BB962C8B-B14F-4D97-AF65-F5344CB8AC3E}">
        <p14:creationId xmlns:p14="http://schemas.microsoft.com/office/powerpoint/2010/main" val="31191179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705" r:id="rId7"/>
    <p:sldLayoutId id="2147483706"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rgbClr val="E0294A"/>
          </a:solidFill>
          <a:latin typeface="Raleway Medium" panose="020B06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087DD-5DD0-C542-BFDB-15F8F0C49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7F4018-3753-1942-9836-D7F5C8F24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9BB2DC-589E-694C-95C8-B49B681B7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4DE64-08F5-284C-BB65-5DA631D6BEEE}" type="datetime1">
              <a:rPr lang="en-ZA" smtClean="0"/>
              <a:t>2024/12/11</a:t>
            </a:fld>
            <a:endParaRPr lang="en-US" dirty="0"/>
          </a:p>
        </p:txBody>
      </p:sp>
      <p:sp>
        <p:nvSpPr>
          <p:cNvPr id="5" name="Footer Placeholder 4">
            <a:extLst>
              <a:ext uri="{FF2B5EF4-FFF2-40B4-BE49-F238E27FC236}">
                <a16:creationId xmlns:a16="http://schemas.microsoft.com/office/drawing/2014/main" id="{30C6F080-D609-E94B-843B-609999139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22794B-CE06-E84F-8021-4C68F57B9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D5607-B8B2-1045-B45F-7FE67DA2B3EB}" type="slidenum">
              <a:rPr lang="en-US" smtClean="0"/>
              <a:t>‹Nr.›</a:t>
            </a:fld>
            <a:endParaRPr lang="en-US" dirty="0"/>
          </a:p>
        </p:txBody>
      </p:sp>
    </p:spTree>
    <p:extLst>
      <p:ext uri="{BB962C8B-B14F-4D97-AF65-F5344CB8AC3E}">
        <p14:creationId xmlns:p14="http://schemas.microsoft.com/office/powerpoint/2010/main" val="22472575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0.wdp"/></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A484A3E-9E83-0143-BD8A-5641D471682C}"/>
              </a:ext>
            </a:extLst>
          </p:cNvPr>
          <p:cNvSpPr txBox="1">
            <a:spLocks/>
          </p:cNvSpPr>
          <p:nvPr/>
        </p:nvSpPr>
        <p:spPr>
          <a:xfrm>
            <a:off x="3603625" y="3309938"/>
            <a:ext cx="7513638" cy="47307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000" b="0" i="0" u="none" strike="noStrike" kern="1200" cap="none" spc="300" normalizeH="0" baseline="0" noProof="0" dirty="0">
              <a:ln>
                <a:noFill/>
              </a:ln>
              <a:solidFill>
                <a:prstClr val="black"/>
              </a:solidFill>
              <a:effectLst/>
              <a:uLnTx/>
              <a:uFillTx/>
              <a:latin typeface="Calibri Light" panose="020F0302020204030204"/>
              <a:ea typeface="+mn-ea"/>
              <a:cs typeface="Century Gothic"/>
            </a:endParaRPr>
          </a:p>
        </p:txBody>
      </p:sp>
      <p:pic>
        <p:nvPicPr>
          <p:cNvPr id="15362" name="Picture 4">
            <a:extLst>
              <a:ext uri="{FF2B5EF4-FFF2-40B4-BE49-F238E27FC236}">
                <a16:creationId xmlns:a16="http://schemas.microsoft.com/office/drawing/2014/main" id="{EF6B6E4B-8BC9-2C48-A8B9-758A36C768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70071" b="10201"/>
          <a:stretch>
            <a:fillRect/>
          </a:stretch>
        </p:blipFill>
        <p:spPr bwMode="auto">
          <a:xfrm>
            <a:off x="11113" y="-23813"/>
            <a:ext cx="23050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8">
            <a:extLst>
              <a:ext uri="{FF2B5EF4-FFF2-40B4-BE49-F238E27FC236}">
                <a16:creationId xmlns:a16="http://schemas.microsoft.com/office/drawing/2014/main" id="{4E3A83EE-4923-F443-86D9-DA87A0B56898}"/>
              </a:ext>
            </a:extLst>
          </p:cNvPr>
          <p:cNvSpPr txBox="1">
            <a:spLocks noChangeArrowheads="1"/>
          </p:cNvSpPr>
          <p:nvPr/>
        </p:nvSpPr>
        <p:spPr bwMode="auto">
          <a:xfrm>
            <a:off x="7735888" y="61912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0" name="Straight Connector 9">
            <a:extLst>
              <a:ext uri="{FF2B5EF4-FFF2-40B4-BE49-F238E27FC236}">
                <a16:creationId xmlns:a16="http://schemas.microsoft.com/office/drawing/2014/main" id="{F2980773-7324-0044-9C96-AC5C75F6FC94}"/>
              </a:ext>
            </a:extLst>
          </p:cNvPr>
          <p:cNvCxnSpPr/>
          <p:nvPr/>
        </p:nvCxnSpPr>
        <p:spPr>
          <a:xfrm>
            <a:off x="4799013" y="3126867"/>
            <a:ext cx="3673475" cy="0"/>
          </a:xfrm>
          <a:prstGeom prst="line">
            <a:avLst/>
          </a:prstGeom>
          <a:ln>
            <a:solidFill>
              <a:srgbClr val="D52142"/>
            </a:solidFill>
          </a:ln>
          <a:effectLst/>
        </p:spPr>
        <p:style>
          <a:lnRef idx="2">
            <a:schemeClr val="accent1"/>
          </a:lnRef>
          <a:fillRef idx="0">
            <a:schemeClr val="accent1"/>
          </a:fillRef>
          <a:effectRef idx="1">
            <a:schemeClr val="accent1"/>
          </a:effectRef>
          <a:fontRef idx="minor">
            <a:schemeClr val="tx1"/>
          </a:fontRef>
        </p:style>
      </p:cxnSp>
      <p:sp>
        <p:nvSpPr>
          <p:cNvPr id="15368" name="Rectangle 1">
            <a:extLst>
              <a:ext uri="{FF2B5EF4-FFF2-40B4-BE49-F238E27FC236}">
                <a16:creationId xmlns:a16="http://schemas.microsoft.com/office/drawing/2014/main" id="{B12B21FE-2058-754B-AD75-EF6C63DA9087}"/>
              </a:ext>
            </a:extLst>
          </p:cNvPr>
          <p:cNvSpPr>
            <a:spLocks noChangeArrowheads="1"/>
          </p:cNvSpPr>
          <p:nvPr/>
        </p:nvSpPr>
        <p:spPr bwMode="auto">
          <a:xfrm>
            <a:off x="1397000" y="2261661"/>
            <a:ext cx="10477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rPr>
              <a:t>GIZ Emplois des jeunes</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en-US" sz="2400" b="1" dirty="0">
                <a:solidFill>
                  <a:prstClr val="black"/>
                </a:solidFill>
                <a:latin typeface="Raleway Medium" panose="020B0603030101060003" pitchFamily="34" charset="77"/>
              </a:rPr>
              <a:t>Sélection du modèles d’affaires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2400" b="1" dirty="0">
              <a:solidFill>
                <a:prstClr val="black"/>
              </a:solidFill>
              <a:latin typeface="Raleway Medium" panose="020B0603030101060003" pitchFamily="34" charset="77"/>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2400" b="1" dirty="0">
              <a:solidFill>
                <a:prstClr val="black"/>
              </a:solidFill>
              <a:latin typeface="Raleway Medium" panose="020B0603030101060003" pitchFamily="34" charset="77"/>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rPr>
              <a:t>Burkina Faso</a:t>
            </a:r>
          </a:p>
        </p:txBody>
      </p:sp>
      <p:sp>
        <p:nvSpPr>
          <p:cNvPr id="15369" name="Picture 10">
            <a:extLst>
              <a:ext uri="{FF2B5EF4-FFF2-40B4-BE49-F238E27FC236}">
                <a16:creationId xmlns:a16="http://schemas.microsoft.com/office/drawing/2014/main" id="{608CA42A-ED9B-FF42-B975-6F2C848498F8}"/>
              </a:ext>
            </a:extLst>
          </p:cNvPr>
          <p:cNvSpPr>
            <a:spLocks noChangeAspect="1" noChangeArrowheads="1"/>
          </p:cNvSpPr>
          <p:nvPr/>
        </p:nvSpPr>
        <p:spPr bwMode="auto">
          <a:xfrm>
            <a:off x="10348913" y="0"/>
            <a:ext cx="17811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Slide Number Placeholder 2">
            <a:extLst>
              <a:ext uri="{FF2B5EF4-FFF2-40B4-BE49-F238E27FC236}">
                <a16:creationId xmlns:a16="http://schemas.microsoft.com/office/drawing/2014/main" id="{A7FDC1DD-793D-6B4C-897D-E5F3FFC1E0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D5607-B8B2-1045-B45F-7FE67DA2B3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46A8E8BD-2246-4243-ACDD-0B51BF195C47}"/>
              </a:ext>
            </a:extLst>
          </p:cNvPr>
          <p:cNvSpPr txBox="1">
            <a:spLocks/>
          </p:cNvSpPr>
          <p:nvPr/>
        </p:nvSpPr>
        <p:spPr>
          <a:xfrm>
            <a:off x="9372600" y="863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D5607-B8B2-1045-B45F-7FE67DA2B3EB}" type="slidenum">
              <a:rPr lang="en-US" smtClean="0"/>
              <a:pPr/>
              <a:t>1</a:t>
            </a:fld>
            <a:endParaRPr lang="en-US" dirty="0"/>
          </a:p>
        </p:txBody>
      </p:sp>
    </p:spTree>
    <p:extLst>
      <p:ext uri="{BB962C8B-B14F-4D97-AF65-F5344CB8AC3E}">
        <p14:creationId xmlns:p14="http://schemas.microsoft.com/office/powerpoint/2010/main" val="342367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10</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363AA2C-0521-3D4B-ABB8-1EB17D2FC7F7}"/>
              </a:ext>
            </a:extLst>
          </p:cNvPr>
          <p:cNvSpPr txBox="1">
            <a:spLocks/>
          </p:cNvSpPr>
          <p:nvPr/>
        </p:nvSpPr>
        <p:spPr>
          <a:xfrm>
            <a:off x="508739" y="-113304"/>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Conclusion : Classement final des modèles d’affaires</a:t>
            </a:r>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2293453881"/>
              </p:ext>
            </p:extLst>
          </p:nvPr>
        </p:nvGraphicFramePr>
        <p:xfrm>
          <a:off x="534782" y="1012173"/>
          <a:ext cx="9905999" cy="4221480"/>
        </p:xfrm>
        <a:graphic>
          <a:graphicData uri="http://schemas.openxmlformats.org/drawingml/2006/table">
            <a:tbl>
              <a:tblPr firstRow="1" bandRow="1">
                <a:tableStyleId>{5C22544A-7EE6-4342-B048-85BDC9FD1C3A}</a:tableStyleId>
              </a:tblPr>
              <a:tblGrid>
                <a:gridCol w="696515">
                  <a:extLst>
                    <a:ext uri="{9D8B030D-6E8A-4147-A177-3AD203B41FA5}">
                      <a16:colId xmlns:a16="http://schemas.microsoft.com/office/drawing/2014/main" val="2780043706"/>
                    </a:ext>
                  </a:extLst>
                </a:gridCol>
                <a:gridCol w="2605484">
                  <a:extLst>
                    <a:ext uri="{9D8B030D-6E8A-4147-A177-3AD203B41FA5}">
                      <a16:colId xmlns:a16="http://schemas.microsoft.com/office/drawing/2014/main" val="599282986"/>
                    </a:ext>
                  </a:extLst>
                </a:gridCol>
                <a:gridCol w="1651000">
                  <a:extLst>
                    <a:ext uri="{9D8B030D-6E8A-4147-A177-3AD203B41FA5}">
                      <a16:colId xmlns:a16="http://schemas.microsoft.com/office/drawing/2014/main" val="1135395192"/>
                    </a:ext>
                  </a:extLst>
                </a:gridCol>
                <a:gridCol w="1651000">
                  <a:extLst>
                    <a:ext uri="{9D8B030D-6E8A-4147-A177-3AD203B41FA5}">
                      <a16:colId xmlns:a16="http://schemas.microsoft.com/office/drawing/2014/main" val="434910429"/>
                    </a:ext>
                  </a:extLst>
                </a:gridCol>
                <a:gridCol w="1651000">
                  <a:extLst>
                    <a:ext uri="{9D8B030D-6E8A-4147-A177-3AD203B41FA5}">
                      <a16:colId xmlns:a16="http://schemas.microsoft.com/office/drawing/2014/main" val="3384178886"/>
                    </a:ext>
                  </a:extLst>
                </a:gridCol>
                <a:gridCol w="1651000">
                  <a:extLst>
                    <a:ext uri="{9D8B030D-6E8A-4147-A177-3AD203B41FA5}">
                      <a16:colId xmlns:a16="http://schemas.microsoft.com/office/drawing/2014/main" val="3962087537"/>
                    </a:ext>
                  </a:extLst>
                </a:gridCol>
              </a:tblGrid>
              <a:tr h="370840">
                <a:tc>
                  <a:txBody>
                    <a:bodyPr/>
                    <a:lstStyle/>
                    <a:p>
                      <a:r>
                        <a:rPr lang="fr-FR" noProof="0"/>
                        <a:t>Rang</a:t>
                      </a:r>
                    </a:p>
                  </a:txBody>
                  <a:tcPr/>
                </a:tc>
                <a:tc>
                  <a:txBody>
                    <a:bodyPr/>
                    <a:lstStyle/>
                    <a:p>
                      <a:r>
                        <a:rPr lang="fr-FR" noProof="0"/>
                        <a:t>Modèle d’affaires</a:t>
                      </a:r>
                    </a:p>
                  </a:txBody>
                  <a:tcPr/>
                </a:tc>
                <a:tc>
                  <a:txBody>
                    <a:bodyPr/>
                    <a:lstStyle/>
                    <a:p>
                      <a:r>
                        <a:rPr lang="fr-FR" noProof="0"/>
                        <a:t>ETP direct</a:t>
                      </a:r>
                    </a:p>
                  </a:txBody>
                  <a:tcPr/>
                </a:tc>
                <a:tc>
                  <a:txBody>
                    <a:bodyPr/>
                    <a:lstStyle/>
                    <a:p>
                      <a:r>
                        <a:rPr lang="fr-FR" noProof="0"/>
                        <a:t>ETP indirect</a:t>
                      </a:r>
                    </a:p>
                  </a:txBody>
                  <a:tcPr/>
                </a:tc>
                <a:tc>
                  <a:txBody>
                    <a:bodyPr/>
                    <a:lstStyle/>
                    <a:p>
                      <a:r>
                        <a:rPr lang="fr-FR" noProof="0"/>
                        <a:t>Complexité</a:t>
                      </a:r>
                    </a:p>
                  </a:txBody>
                  <a:tcPr/>
                </a:tc>
                <a:tc>
                  <a:txBody>
                    <a:bodyPr/>
                    <a:lstStyle/>
                    <a:p>
                      <a:r>
                        <a:rPr lang="fr-FR" sz="1800" b="1" kern="1200" noProof="0">
                          <a:solidFill>
                            <a:schemeClr val="lt1"/>
                          </a:solidFill>
                          <a:effectLst/>
                          <a:latin typeface="+mn-lt"/>
                          <a:ea typeface="+mn-ea"/>
                          <a:cs typeface="+mn-cs"/>
                        </a:rPr>
                        <a:t>Impact sur les autres acteurs du secteur</a:t>
                      </a:r>
                    </a:p>
                  </a:txBody>
                  <a:tcPr/>
                </a:tc>
                <a:extLst>
                  <a:ext uri="{0D108BD9-81ED-4DB2-BD59-A6C34878D82A}">
                    <a16:rowId xmlns:a16="http://schemas.microsoft.com/office/drawing/2014/main" val="1514587087"/>
                  </a:ext>
                </a:extLst>
              </a:tr>
              <a:tr h="370840">
                <a:tc>
                  <a:txBody>
                    <a:bodyPr/>
                    <a:lstStyle/>
                    <a:p>
                      <a:r>
                        <a:rPr lang="fr-FR" noProof="0">
                          <a:solidFill>
                            <a:srgbClr val="92D050"/>
                          </a:solidFill>
                        </a:rPr>
                        <a:t>1</a:t>
                      </a:r>
                    </a:p>
                  </a:txBody>
                  <a:tcPr/>
                </a:tc>
                <a:tc>
                  <a:txBody>
                    <a:bodyPr/>
                    <a:lstStyle/>
                    <a:p>
                      <a:r>
                        <a:rPr lang="fr-FR" sz="1800" kern="1200" noProof="0">
                          <a:solidFill>
                            <a:schemeClr val="dk1"/>
                          </a:solidFill>
                          <a:effectLst/>
                          <a:latin typeface="+mn-lt"/>
                          <a:ea typeface="+mn-ea"/>
                          <a:cs typeface="+mn-cs"/>
                        </a:rPr>
                        <a:t>Production de poulets de chair de petite et moyenne taille</a:t>
                      </a:r>
                      <a:r>
                        <a:rPr lang="fr-FR" noProof="0">
                          <a:effectLst/>
                        </a:rPr>
                        <a:t> </a:t>
                      </a:r>
                      <a:endParaRPr lang="fr-FR" noProof="0"/>
                    </a:p>
                  </a:txBody>
                  <a:tcPr/>
                </a:tc>
                <a:tc>
                  <a:txBody>
                    <a:bodyPr/>
                    <a:lstStyle/>
                    <a:p>
                      <a:r>
                        <a:rPr lang="fr-FR" noProof="0"/>
                        <a:t>10,000</a:t>
                      </a:r>
                    </a:p>
                  </a:txBody>
                  <a:tcPr/>
                </a:tc>
                <a:tc>
                  <a:txBody>
                    <a:bodyPr/>
                    <a:lstStyle/>
                    <a:p>
                      <a:r>
                        <a:rPr lang="fr-FR" noProof="0"/>
                        <a:t>3000</a:t>
                      </a:r>
                    </a:p>
                  </a:txBody>
                  <a:tcPr/>
                </a:tc>
                <a:tc>
                  <a:txBody>
                    <a:bodyPr/>
                    <a:lstStyle/>
                    <a:p>
                      <a:r>
                        <a:rPr lang="fr-FR" noProof="0"/>
                        <a:t>Faible à moyenne</a:t>
                      </a:r>
                    </a:p>
                  </a:txBody>
                  <a:tcPr/>
                </a:tc>
                <a:tc>
                  <a:txBody>
                    <a:bodyPr/>
                    <a:lstStyle/>
                    <a:p>
                      <a:r>
                        <a:rPr lang="fr-FR" noProof="0"/>
                        <a:t>Faible</a:t>
                      </a:r>
                    </a:p>
                  </a:txBody>
                  <a:tcPr/>
                </a:tc>
                <a:extLst>
                  <a:ext uri="{0D108BD9-81ED-4DB2-BD59-A6C34878D82A}">
                    <a16:rowId xmlns:a16="http://schemas.microsoft.com/office/drawing/2014/main" val="716940890"/>
                  </a:ext>
                </a:extLst>
              </a:tr>
              <a:tr h="370840">
                <a:tc>
                  <a:txBody>
                    <a:bodyPr/>
                    <a:lstStyle/>
                    <a:p>
                      <a:r>
                        <a:rPr lang="fr-FR" noProof="0">
                          <a:solidFill>
                            <a:schemeClr val="accent4">
                              <a:lumMod val="60000"/>
                              <a:lumOff val="40000"/>
                            </a:schemeClr>
                          </a:solidFill>
                        </a:rPr>
                        <a:t>2</a:t>
                      </a:r>
                    </a:p>
                  </a:txBody>
                  <a:tcPr/>
                </a:tc>
                <a:tc>
                  <a:txBody>
                    <a:bodyPr/>
                    <a:lstStyle/>
                    <a:p>
                      <a:r>
                        <a:rPr lang="fr-FR" noProof="0"/>
                        <a:t>Integrated poultry farm</a:t>
                      </a:r>
                    </a:p>
                  </a:txBody>
                  <a:tcPr/>
                </a:tc>
                <a:tc>
                  <a:txBody>
                    <a:bodyPr/>
                    <a:lstStyle/>
                    <a:p>
                      <a:r>
                        <a:rPr lang="fr-FR" noProof="0"/>
                        <a:t>9000</a:t>
                      </a:r>
                    </a:p>
                  </a:txBody>
                  <a:tcPr/>
                </a:tc>
                <a:tc>
                  <a:txBody>
                    <a:bodyPr/>
                    <a:lstStyle/>
                    <a:p>
                      <a:r>
                        <a:rPr lang="fr-FR" noProof="0"/>
                        <a:t>3000</a:t>
                      </a:r>
                    </a:p>
                  </a:txBody>
                  <a:tcPr/>
                </a:tc>
                <a:tc>
                  <a:txBody>
                    <a:bodyPr/>
                    <a:lstStyle/>
                    <a:p>
                      <a:r>
                        <a:rPr lang="fr-FR" noProof="0"/>
                        <a:t>Élevée</a:t>
                      </a:r>
                    </a:p>
                  </a:txBody>
                  <a:tcPr/>
                </a:tc>
                <a:tc>
                  <a:txBody>
                    <a:bodyPr/>
                    <a:lstStyle/>
                    <a:p>
                      <a:r>
                        <a:rPr lang="fr-FR" noProof="0"/>
                        <a:t>Moyenne</a:t>
                      </a:r>
                    </a:p>
                  </a:txBody>
                  <a:tcPr/>
                </a:tc>
                <a:extLst>
                  <a:ext uri="{0D108BD9-81ED-4DB2-BD59-A6C34878D82A}">
                    <a16:rowId xmlns:a16="http://schemas.microsoft.com/office/drawing/2014/main" val="1192271316"/>
                  </a:ext>
                </a:extLst>
              </a:tr>
              <a:tr h="370840">
                <a:tc>
                  <a:txBody>
                    <a:bodyPr/>
                    <a:lstStyle/>
                    <a:p>
                      <a:r>
                        <a:rPr lang="fr-FR" noProof="0">
                          <a:solidFill>
                            <a:schemeClr val="accent6"/>
                          </a:solidFill>
                        </a:rPr>
                        <a:t>3</a:t>
                      </a:r>
                    </a:p>
                  </a:txBody>
                  <a:tcPr/>
                </a:tc>
                <a:tc>
                  <a:txBody>
                    <a:bodyPr/>
                    <a:lstStyle/>
                    <a:p>
                      <a:r>
                        <a:rPr lang="fr-FR" sz="1800" kern="1200" noProof="0">
                          <a:solidFill>
                            <a:schemeClr val="dk1"/>
                          </a:solidFill>
                          <a:effectLst/>
                          <a:latin typeface="+mn-lt"/>
                          <a:ea typeface="+mn-ea"/>
                          <a:cs typeface="+mn-cs"/>
                        </a:rPr>
                        <a:t>Moulin à aliments avec extension</a:t>
                      </a:r>
                      <a:r>
                        <a:rPr lang="fr-FR" noProof="0">
                          <a:effectLst/>
                        </a:rPr>
                        <a:t> </a:t>
                      </a:r>
                      <a:endParaRPr lang="fr-FR" noProof="0"/>
                    </a:p>
                  </a:txBody>
                  <a:tcPr/>
                </a:tc>
                <a:tc>
                  <a:txBody>
                    <a:bodyPr/>
                    <a:lstStyle/>
                    <a:p>
                      <a:r>
                        <a:rPr lang="fr-FR" noProof="0"/>
                        <a:t>1800</a:t>
                      </a:r>
                    </a:p>
                  </a:txBody>
                  <a:tcPr/>
                </a:tc>
                <a:tc>
                  <a:txBody>
                    <a:bodyPr/>
                    <a:lstStyle/>
                    <a:p>
                      <a:r>
                        <a:rPr lang="fr-FR" noProof="0"/>
                        <a:t>20,000</a:t>
                      </a:r>
                    </a:p>
                  </a:txBody>
                  <a:tcPr/>
                </a:tc>
                <a:tc>
                  <a:txBody>
                    <a:bodyPr/>
                    <a:lstStyle/>
                    <a:p>
                      <a:r>
                        <a:rPr lang="fr-FR" noProof="0"/>
                        <a:t>Moyenne à Èlevée</a:t>
                      </a:r>
                    </a:p>
                  </a:txBody>
                  <a:tcPr/>
                </a:tc>
                <a:tc>
                  <a:txBody>
                    <a:bodyPr/>
                    <a:lstStyle/>
                    <a:p>
                      <a:r>
                        <a:rPr lang="fr-FR" noProof="0"/>
                        <a:t>Èlevée</a:t>
                      </a:r>
                    </a:p>
                  </a:txBody>
                  <a:tcPr/>
                </a:tc>
                <a:extLst>
                  <a:ext uri="{0D108BD9-81ED-4DB2-BD59-A6C34878D82A}">
                    <a16:rowId xmlns:a16="http://schemas.microsoft.com/office/drawing/2014/main" val="51086394"/>
                  </a:ext>
                </a:extLst>
              </a:tr>
              <a:tr h="370840">
                <a:tc>
                  <a:txBody>
                    <a:bodyPr/>
                    <a:lstStyle/>
                    <a:p>
                      <a:r>
                        <a:rPr lang="fr-FR" noProof="0">
                          <a:solidFill>
                            <a:schemeClr val="accent4"/>
                          </a:solidFill>
                        </a:rPr>
                        <a:t>4</a:t>
                      </a:r>
                    </a:p>
                  </a:txBody>
                  <a:tcPr/>
                </a:tc>
                <a:tc>
                  <a:txBody>
                    <a:bodyPr/>
                    <a:lstStyle/>
                    <a:p>
                      <a:r>
                        <a:rPr lang="fr-FR" noProof="0"/>
                        <a:t>Distribution</a:t>
                      </a:r>
                    </a:p>
                  </a:txBody>
                  <a:tcPr/>
                </a:tc>
                <a:tc>
                  <a:txBody>
                    <a:bodyPr/>
                    <a:lstStyle/>
                    <a:p>
                      <a:r>
                        <a:rPr lang="fr-FR" noProof="0"/>
                        <a:t>1500-2000</a:t>
                      </a:r>
                    </a:p>
                  </a:txBody>
                  <a:tcPr/>
                </a:tc>
                <a:tc>
                  <a:txBody>
                    <a:bodyPr/>
                    <a:lstStyle/>
                    <a:p>
                      <a:endParaRPr lang="fr-FR" noProof="0"/>
                    </a:p>
                  </a:txBody>
                  <a:tcPr/>
                </a:tc>
                <a:tc>
                  <a:txBody>
                    <a:bodyPr/>
                    <a:lstStyle/>
                    <a:p>
                      <a:r>
                        <a:rPr lang="fr-FR" noProof="0"/>
                        <a:t>Faible</a:t>
                      </a:r>
                    </a:p>
                  </a:txBody>
                  <a:tcPr/>
                </a:tc>
                <a:tc>
                  <a:txBody>
                    <a:bodyPr/>
                    <a:lstStyle/>
                    <a:p>
                      <a:r>
                        <a:rPr lang="fr-FR" noProof="0"/>
                        <a:t>Moyenne</a:t>
                      </a:r>
                    </a:p>
                  </a:txBody>
                  <a:tcPr/>
                </a:tc>
                <a:extLst>
                  <a:ext uri="{0D108BD9-81ED-4DB2-BD59-A6C34878D82A}">
                    <a16:rowId xmlns:a16="http://schemas.microsoft.com/office/drawing/2014/main" val="3742566180"/>
                  </a:ext>
                </a:extLst>
              </a:tr>
              <a:tr h="370840">
                <a:tc>
                  <a:txBody>
                    <a:bodyPr/>
                    <a:lstStyle/>
                    <a:p>
                      <a:r>
                        <a:rPr lang="fr-FR" noProof="0">
                          <a:solidFill>
                            <a:schemeClr val="accent4"/>
                          </a:solidFill>
                        </a:rPr>
                        <a:t>5</a:t>
                      </a:r>
                    </a:p>
                  </a:txBody>
                  <a:tcPr/>
                </a:tc>
                <a:tc>
                  <a:txBody>
                    <a:bodyPr/>
                    <a:lstStyle/>
                    <a:p>
                      <a:r>
                        <a:rPr lang="fr-FR" sz="1800" kern="1200" noProof="0">
                          <a:solidFill>
                            <a:schemeClr val="dk1"/>
                          </a:solidFill>
                          <a:effectLst/>
                          <a:latin typeface="+mn-lt"/>
                          <a:ea typeface="+mn-ea"/>
                          <a:cs typeface="+mn-cs"/>
                        </a:rPr>
                        <a:t>Œufs de couvoir/ poussins d'un jour</a:t>
                      </a:r>
                      <a:r>
                        <a:rPr lang="fr-FR" noProof="0">
                          <a:effectLst/>
                        </a:rPr>
                        <a:t> </a:t>
                      </a:r>
                      <a:endParaRPr lang="fr-FR" noProof="0"/>
                    </a:p>
                  </a:txBody>
                  <a:tcPr/>
                </a:tc>
                <a:tc>
                  <a:txBody>
                    <a:bodyPr/>
                    <a:lstStyle/>
                    <a:p>
                      <a:r>
                        <a:rPr lang="fr-FR" noProof="0"/>
                        <a:t>80 - 140</a:t>
                      </a:r>
                    </a:p>
                  </a:txBody>
                  <a:tcPr/>
                </a:tc>
                <a:tc>
                  <a:txBody>
                    <a:bodyPr/>
                    <a:lstStyle/>
                    <a:p>
                      <a:r>
                        <a:rPr lang="fr-FR" noProof="0"/>
                        <a:t>12,000</a:t>
                      </a:r>
                    </a:p>
                  </a:txBody>
                  <a:tcPr/>
                </a:tc>
                <a:tc>
                  <a:txBody>
                    <a:bodyPr/>
                    <a:lstStyle/>
                    <a:p>
                      <a:r>
                        <a:rPr lang="fr-FR" noProof="0"/>
                        <a:t>Élevée</a:t>
                      </a:r>
                    </a:p>
                  </a:txBody>
                  <a:tcPr/>
                </a:tc>
                <a:tc>
                  <a:txBody>
                    <a:bodyPr/>
                    <a:lstStyle/>
                    <a:p>
                      <a:r>
                        <a:rPr lang="fr-FR" noProof="0"/>
                        <a:t>Élevée</a:t>
                      </a:r>
                    </a:p>
                  </a:txBody>
                  <a:tcPr/>
                </a:tc>
                <a:extLst>
                  <a:ext uri="{0D108BD9-81ED-4DB2-BD59-A6C34878D82A}">
                    <a16:rowId xmlns:a16="http://schemas.microsoft.com/office/drawing/2014/main" val="3997457714"/>
                  </a:ext>
                </a:extLst>
              </a:tr>
              <a:tr h="370840">
                <a:tc>
                  <a:txBody>
                    <a:bodyPr/>
                    <a:lstStyle/>
                    <a:p>
                      <a:r>
                        <a:rPr lang="fr-FR" noProof="0">
                          <a:solidFill>
                            <a:srgbClr val="FF0000"/>
                          </a:solidFill>
                        </a:rPr>
                        <a:t>6</a:t>
                      </a:r>
                    </a:p>
                  </a:txBody>
                  <a:tcPr/>
                </a:tc>
                <a:tc>
                  <a:txBody>
                    <a:bodyPr/>
                    <a:lstStyle/>
                    <a:p>
                      <a:r>
                        <a:rPr lang="fr-FR" noProof="0"/>
                        <a:t>Abattoir</a:t>
                      </a:r>
                    </a:p>
                  </a:txBody>
                  <a:tcPr/>
                </a:tc>
                <a:tc>
                  <a:txBody>
                    <a:bodyPr/>
                    <a:lstStyle/>
                    <a:p>
                      <a:r>
                        <a:rPr lang="fr-FR" noProof="0"/>
                        <a:t>80 - 140</a:t>
                      </a:r>
                    </a:p>
                  </a:txBody>
                  <a:tcPr/>
                </a:tc>
                <a:tc>
                  <a:txBody>
                    <a:bodyPr/>
                    <a:lstStyle/>
                    <a:p>
                      <a:endParaRPr lang="fr-FR" noProof="0"/>
                    </a:p>
                  </a:txBody>
                  <a:tcPr/>
                </a:tc>
                <a:tc>
                  <a:txBody>
                    <a:bodyPr/>
                    <a:lstStyle/>
                    <a:p>
                      <a:r>
                        <a:rPr lang="fr-FR" noProof="0"/>
                        <a:t>Élevée</a:t>
                      </a:r>
                    </a:p>
                  </a:txBody>
                  <a:tcPr/>
                </a:tc>
                <a:tc>
                  <a:txBody>
                    <a:bodyPr/>
                    <a:lstStyle/>
                    <a:p>
                      <a:r>
                        <a:rPr lang="fr-FR" noProof="0" dirty="0"/>
                        <a:t>Faible</a:t>
                      </a:r>
                    </a:p>
                  </a:txBody>
                  <a:tcPr/>
                </a:tc>
                <a:extLst>
                  <a:ext uri="{0D108BD9-81ED-4DB2-BD59-A6C34878D82A}">
                    <a16:rowId xmlns:a16="http://schemas.microsoft.com/office/drawing/2014/main" val="4017684186"/>
                  </a:ext>
                </a:extLst>
              </a:tr>
            </a:tbl>
          </a:graphicData>
        </a:graphic>
      </p:graphicFrame>
      <p:sp>
        <p:nvSpPr>
          <p:cNvPr id="23" name="TextBox 22">
            <a:extLst>
              <a:ext uri="{FF2B5EF4-FFF2-40B4-BE49-F238E27FC236}">
                <a16:creationId xmlns:a16="http://schemas.microsoft.com/office/drawing/2014/main" id="{53124F1F-341D-E140-9F02-6AD47AEB5E51}"/>
              </a:ext>
            </a:extLst>
          </p:cNvPr>
          <p:cNvSpPr txBox="1"/>
          <p:nvPr/>
        </p:nvSpPr>
        <p:spPr>
          <a:xfrm>
            <a:off x="534782" y="5349836"/>
            <a:ext cx="10313581" cy="646331"/>
          </a:xfrm>
          <a:prstGeom prst="rect">
            <a:avLst/>
          </a:prstGeom>
          <a:noFill/>
        </p:spPr>
        <p:txBody>
          <a:bodyPr wrap="square" rtlCol="0">
            <a:spAutoFit/>
          </a:bodyPr>
          <a:lstStyle/>
          <a:p>
            <a:pPr marL="285750" indent="-285750">
              <a:buFont typeface="Arial" panose="020B0604020202020204" pitchFamily="34" charset="0"/>
              <a:buChar char="•"/>
            </a:pPr>
            <a:r>
              <a:rPr lang="fr-FR" dirty="0"/>
              <a:t>Les modèles 1 et 2 se concurrencent dans une certaine mesure, le modèle 1 est plus simple.</a:t>
            </a:r>
          </a:p>
          <a:p>
            <a:pPr marL="285750" indent="-285750">
              <a:buFont typeface="Arial" panose="020B0604020202020204" pitchFamily="34" charset="0"/>
              <a:buChar char="•"/>
            </a:pPr>
            <a:r>
              <a:rPr lang="fr-FR" dirty="0"/>
              <a:t>Choisissez entre les modèles 4 et 5 pour le moment</a:t>
            </a:r>
          </a:p>
        </p:txBody>
      </p:sp>
    </p:spTree>
    <p:extLst>
      <p:ext uri="{BB962C8B-B14F-4D97-AF65-F5344CB8AC3E}">
        <p14:creationId xmlns:p14="http://schemas.microsoft.com/office/powerpoint/2010/main" val="372320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ean, green, vegetable, plant&#10;&#10;Description automatically generated">
            <a:extLst>
              <a:ext uri="{FF2B5EF4-FFF2-40B4-BE49-F238E27FC236}">
                <a16:creationId xmlns:a16="http://schemas.microsoft.com/office/drawing/2014/main" id="{B7C959CF-48D8-9346-98DD-3DE204BB27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0"/>
            <a:ext cx="5029200" cy="6858000"/>
          </a:xfrm>
          <a:prstGeom prst="rect">
            <a:avLst/>
          </a:prstGeom>
        </p:spPr>
      </p:pic>
      <p:sp>
        <p:nvSpPr>
          <p:cNvPr id="8" name="Text Placeholder 7">
            <a:extLst>
              <a:ext uri="{FF2B5EF4-FFF2-40B4-BE49-F238E27FC236}">
                <a16:creationId xmlns:a16="http://schemas.microsoft.com/office/drawing/2014/main" id="{DA17431A-9B76-C04C-ACA7-13FA8A5E3560}"/>
              </a:ext>
            </a:extLst>
          </p:cNvPr>
          <p:cNvSpPr>
            <a:spLocks noGrp="1"/>
          </p:cNvSpPr>
          <p:nvPr>
            <p:ph type="body" sz="quarter" idx="14"/>
          </p:nvPr>
        </p:nvSpPr>
        <p:spPr>
          <a:xfrm>
            <a:off x="3048000" y="2514600"/>
            <a:ext cx="5207000" cy="1524000"/>
          </a:xfrm>
        </p:spPr>
        <p:txBody>
          <a:bodyPr>
            <a:normAutofit lnSpcReduction="10000"/>
          </a:bodyPr>
          <a:lstStyle/>
          <a:p>
            <a:endParaRPr lang="en-US" dirty="0"/>
          </a:p>
          <a:p>
            <a:r>
              <a:rPr lang="fr-FR" dirty="0"/>
              <a:t>Légumes</a:t>
            </a:r>
            <a:r>
              <a:rPr lang="en-US" dirty="0"/>
              <a:t> </a:t>
            </a:r>
          </a:p>
          <a:p>
            <a:r>
              <a:rPr lang="en-US" sz="1900" i="1" dirty="0"/>
              <a:t>  </a:t>
            </a:r>
          </a:p>
        </p:txBody>
      </p:sp>
    </p:spTree>
    <p:extLst>
      <p:ext uri="{BB962C8B-B14F-4D97-AF65-F5344CB8AC3E}">
        <p14:creationId xmlns:p14="http://schemas.microsoft.com/office/powerpoint/2010/main" val="218345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a:xfrm>
            <a:off x="9372600" y="86376"/>
            <a:ext cx="2743200" cy="365125"/>
          </a:xfrm>
        </p:spPr>
        <p:txBody>
          <a:bodyPr/>
          <a:lstStyle/>
          <a:p>
            <a:fld id="{D47D5607-B8B2-1045-B45F-7FE67DA2B3EB}" type="slidenum">
              <a:rPr lang="en-US" smtClean="0"/>
              <a:pPr/>
              <a:t>12</a:t>
            </a:fld>
            <a:endParaRPr lang="en-US" dirty="0"/>
          </a:p>
        </p:txBody>
      </p:sp>
      <p:sp>
        <p:nvSpPr>
          <p:cNvPr id="6" name="Title 5">
            <a:extLst>
              <a:ext uri="{FF2B5EF4-FFF2-40B4-BE49-F238E27FC236}">
                <a16:creationId xmlns:a16="http://schemas.microsoft.com/office/drawing/2014/main" id="{DCA71914-F42D-E04C-9943-A2AB2F77ACB4}"/>
              </a:ext>
            </a:extLst>
          </p:cNvPr>
          <p:cNvSpPr>
            <a:spLocks noGrp="1"/>
          </p:cNvSpPr>
          <p:nvPr>
            <p:ph type="title"/>
          </p:nvPr>
        </p:nvSpPr>
        <p:spPr>
          <a:xfrm>
            <a:off x="702951" y="-243539"/>
            <a:ext cx="10515600" cy="1325563"/>
          </a:xfrm>
        </p:spPr>
        <p:txBody>
          <a:bodyPr>
            <a:normAutofit/>
          </a:bodyPr>
          <a:lstStyle/>
          <a:p>
            <a:br>
              <a:rPr lang="en-US" sz="2200" dirty="0"/>
            </a:br>
            <a:r>
              <a:rPr lang="fr-FR" dirty="0"/>
              <a:t>Un seul modèle économique clair a été identifié pour la chaîne de valeur des légumes.</a:t>
            </a:r>
            <a:br>
              <a:rPr lang="en-ZA" dirty="0"/>
            </a:br>
            <a:endParaRPr lang="en-US" sz="1600" dirty="0"/>
          </a:p>
        </p:txBody>
      </p:sp>
      <p:pic>
        <p:nvPicPr>
          <p:cNvPr id="7" name="Picture 10" descr="Image result for vegetables icon png">
            <a:extLst>
              <a:ext uri="{FF2B5EF4-FFF2-40B4-BE49-F238E27FC236}">
                <a16:creationId xmlns:a16="http://schemas.microsoft.com/office/drawing/2014/main" id="{5C3C677D-D946-FC4B-A1E2-93D3D15CB92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8148" y="-38091"/>
            <a:ext cx="814134" cy="6603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464F4F4C-AE38-A34F-B269-36C3EB14B1B0}"/>
              </a:ext>
            </a:extLst>
          </p:cNvPr>
          <p:cNvGraphicFramePr>
            <a:graphicFrameLocks noGrp="1"/>
          </p:cNvGraphicFramePr>
          <p:nvPr>
            <p:extLst>
              <p:ext uri="{D42A27DB-BD31-4B8C-83A1-F6EECF244321}">
                <p14:modId xmlns:p14="http://schemas.microsoft.com/office/powerpoint/2010/main" val="2529906204"/>
              </p:ext>
            </p:extLst>
          </p:nvPr>
        </p:nvGraphicFramePr>
        <p:xfrm>
          <a:off x="414627" y="632811"/>
          <a:ext cx="11092248" cy="5913813"/>
        </p:xfrm>
        <a:graphic>
          <a:graphicData uri="http://schemas.openxmlformats.org/drawingml/2006/table">
            <a:tbl>
              <a:tblPr firstRow="1" bandRow="1">
                <a:tableStyleId>{72833802-FEF1-4C79-8D5D-14CF1EAF98D9}</a:tableStyleId>
              </a:tblPr>
              <a:tblGrid>
                <a:gridCol w="594228">
                  <a:extLst>
                    <a:ext uri="{9D8B030D-6E8A-4147-A177-3AD203B41FA5}">
                      <a16:colId xmlns:a16="http://schemas.microsoft.com/office/drawing/2014/main" val="143235703"/>
                    </a:ext>
                  </a:extLst>
                </a:gridCol>
                <a:gridCol w="2574986">
                  <a:extLst>
                    <a:ext uri="{9D8B030D-6E8A-4147-A177-3AD203B41FA5}">
                      <a16:colId xmlns:a16="http://schemas.microsoft.com/office/drawing/2014/main" val="1265716582"/>
                    </a:ext>
                  </a:extLst>
                </a:gridCol>
                <a:gridCol w="1584607">
                  <a:extLst>
                    <a:ext uri="{9D8B030D-6E8A-4147-A177-3AD203B41FA5}">
                      <a16:colId xmlns:a16="http://schemas.microsoft.com/office/drawing/2014/main" val="4217957835"/>
                    </a:ext>
                  </a:extLst>
                </a:gridCol>
                <a:gridCol w="1584607">
                  <a:extLst>
                    <a:ext uri="{9D8B030D-6E8A-4147-A177-3AD203B41FA5}">
                      <a16:colId xmlns:a16="http://schemas.microsoft.com/office/drawing/2014/main" val="340937436"/>
                    </a:ext>
                  </a:extLst>
                </a:gridCol>
                <a:gridCol w="1322153">
                  <a:extLst>
                    <a:ext uri="{9D8B030D-6E8A-4147-A177-3AD203B41FA5}">
                      <a16:colId xmlns:a16="http://schemas.microsoft.com/office/drawing/2014/main" val="1234487316"/>
                    </a:ext>
                  </a:extLst>
                </a:gridCol>
                <a:gridCol w="262453">
                  <a:extLst>
                    <a:ext uri="{9D8B030D-6E8A-4147-A177-3AD203B41FA5}">
                      <a16:colId xmlns:a16="http://schemas.microsoft.com/office/drawing/2014/main" val="3398033997"/>
                    </a:ext>
                  </a:extLst>
                </a:gridCol>
                <a:gridCol w="1584607">
                  <a:extLst>
                    <a:ext uri="{9D8B030D-6E8A-4147-A177-3AD203B41FA5}">
                      <a16:colId xmlns:a16="http://schemas.microsoft.com/office/drawing/2014/main" val="2252402889"/>
                    </a:ext>
                  </a:extLst>
                </a:gridCol>
                <a:gridCol w="1584607">
                  <a:extLst>
                    <a:ext uri="{9D8B030D-6E8A-4147-A177-3AD203B41FA5}">
                      <a16:colId xmlns:a16="http://schemas.microsoft.com/office/drawing/2014/main" val="3041097934"/>
                    </a:ext>
                  </a:extLst>
                </a:gridCol>
              </a:tblGrid>
              <a:tr h="270374">
                <a:tc>
                  <a:txBody>
                    <a:bodyPr/>
                    <a:lstStyle/>
                    <a:p>
                      <a:pPr algn="ctr"/>
                      <a:endParaRPr lang="fr-FR" sz="1200" noProof="0">
                        <a:solidFill>
                          <a:schemeClr val="bg1"/>
                        </a:solidFill>
                        <a:highlight>
                          <a:srgbClr val="E0294A"/>
                        </a:highlight>
                      </a:endParaRPr>
                    </a:p>
                  </a:txBody>
                  <a:tcPr>
                    <a:solidFill>
                      <a:srgbClr val="C00000"/>
                    </a:solidFill>
                  </a:tcPr>
                </a:tc>
                <a:tc gridSpan="7">
                  <a:txBody>
                    <a:bodyPr/>
                    <a:lstStyle/>
                    <a:p>
                      <a:pPr algn="ctr"/>
                      <a:r>
                        <a:rPr lang="fr-FR" sz="1200" b="1" kern="1200" noProof="0">
                          <a:solidFill>
                            <a:schemeClr val="bg1"/>
                          </a:solidFill>
                          <a:effectLst/>
                          <a:highlight>
                            <a:srgbClr val="E0294A"/>
                          </a:highlight>
                          <a:latin typeface="+mn-lt"/>
                          <a:ea typeface="+mn-ea"/>
                          <a:cs typeface="+mn-cs"/>
                        </a:rPr>
                        <a:t>Classement des entreprises de la chaîne de valeur des légumes en fonction des possibilités d'emploi et des chances de réussite de leur mise en œuvre</a:t>
                      </a:r>
                    </a:p>
                  </a:txBody>
                  <a:tcPr>
                    <a:solidFill>
                      <a:srgbClr val="C00000"/>
                    </a:solidFill>
                  </a:tcPr>
                </a:tc>
                <a:tc hMerge="1">
                  <a:txBody>
                    <a:bodyPr/>
                    <a:lstStyle/>
                    <a:p>
                      <a:endParaRPr lang="en-GB" dirty="0">
                        <a:solidFill>
                          <a:srgbClr val="C00000"/>
                        </a:solidFill>
                        <a:highlight>
                          <a:srgbClr val="E0294A"/>
                        </a:highlight>
                      </a:endParaRPr>
                    </a:p>
                  </a:txBody>
                  <a:tcPr>
                    <a:solidFill>
                      <a:srgbClr val="C00000"/>
                    </a:solidFill>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a:p>
                  </a:txBody>
                  <a:tcPr/>
                </a:tc>
                <a:tc hMerge="1">
                  <a:txBody>
                    <a:bodyPr/>
                    <a:lstStyle/>
                    <a:p>
                      <a:endParaRPr lang="en-GB"/>
                    </a:p>
                  </a:txBody>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dirty="0">
                        <a:solidFill>
                          <a:srgbClr val="C00000"/>
                        </a:solidFill>
                        <a:highlight>
                          <a:srgbClr val="E0294A"/>
                        </a:highlight>
                      </a:endParaRPr>
                    </a:p>
                  </a:txBody>
                  <a:tcPr>
                    <a:solidFill>
                      <a:srgbClr val="C00000"/>
                    </a:solidFill>
                  </a:tcPr>
                </a:tc>
                <a:extLst>
                  <a:ext uri="{0D108BD9-81ED-4DB2-BD59-A6C34878D82A}">
                    <a16:rowId xmlns:a16="http://schemas.microsoft.com/office/drawing/2014/main" val="2478150645"/>
                  </a:ext>
                </a:extLst>
              </a:tr>
              <a:tr h="593473">
                <a:tc>
                  <a:txBody>
                    <a:bodyPr/>
                    <a:lstStyle/>
                    <a:p>
                      <a:pPr algn="ctr"/>
                      <a:r>
                        <a:rPr lang="fr-FR" sz="1200" noProof="0"/>
                        <a:t>N</a:t>
                      </a:r>
                    </a:p>
                  </a:txBody>
                  <a:tcPr>
                    <a:solidFill>
                      <a:schemeClr val="bg1">
                        <a:lumMod val="85000"/>
                      </a:schemeClr>
                    </a:solidFill>
                  </a:tcPr>
                </a:tc>
                <a:tc>
                  <a:txBody>
                    <a:bodyPr/>
                    <a:lstStyle/>
                    <a:p>
                      <a:r>
                        <a:rPr lang="fr-FR" sz="1200" kern="1200" noProof="0">
                          <a:solidFill>
                            <a:schemeClr val="tx1"/>
                          </a:solidFill>
                          <a:effectLst/>
                          <a:latin typeface="+mn-lt"/>
                          <a:ea typeface="+mn-ea"/>
                          <a:cs typeface="+mn-cs"/>
                        </a:rPr>
                        <a:t>Modelles d’affaires</a:t>
                      </a:r>
                    </a:p>
                  </a:txBody>
                  <a:tcPr>
                    <a:solidFill>
                      <a:schemeClr val="bg1">
                        <a:lumMod val="85000"/>
                      </a:schemeClr>
                    </a:solidFill>
                  </a:tcPr>
                </a:tc>
                <a:tc>
                  <a:txBody>
                    <a:bodyPr/>
                    <a:lstStyle/>
                    <a:p>
                      <a:r>
                        <a:rPr lang="fr-FR" sz="1200" kern="1200" noProof="0">
                          <a:solidFill>
                            <a:schemeClr val="tx1"/>
                          </a:solidFill>
                          <a:effectLst/>
                          <a:latin typeface="+mn-lt"/>
                          <a:ea typeface="+mn-ea"/>
                          <a:cs typeface="+mn-cs"/>
                        </a:rPr>
                        <a:t>Investissement requis</a:t>
                      </a:r>
                    </a:p>
                  </a:txBody>
                  <a:tcPr>
                    <a:solidFill>
                      <a:schemeClr val="bg1">
                        <a:lumMod val="85000"/>
                      </a:schemeClr>
                    </a:solidFill>
                  </a:tcPr>
                </a:tc>
                <a:tc>
                  <a:txBody>
                    <a:bodyPr/>
                    <a:lstStyle/>
                    <a:p>
                      <a:pPr algn="ctr"/>
                      <a:r>
                        <a:rPr lang="fr-FR" sz="1200" noProof="0"/>
                        <a:t>Nombre d'emplois par entreprise</a:t>
                      </a:r>
                    </a:p>
                  </a:txBody>
                  <a:tcPr>
                    <a:solidFill>
                      <a:schemeClr val="bg1">
                        <a:lumMod val="85000"/>
                      </a:schemeClr>
                    </a:solidFill>
                  </a:tcPr>
                </a:tc>
                <a:tc>
                  <a:txBody>
                    <a:bodyPr/>
                    <a:lstStyle/>
                    <a:p>
                      <a:r>
                        <a:rPr lang="fr-FR" sz="1200" kern="1200" noProof="0">
                          <a:solidFill>
                            <a:schemeClr val="tx1"/>
                          </a:solidFill>
                          <a:effectLst/>
                          <a:latin typeface="+mn-lt"/>
                          <a:ea typeface="+mn-ea"/>
                          <a:cs typeface="+mn-cs"/>
                        </a:rPr>
                        <a:t>Type d'emplois</a:t>
                      </a:r>
                    </a:p>
                  </a:txBody>
                  <a:tcPr>
                    <a:solidFill>
                      <a:schemeClr val="bg1">
                        <a:lumMod val="85000"/>
                      </a:schemeClr>
                    </a:solidFill>
                  </a:tcPr>
                </a:tc>
                <a:tc gridSpan="2">
                  <a:txBody>
                    <a:bodyPr/>
                    <a:lstStyle/>
                    <a:p>
                      <a:r>
                        <a:rPr lang="fr-FR" sz="1200" kern="1200" noProof="0">
                          <a:solidFill>
                            <a:schemeClr val="tx1"/>
                          </a:solidFill>
                          <a:effectLst/>
                          <a:latin typeface="+mn-lt"/>
                          <a:ea typeface="+mn-ea"/>
                          <a:cs typeface="+mn-cs"/>
                        </a:rPr>
                        <a:t>Nombre d'entreprises potentielles</a:t>
                      </a:r>
                    </a:p>
                  </a:txBody>
                  <a:tcPr>
                    <a:solidFill>
                      <a:schemeClr val="bg1">
                        <a:lumMod val="85000"/>
                      </a:schemeClr>
                    </a:solidFill>
                  </a:tcPr>
                </a:tc>
                <a:tc hMerge="1">
                  <a:txBody>
                    <a:bodyPr/>
                    <a:lstStyle/>
                    <a:p>
                      <a:pPr algn="ctr"/>
                      <a:r>
                        <a:rPr lang="en-GB" sz="1200" dirty="0"/>
                        <a:t>Number of potential businesses</a:t>
                      </a:r>
                    </a:p>
                  </a:txBody>
                  <a:tcPr>
                    <a:solidFill>
                      <a:schemeClr val="bg1">
                        <a:lumMod val="85000"/>
                      </a:schemeClr>
                    </a:solidFill>
                  </a:tcPr>
                </a:tc>
                <a:tc>
                  <a:txBody>
                    <a:bodyPr/>
                    <a:lstStyle/>
                    <a:p>
                      <a:r>
                        <a:rPr lang="fr-FR" sz="1200" kern="1200" noProof="0">
                          <a:solidFill>
                            <a:schemeClr val="tx1"/>
                          </a:solidFill>
                          <a:effectLst/>
                          <a:latin typeface="+mn-lt"/>
                          <a:ea typeface="+mn-ea"/>
                          <a:cs typeface="+mn-cs"/>
                        </a:rPr>
                        <a:t>Potentiel de réussite de la mise en œuvre</a:t>
                      </a:r>
                    </a:p>
                  </a:txBody>
                  <a:tcPr>
                    <a:solidFill>
                      <a:schemeClr val="bg1">
                        <a:lumMod val="85000"/>
                      </a:schemeClr>
                    </a:solidFill>
                  </a:tcPr>
                </a:tc>
                <a:extLst>
                  <a:ext uri="{0D108BD9-81ED-4DB2-BD59-A6C34878D82A}">
                    <a16:rowId xmlns:a16="http://schemas.microsoft.com/office/drawing/2014/main" val="1599809498"/>
                  </a:ext>
                </a:extLst>
              </a:tr>
              <a:tr h="343837">
                <a:tc gridSpan="8">
                  <a:txBody>
                    <a:bodyPr/>
                    <a:lstStyle/>
                    <a:p>
                      <a:pPr algn="ctr"/>
                      <a:r>
                        <a:rPr lang="fr-FR" sz="1200" kern="1200" noProof="0">
                          <a:solidFill>
                            <a:schemeClr val="bg1"/>
                          </a:solidFill>
                          <a:effectLst/>
                          <a:latin typeface="+mn-lt"/>
                          <a:ea typeface="+mn-ea"/>
                          <a:cs typeface="+mn-cs"/>
                        </a:rPr>
                        <a:t>Modèles économiques clair </a:t>
                      </a:r>
                      <a:endParaRPr lang="fr-FR" sz="1200" noProof="0">
                        <a:solidFill>
                          <a:schemeClr val="bg1"/>
                        </a:solidFill>
                      </a:endParaRPr>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extLst>
                  <a:ext uri="{0D108BD9-81ED-4DB2-BD59-A6C34878D82A}">
                    <a16:rowId xmlns:a16="http://schemas.microsoft.com/office/drawing/2014/main" val="1882232862"/>
                  </a:ext>
                </a:extLst>
              </a:tr>
              <a:tr h="343837">
                <a:tc>
                  <a:txBody>
                    <a:bodyPr/>
                    <a:lstStyle/>
                    <a:p>
                      <a:r>
                        <a:rPr lang="fr-FR" sz="1200" noProof="0"/>
                        <a:t>1</a:t>
                      </a:r>
                    </a:p>
                  </a:txBody>
                  <a:tcPr>
                    <a:noFill/>
                  </a:tcPr>
                </a:tc>
                <a:tc>
                  <a:txBody>
                    <a:bodyPr/>
                    <a:lstStyle/>
                    <a:p>
                      <a:r>
                        <a:rPr lang="fr-FR" sz="1200" noProof="0" dirty="0"/>
                        <a:t>Transport et distribution</a:t>
                      </a:r>
                    </a:p>
                  </a:txBody>
                  <a:tcPr>
                    <a:noFill/>
                  </a:tcPr>
                </a:tc>
                <a:tc>
                  <a:txBody>
                    <a:bodyPr/>
                    <a:lstStyle/>
                    <a:p>
                      <a:r>
                        <a:rPr lang="fr-FR" sz="1200" noProof="0"/>
                        <a:t>€ 1,000-2,000</a:t>
                      </a:r>
                    </a:p>
                  </a:txBody>
                  <a:tcPr>
                    <a:noFill/>
                  </a:tcPr>
                </a:tc>
                <a:tc>
                  <a:txBody>
                    <a:bodyPr/>
                    <a:lstStyle/>
                    <a:p>
                      <a:r>
                        <a:rPr lang="fr-FR" sz="1200" noProof="0"/>
                        <a:t>1 chauffeur</a:t>
                      </a:r>
                    </a:p>
                  </a:txBody>
                  <a:tcPr>
                    <a:noFill/>
                  </a:tcPr>
                </a:tc>
                <a:tc gridSpan="2">
                  <a:txBody>
                    <a:bodyPr/>
                    <a:lstStyle/>
                    <a:p>
                      <a:r>
                        <a:rPr lang="fr-FR" sz="1200" noProof="0"/>
                        <a:t>À plein temps</a:t>
                      </a:r>
                    </a:p>
                  </a:txBody>
                  <a:tcPr>
                    <a:noFill/>
                  </a:tcPr>
                </a:tc>
                <a:tc hMerge="1">
                  <a:txBody>
                    <a:bodyPr/>
                    <a:lstStyle/>
                    <a:p>
                      <a:endParaRPr lang="en-GB" sz="1200" dirty="0"/>
                    </a:p>
                  </a:txBody>
                  <a:tcPr>
                    <a:noFill/>
                  </a:tcPr>
                </a:tc>
                <a:tc>
                  <a:txBody>
                    <a:bodyPr/>
                    <a:lstStyle/>
                    <a:p>
                      <a:r>
                        <a:rPr lang="fr-FR" sz="1200" noProof="0"/>
                        <a:t>&gt;1,000</a:t>
                      </a:r>
                    </a:p>
                  </a:txBody>
                  <a:tcPr>
                    <a:noFill/>
                  </a:tcPr>
                </a:tc>
                <a:tc>
                  <a:txBody>
                    <a:bodyPr/>
                    <a:lstStyle/>
                    <a:p>
                      <a:r>
                        <a:rPr lang="fr-FR" sz="1200" noProof="0"/>
                        <a:t>Élevée</a:t>
                      </a:r>
                    </a:p>
                  </a:txBody>
                  <a:tcPr>
                    <a:noFill/>
                  </a:tcPr>
                </a:tc>
                <a:extLst>
                  <a:ext uri="{0D108BD9-81ED-4DB2-BD59-A6C34878D82A}">
                    <a16:rowId xmlns:a16="http://schemas.microsoft.com/office/drawing/2014/main" val="945743119"/>
                  </a:ext>
                </a:extLst>
              </a:tr>
              <a:tr h="343837">
                <a:tc gridSpan="8">
                  <a:txBody>
                    <a:bodyPr/>
                    <a:lstStyle/>
                    <a:p>
                      <a:pPr algn="ctr"/>
                      <a:r>
                        <a:rPr lang="fr-FR" sz="1200" noProof="0">
                          <a:solidFill>
                            <a:schemeClr val="bg1"/>
                          </a:solidFill>
                        </a:rPr>
                        <a:t>Other Potential Business Cases</a:t>
                      </a:r>
                    </a:p>
                  </a:txBody>
                  <a:tcPr>
                    <a:solidFill>
                      <a:srgbClr val="FFC000"/>
                    </a:solidFill>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sz="1200"/>
                    </a:p>
                  </a:txBody>
                  <a:tcPr/>
                </a:tc>
                <a:tc hMerge="1">
                  <a:txBody>
                    <a:bodyPr/>
                    <a:lstStyle/>
                    <a:p>
                      <a:endParaRPr lang="en-GB" sz="1200" dirty="0"/>
                    </a:p>
                  </a:txBody>
                  <a:tcPr/>
                </a:tc>
                <a:extLst>
                  <a:ext uri="{0D108BD9-81ED-4DB2-BD59-A6C34878D82A}">
                    <a16:rowId xmlns:a16="http://schemas.microsoft.com/office/drawing/2014/main" val="3317632297"/>
                  </a:ext>
                </a:extLst>
              </a:tr>
              <a:tr h="630874">
                <a:tc>
                  <a:txBody>
                    <a:bodyPr/>
                    <a:lstStyle/>
                    <a:p>
                      <a:r>
                        <a:rPr lang="fr-FR" sz="1200" noProof="0"/>
                        <a:t>2</a:t>
                      </a:r>
                    </a:p>
                  </a:txBody>
                  <a:tcPr/>
                </a:tc>
                <a:tc>
                  <a:txBody>
                    <a:bodyPr/>
                    <a:lstStyle/>
                    <a:p>
                      <a:r>
                        <a:rPr lang="fr-FR" sz="1200" noProof="0"/>
                        <a:t>Agricultural Extension and Input Supply</a:t>
                      </a:r>
                    </a:p>
                  </a:txBody>
                  <a:tcPr/>
                </a:tc>
                <a:tc>
                  <a:txBody>
                    <a:bodyPr/>
                    <a:lstStyle/>
                    <a:p>
                      <a:r>
                        <a:rPr lang="fr-FR" sz="1200" noProof="0"/>
                        <a:t>€ 2,000-5,000</a:t>
                      </a:r>
                    </a:p>
                  </a:txBody>
                  <a:tcPr/>
                </a:tc>
                <a:tc>
                  <a:txBody>
                    <a:bodyPr/>
                    <a:lstStyle/>
                    <a:p>
                      <a:r>
                        <a:rPr lang="fr-FR" sz="1200" noProof="0"/>
                        <a:t>3-10 Agronomes</a:t>
                      </a:r>
                    </a:p>
                  </a:txBody>
                  <a:tcPr/>
                </a:tc>
                <a:tc gridSpan="2">
                  <a:txBody>
                    <a:bodyPr/>
                    <a:lstStyle/>
                    <a:p>
                      <a:r>
                        <a:rPr lang="fr-FR" sz="1200" noProof="0"/>
                        <a:t>À plein temps</a:t>
                      </a:r>
                    </a:p>
                  </a:txBody>
                  <a:tcPr/>
                </a:tc>
                <a:tc hMerge="1">
                  <a:txBody>
                    <a:bodyPr/>
                    <a:lstStyle/>
                    <a:p>
                      <a:endParaRPr lang="en-GB" sz="1200" dirty="0"/>
                    </a:p>
                  </a:txBody>
                  <a:tcPr/>
                </a:tc>
                <a:tc>
                  <a:txBody>
                    <a:bodyPr/>
                    <a:lstStyle/>
                    <a:p>
                      <a:r>
                        <a:rPr lang="fr-FR" sz="1200" noProof="0"/>
                        <a:t>100-1,000</a:t>
                      </a:r>
                    </a:p>
                  </a:txBody>
                  <a:tcPr/>
                </a:tc>
                <a:tc>
                  <a:txBody>
                    <a:bodyPr/>
                    <a:lstStyle/>
                    <a:p>
                      <a:r>
                        <a:rPr lang="fr-FR" sz="1200" kern="1200" noProof="0">
                          <a:solidFill>
                            <a:schemeClr val="tx1"/>
                          </a:solidFill>
                          <a:effectLst/>
                          <a:latin typeface="+mn-lt"/>
                          <a:ea typeface="+mn-ea"/>
                          <a:cs typeface="+mn-cs"/>
                        </a:rPr>
                        <a:t>Faible dans l'environnement agricole actuel</a:t>
                      </a:r>
                    </a:p>
                  </a:txBody>
                  <a:tcPr/>
                </a:tc>
                <a:extLst>
                  <a:ext uri="{0D108BD9-81ED-4DB2-BD59-A6C34878D82A}">
                    <a16:rowId xmlns:a16="http://schemas.microsoft.com/office/drawing/2014/main" val="353626347"/>
                  </a:ext>
                </a:extLst>
              </a:tr>
              <a:tr h="630874">
                <a:tc>
                  <a:txBody>
                    <a:bodyPr/>
                    <a:lstStyle/>
                    <a:p>
                      <a:r>
                        <a:rPr lang="fr-FR" sz="1200" noProof="0"/>
                        <a:t>3</a:t>
                      </a:r>
                    </a:p>
                  </a:txBody>
                  <a:tcPr/>
                </a:tc>
                <a:tc>
                  <a:txBody>
                    <a:bodyPr/>
                    <a:lstStyle/>
                    <a:p>
                      <a:r>
                        <a:rPr lang="fr-FR" sz="1200" kern="1200" noProof="0">
                          <a:solidFill>
                            <a:schemeClr val="tx1"/>
                          </a:solidFill>
                          <a:effectLst/>
                          <a:latin typeface="+mn-lt"/>
                          <a:ea typeface="+mn-ea"/>
                          <a:cs typeface="+mn-cs"/>
                        </a:rPr>
                        <a:t>Accès à la terre pour les femmes et les jeunes</a:t>
                      </a:r>
                    </a:p>
                  </a:txBody>
                  <a:tcPr/>
                </a:tc>
                <a:tc>
                  <a:txBody>
                    <a:bodyPr/>
                    <a:lstStyle/>
                    <a:p>
                      <a:r>
                        <a:rPr lang="fr-FR" sz="1200" noProof="0"/>
                        <a:t>&gt; € 25,000</a:t>
                      </a:r>
                    </a:p>
                  </a:txBody>
                  <a:tcPr/>
                </a:tc>
                <a:tc>
                  <a:txBody>
                    <a:bodyPr/>
                    <a:lstStyle/>
                    <a:p>
                      <a:r>
                        <a:rPr lang="fr-FR" sz="1200" noProof="0"/>
                        <a:t>&lt;20 Femmes par site</a:t>
                      </a:r>
                    </a:p>
                  </a:txBody>
                  <a:tcPr/>
                </a:tc>
                <a:tc gridSpan="2">
                  <a:txBody>
                    <a:bodyPr/>
                    <a:lstStyle/>
                    <a:p>
                      <a:r>
                        <a:rPr lang="fr-FR" sz="1200" noProof="0"/>
                        <a:t>À plein temps</a:t>
                      </a:r>
                    </a:p>
                  </a:txBody>
                  <a:tcPr/>
                </a:tc>
                <a:tc hMerge="1">
                  <a:txBody>
                    <a:bodyPr/>
                    <a:lstStyle/>
                    <a:p>
                      <a:endParaRPr lang="en-GB" sz="1200" dirty="0"/>
                    </a:p>
                  </a:txBody>
                  <a:tcPr/>
                </a:tc>
                <a:tc>
                  <a:txBody>
                    <a:bodyPr/>
                    <a:lstStyle/>
                    <a:p>
                      <a:r>
                        <a:rPr lang="fr-FR" sz="1200" noProof="0"/>
                        <a:t>&gt;10</a:t>
                      </a:r>
                    </a:p>
                  </a:txBody>
                  <a:tcPr/>
                </a:tc>
                <a:tc>
                  <a:txBody>
                    <a:bodyPr/>
                    <a:lstStyle/>
                    <a:p>
                      <a:r>
                        <a:rPr lang="fr-FR" sz="1200" kern="1200" noProof="0">
                          <a:solidFill>
                            <a:schemeClr val="tx1"/>
                          </a:solidFill>
                          <a:effectLst/>
                          <a:latin typeface="+mn-lt"/>
                          <a:ea typeface="+mn-ea"/>
                          <a:cs typeface="+mn-cs"/>
                        </a:rPr>
                        <a:t>Pas un modèle économique mais un projet</a:t>
                      </a:r>
                    </a:p>
                  </a:txBody>
                  <a:tcPr/>
                </a:tc>
                <a:extLst>
                  <a:ext uri="{0D108BD9-81ED-4DB2-BD59-A6C34878D82A}">
                    <a16:rowId xmlns:a16="http://schemas.microsoft.com/office/drawing/2014/main" val="2690181262"/>
                  </a:ext>
                </a:extLst>
              </a:tr>
              <a:tr h="811123">
                <a:tc>
                  <a:txBody>
                    <a:bodyPr/>
                    <a:lstStyle/>
                    <a:p>
                      <a:r>
                        <a:rPr lang="fr-FR" sz="1200" noProof="0"/>
                        <a:t>4</a:t>
                      </a:r>
                    </a:p>
                  </a:txBody>
                  <a:tcPr/>
                </a:tc>
                <a:tc>
                  <a:txBody>
                    <a:bodyPr/>
                    <a:lstStyle/>
                    <a:p>
                      <a:r>
                        <a:rPr lang="fr-FR" sz="1200" kern="1200" noProof="0">
                          <a:solidFill>
                            <a:schemeClr val="tx1"/>
                          </a:solidFill>
                          <a:effectLst/>
                          <a:latin typeface="+mn-lt"/>
                          <a:ea typeface="+mn-ea"/>
                          <a:cs typeface="+mn-cs"/>
                        </a:rPr>
                        <a:t>Manipulation et stockage après récolte pour les oignons et les pommes de terre</a:t>
                      </a:r>
                    </a:p>
                  </a:txBody>
                  <a:tcPr/>
                </a:tc>
                <a:tc>
                  <a:txBody>
                    <a:bodyPr/>
                    <a:lstStyle/>
                    <a:p>
                      <a:r>
                        <a:rPr lang="fr-FR" sz="1200" noProof="0"/>
                        <a:t>&gt; € 50,000</a:t>
                      </a:r>
                    </a:p>
                  </a:txBody>
                  <a:tcPr/>
                </a:tc>
                <a:tc>
                  <a:txBody>
                    <a:bodyPr/>
                    <a:lstStyle/>
                    <a:p>
                      <a:r>
                        <a:rPr lang="fr-FR" sz="1200" noProof="0"/>
                        <a:t>&lt;20 Femmes/jeunes</a:t>
                      </a:r>
                    </a:p>
                  </a:txBody>
                  <a:tcPr/>
                </a:tc>
                <a:tc gridSpan="2">
                  <a:txBody>
                    <a:bodyPr/>
                    <a:lstStyle/>
                    <a:p>
                      <a:r>
                        <a:rPr lang="fr-FR" sz="1200" noProof="0"/>
                        <a:t>Saisonnier</a:t>
                      </a:r>
                    </a:p>
                  </a:txBody>
                  <a:tcPr/>
                </a:tc>
                <a:tc hMerge="1">
                  <a:txBody>
                    <a:bodyPr/>
                    <a:lstStyle/>
                    <a:p>
                      <a:endParaRPr lang="en-GB" sz="1200" dirty="0"/>
                    </a:p>
                  </a:txBody>
                  <a:tcPr/>
                </a:tc>
                <a:tc>
                  <a:txBody>
                    <a:bodyPr/>
                    <a:lstStyle/>
                    <a:p>
                      <a:r>
                        <a:rPr lang="fr-FR" sz="1200" noProof="0"/>
                        <a:t>&lt;10</a:t>
                      </a:r>
                    </a:p>
                  </a:txBody>
                  <a:tcPr/>
                </a:tc>
                <a:tc>
                  <a:txBody>
                    <a:bodyPr/>
                    <a:lstStyle/>
                    <a:p>
                      <a:r>
                        <a:rPr lang="fr-FR" sz="1200" kern="1200" noProof="0">
                          <a:solidFill>
                            <a:schemeClr val="tx1"/>
                          </a:solidFill>
                          <a:effectLst/>
                          <a:latin typeface="+mn-lt"/>
                          <a:ea typeface="+mn-ea"/>
                          <a:cs typeface="+mn-cs"/>
                        </a:rPr>
                        <a:t>Faible échelle des zones de production</a:t>
                      </a:r>
                    </a:p>
                    <a:p>
                      <a:r>
                        <a:rPr lang="fr-FR" sz="1200" kern="1200" noProof="0">
                          <a:solidFill>
                            <a:schemeClr val="tx1"/>
                          </a:solidFill>
                          <a:effectLst/>
                          <a:latin typeface="+mn-lt"/>
                          <a:ea typeface="+mn-ea"/>
                          <a:cs typeface="+mn-cs"/>
                        </a:rPr>
                        <a:t>Faible intérêt des agriculteurs</a:t>
                      </a:r>
                    </a:p>
                  </a:txBody>
                  <a:tcPr/>
                </a:tc>
                <a:extLst>
                  <a:ext uri="{0D108BD9-81ED-4DB2-BD59-A6C34878D82A}">
                    <a16:rowId xmlns:a16="http://schemas.microsoft.com/office/drawing/2014/main" val="2553614742"/>
                  </a:ext>
                </a:extLst>
              </a:tr>
              <a:tr h="343837">
                <a:tc gridSpan="8">
                  <a:txBody>
                    <a:bodyPr/>
                    <a:lstStyle/>
                    <a:p>
                      <a:pPr algn="ctr"/>
                      <a:r>
                        <a:rPr lang="fr-FR" sz="1200" kern="1200" noProof="0" dirty="0" err="1">
                          <a:solidFill>
                            <a:schemeClr val="bg1"/>
                          </a:solidFill>
                          <a:effectLst/>
                          <a:highlight>
                            <a:srgbClr val="FF0000"/>
                          </a:highlight>
                          <a:latin typeface="+mn-lt"/>
                          <a:ea typeface="+mn-ea"/>
                          <a:cs typeface="+mn-cs"/>
                        </a:rPr>
                        <a:t>Modelles</a:t>
                      </a:r>
                      <a:r>
                        <a:rPr lang="fr-FR" sz="1200" kern="1200" noProof="0" dirty="0">
                          <a:solidFill>
                            <a:schemeClr val="bg1"/>
                          </a:solidFill>
                          <a:effectLst/>
                          <a:highlight>
                            <a:srgbClr val="FF0000"/>
                          </a:highlight>
                          <a:latin typeface="+mn-lt"/>
                          <a:ea typeface="+mn-ea"/>
                          <a:cs typeface="+mn-cs"/>
                        </a:rPr>
                        <a:t> d'affaires rejetés</a:t>
                      </a:r>
                      <a:r>
                        <a:rPr lang="fr-FR" sz="1200" noProof="0" dirty="0">
                          <a:solidFill>
                            <a:schemeClr val="bg1"/>
                          </a:solidFill>
                          <a:effectLst/>
                          <a:highlight>
                            <a:srgbClr val="FF0000"/>
                          </a:highlight>
                        </a:rPr>
                        <a:t> </a:t>
                      </a:r>
                      <a:endParaRPr lang="fr-FR" sz="1200" noProof="0" dirty="0">
                        <a:solidFill>
                          <a:schemeClr val="bg1"/>
                        </a:solidFill>
                        <a:highlight>
                          <a:srgbClr val="FF0000"/>
                        </a:highlight>
                      </a:endParaRPr>
                    </a:p>
                  </a:txBody>
                  <a:tcPr>
                    <a:solidFill>
                      <a:srgbClr val="FF0000"/>
                    </a:solidFill>
                  </a:tcPr>
                </a:tc>
                <a:tc hMerge="1">
                  <a:txBody>
                    <a:bodyPr/>
                    <a:lstStyle/>
                    <a:p>
                      <a:endParaRPr lang="en-GB" sz="1200" dirty="0">
                        <a:highlight>
                          <a:srgbClr val="FF0000"/>
                        </a:highlight>
                      </a:endParaRPr>
                    </a:p>
                  </a:txBody>
                  <a:tcPr/>
                </a:tc>
                <a:tc hMerge="1">
                  <a:txBody>
                    <a:bodyPr/>
                    <a:lstStyle/>
                    <a:p>
                      <a:endParaRPr lang="en-GB" sz="120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extLst>
                  <a:ext uri="{0D108BD9-81ED-4DB2-BD59-A6C34878D82A}">
                    <a16:rowId xmlns:a16="http://schemas.microsoft.com/office/drawing/2014/main" val="3202989228"/>
                  </a:ext>
                </a:extLst>
              </a:tr>
              <a:tr h="450624">
                <a:tc>
                  <a:txBody>
                    <a:bodyPr/>
                    <a:lstStyle/>
                    <a:p>
                      <a:r>
                        <a:rPr lang="fr-FR" sz="1200" noProof="0"/>
                        <a:t>5</a:t>
                      </a:r>
                    </a:p>
                  </a:txBody>
                  <a:tcPr/>
                </a:tc>
                <a:tc>
                  <a:txBody>
                    <a:bodyPr/>
                    <a:lstStyle/>
                    <a:p>
                      <a:r>
                        <a:rPr lang="fr-FR" sz="1200" kern="1200" noProof="0">
                          <a:solidFill>
                            <a:schemeClr val="tx1"/>
                          </a:solidFill>
                          <a:effectLst/>
                          <a:latin typeface="+mn-lt"/>
                          <a:ea typeface="+mn-ea"/>
                          <a:cs typeface="+mn-cs"/>
                        </a:rPr>
                        <a:t>Pépinières de semis</a:t>
                      </a:r>
                    </a:p>
                  </a:txBody>
                  <a:tcPr/>
                </a:tc>
                <a:tc>
                  <a:txBody>
                    <a:bodyPr/>
                    <a:lstStyle/>
                    <a:p>
                      <a:r>
                        <a:rPr lang="fr-FR" sz="1200" noProof="0" dirty="0"/>
                        <a:t>&gt;€ 20,000</a:t>
                      </a:r>
                    </a:p>
                  </a:txBody>
                  <a:tcPr/>
                </a:tc>
                <a:tc>
                  <a:txBody>
                    <a:bodyPr/>
                    <a:lstStyle/>
                    <a:p>
                      <a:r>
                        <a:rPr lang="fr-FR" sz="1200" noProof="0"/>
                        <a:t>5 Pépiniéristes</a:t>
                      </a:r>
                    </a:p>
                  </a:txBody>
                  <a:tcPr/>
                </a:tc>
                <a:tc gridSpan="2">
                  <a:txBody>
                    <a:bodyPr/>
                    <a:lstStyle/>
                    <a:p>
                      <a:r>
                        <a:rPr lang="fr-FR" sz="1200" noProof="0"/>
                        <a:t>À plein temps</a:t>
                      </a:r>
                    </a:p>
                  </a:txBody>
                  <a:tcPr/>
                </a:tc>
                <a:tc hMerge="1">
                  <a:txBody>
                    <a:bodyPr/>
                    <a:lstStyle/>
                    <a:p>
                      <a:endParaRPr lang="en-GB" sz="1200" dirty="0"/>
                    </a:p>
                  </a:txBody>
                  <a:tcPr/>
                </a:tc>
                <a:tc>
                  <a:txBody>
                    <a:bodyPr/>
                    <a:lstStyle/>
                    <a:p>
                      <a:r>
                        <a:rPr lang="fr-FR" sz="1200" noProof="0"/>
                        <a:t>-</a:t>
                      </a:r>
                    </a:p>
                  </a:txBody>
                  <a:tcPr/>
                </a:tc>
                <a:tc>
                  <a:txBody>
                    <a:bodyPr/>
                    <a:lstStyle/>
                    <a:p>
                      <a:r>
                        <a:rPr lang="fr-FR" sz="1200" kern="1200" noProof="0">
                          <a:solidFill>
                            <a:schemeClr val="tx1"/>
                          </a:solidFill>
                          <a:effectLst/>
                          <a:latin typeface="+mn-lt"/>
                          <a:ea typeface="+mn-ea"/>
                          <a:cs typeface="+mn-cs"/>
                        </a:rPr>
                        <a:t>Faible intérêt des agriculteurs</a:t>
                      </a:r>
                    </a:p>
                  </a:txBody>
                  <a:tcPr/>
                </a:tc>
                <a:extLst>
                  <a:ext uri="{0D108BD9-81ED-4DB2-BD59-A6C34878D82A}">
                    <a16:rowId xmlns:a16="http://schemas.microsoft.com/office/drawing/2014/main" val="3469771479"/>
                  </a:ext>
                </a:extLst>
              </a:tr>
              <a:tr h="630874">
                <a:tc>
                  <a:txBody>
                    <a:bodyPr/>
                    <a:lstStyle/>
                    <a:p>
                      <a:r>
                        <a:rPr lang="fr-FR" sz="1200" noProof="0"/>
                        <a:t>6.</a:t>
                      </a:r>
                    </a:p>
                  </a:txBody>
                  <a:tcPr/>
                </a:tc>
                <a:tc>
                  <a:txBody>
                    <a:bodyPr/>
                    <a:lstStyle/>
                    <a:p>
                      <a:r>
                        <a:rPr lang="fr-FR" sz="1200" kern="1200" noProof="0">
                          <a:solidFill>
                            <a:schemeClr val="tx1"/>
                          </a:solidFill>
                          <a:effectLst/>
                          <a:latin typeface="+mn-lt"/>
                          <a:ea typeface="+mn-ea"/>
                          <a:cs typeface="+mn-cs"/>
                        </a:rPr>
                        <a:t>Prestataires de services mécanisés</a:t>
                      </a:r>
                    </a:p>
                  </a:txBody>
                  <a:tcPr/>
                </a:tc>
                <a:tc>
                  <a:txBody>
                    <a:bodyPr/>
                    <a:lstStyle/>
                    <a:p>
                      <a:r>
                        <a:rPr lang="fr-FR" sz="1100" noProof="0"/>
                        <a:t>&gt;€ 25,000</a:t>
                      </a:r>
                    </a:p>
                  </a:txBody>
                  <a:tcPr/>
                </a:tc>
                <a:tc>
                  <a:txBody>
                    <a:bodyPr/>
                    <a:lstStyle/>
                    <a:p>
                      <a:r>
                        <a:rPr lang="fr-FR" sz="1200" kern="1200" noProof="0">
                          <a:solidFill>
                            <a:schemeClr val="tx1"/>
                          </a:solidFill>
                          <a:effectLst/>
                          <a:latin typeface="+mn-lt"/>
                          <a:ea typeface="+mn-ea"/>
                          <a:cs typeface="+mn-cs"/>
                        </a:rPr>
                        <a:t>1 opérateur qualifié</a:t>
                      </a:r>
                    </a:p>
                    <a:p>
                      <a:r>
                        <a:rPr lang="fr-FR" sz="1200" kern="1200" noProof="0">
                          <a:solidFill>
                            <a:schemeClr val="tx1"/>
                          </a:solidFill>
                          <a:effectLst/>
                          <a:latin typeface="+mn-lt"/>
                          <a:ea typeface="+mn-ea"/>
                          <a:cs typeface="+mn-cs"/>
                        </a:rPr>
                        <a:t>1 assistant</a:t>
                      </a:r>
                    </a:p>
                  </a:txBody>
                  <a:tcPr/>
                </a:tc>
                <a:tc gridSpan="2">
                  <a:txBody>
                    <a:bodyPr/>
                    <a:lstStyle/>
                    <a:p>
                      <a:r>
                        <a:rPr lang="fr-FR" sz="1200" noProof="0"/>
                        <a:t>Saisonnier</a:t>
                      </a:r>
                    </a:p>
                  </a:txBody>
                  <a:tcPr/>
                </a:tc>
                <a:tc hMerge="1">
                  <a:txBody>
                    <a:bodyPr/>
                    <a:lstStyle/>
                    <a:p>
                      <a:endParaRPr lang="en-GB" sz="1200" dirty="0"/>
                    </a:p>
                  </a:txBody>
                  <a:tcPr/>
                </a:tc>
                <a:tc>
                  <a:txBody>
                    <a:bodyPr/>
                    <a:lstStyle/>
                    <a:p>
                      <a:r>
                        <a:rPr lang="fr-FR" sz="1200" noProof="0"/>
                        <a:t>-</a:t>
                      </a:r>
                    </a:p>
                  </a:txBody>
                  <a:tcPr/>
                </a:tc>
                <a:tc>
                  <a:txBody>
                    <a:bodyPr/>
                    <a:lstStyle/>
                    <a:p>
                      <a:r>
                        <a:rPr lang="fr-FR" sz="1200" kern="1200" noProof="0">
                          <a:solidFill>
                            <a:schemeClr val="tx1"/>
                          </a:solidFill>
                          <a:effectLst/>
                          <a:latin typeface="+mn-lt"/>
                          <a:ea typeface="+mn-ea"/>
                          <a:cs typeface="+mn-cs"/>
                        </a:rPr>
                        <a:t>Les parcelles sont trop petites pour être mécanisées</a:t>
                      </a:r>
                    </a:p>
                  </a:txBody>
                  <a:tcPr/>
                </a:tc>
                <a:extLst>
                  <a:ext uri="{0D108BD9-81ED-4DB2-BD59-A6C34878D82A}">
                    <a16:rowId xmlns:a16="http://schemas.microsoft.com/office/drawing/2014/main" val="3164174017"/>
                  </a:ext>
                </a:extLst>
              </a:tr>
              <a:tr h="470272">
                <a:tc>
                  <a:txBody>
                    <a:bodyPr/>
                    <a:lstStyle/>
                    <a:p>
                      <a:r>
                        <a:rPr lang="fr-FR" sz="1200" noProof="0"/>
                        <a:t>7.</a:t>
                      </a:r>
                    </a:p>
                  </a:txBody>
                  <a:tcPr/>
                </a:tc>
                <a:tc>
                  <a:txBody>
                    <a:bodyPr/>
                    <a:lstStyle/>
                    <a:p>
                      <a:r>
                        <a:rPr lang="fr-FR" sz="1200" noProof="0"/>
                        <a:t>Cold chain for export marketing</a:t>
                      </a:r>
                    </a:p>
                  </a:txBody>
                  <a:tcPr/>
                </a:tc>
                <a:tc>
                  <a:txBody>
                    <a:bodyPr/>
                    <a:lstStyle/>
                    <a:p>
                      <a:r>
                        <a:rPr lang="fr-FR" sz="1100" noProof="0"/>
                        <a:t>€ 100,000-</a:t>
                      </a:r>
                    </a:p>
                    <a:p>
                      <a:r>
                        <a:rPr lang="fr-FR" sz="1100" noProof="0"/>
                        <a:t> € 1,000,000</a:t>
                      </a:r>
                    </a:p>
                  </a:txBody>
                  <a:tcPr/>
                </a:tc>
                <a:tc>
                  <a:txBody>
                    <a:bodyPr/>
                    <a:lstStyle/>
                    <a:p>
                      <a:r>
                        <a:rPr lang="fr-FR" sz="1200" noProof="0"/>
                        <a:t>&gt; 20 femmes et chauffeurs</a:t>
                      </a:r>
                    </a:p>
                  </a:txBody>
                  <a:tcPr/>
                </a:tc>
                <a:tc gridSpan="2">
                  <a:txBody>
                    <a:bodyPr/>
                    <a:lstStyle/>
                    <a:p>
                      <a:r>
                        <a:rPr lang="fr-FR" sz="1200" noProof="0"/>
                        <a:t>Saisonnier</a:t>
                      </a:r>
                    </a:p>
                  </a:txBody>
                  <a:tcPr/>
                </a:tc>
                <a:tc hMerge="1">
                  <a:txBody>
                    <a:bodyPr/>
                    <a:lstStyle/>
                    <a:p>
                      <a:endParaRPr lang="en-GB"/>
                    </a:p>
                  </a:txBody>
                  <a:tcPr/>
                </a:tc>
                <a:tc>
                  <a:txBody>
                    <a:bodyPr/>
                    <a:lstStyle/>
                    <a:p>
                      <a:r>
                        <a:rPr lang="fr-FR" sz="1200" noProof="0"/>
                        <a:t>-</a:t>
                      </a:r>
                    </a:p>
                  </a:txBody>
                  <a:tcPr/>
                </a:tc>
                <a:tc>
                  <a:txBody>
                    <a:bodyPr/>
                    <a:lstStyle/>
                    <a:p>
                      <a:r>
                        <a:rPr lang="fr-FR" sz="1200" kern="1200" noProof="0" dirty="0">
                          <a:solidFill>
                            <a:schemeClr val="tx1"/>
                          </a:solidFill>
                          <a:effectLst/>
                          <a:latin typeface="+mn-lt"/>
                          <a:ea typeface="+mn-ea"/>
                          <a:cs typeface="+mn-cs"/>
                        </a:rPr>
                        <a:t>Risque commercial élevé</a:t>
                      </a:r>
                    </a:p>
                  </a:txBody>
                  <a:tcPr/>
                </a:tc>
                <a:extLst>
                  <a:ext uri="{0D108BD9-81ED-4DB2-BD59-A6C34878D82A}">
                    <a16:rowId xmlns:a16="http://schemas.microsoft.com/office/drawing/2014/main" val="4215114266"/>
                  </a:ext>
                </a:extLst>
              </a:tr>
            </a:tbl>
          </a:graphicData>
        </a:graphic>
      </p:graphicFrame>
    </p:spTree>
    <p:extLst>
      <p:ext uri="{BB962C8B-B14F-4D97-AF65-F5344CB8AC3E}">
        <p14:creationId xmlns:p14="http://schemas.microsoft.com/office/powerpoint/2010/main" val="39784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13</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5044699" cy="264056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3962401"/>
            <a:ext cx="5062235" cy="2362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56539" y="3768397"/>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Point d’entrée</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542098" y="-88388"/>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1 : Entreprises de transport et de distribution de légumes</a:t>
            </a:r>
          </a:p>
        </p:txBody>
      </p:sp>
      <p:sp>
        <p:nvSpPr>
          <p:cNvPr id="2" name="Rectangle 1">
            <a:extLst>
              <a:ext uri="{FF2B5EF4-FFF2-40B4-BE49-F238E27FC236}">
                <a16:creationId xmlns:a16="http://schemas.microsoft.com/office/drawing/2014/main" id="{446ED2EC-CE0E-3841-ACF1-8EDFCBA10A15}"/>
              </a:ext>
            </a:extLst>
          </p:cNvPr>
          <p:cNvSpPr/>
          <p:nvPr/>
        </p:nvSpPr>
        <p:spPr>
          <a:xfrm>
            <a:off x="218356" y="1336119"/>
            <a:ext cx="5005265" cy="2092881"/>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Achat de légumes aux agriculteurs</a:t>
            </a:r>
          </a:p>
          <a:p>
            <a:pPr marL="285750" indent="-285750">
              <a:buFont typeface="Arial" panose="020B0604020202020204" pitchFamily="34" charset="0"/>
              <a:buChar char="•"/>
            </a:pPr>
            <a:r>
              <a:rPr lang="fr-FR" sz="1300" dirty="0">
                <a:solidFill>
                  <a:schemeClr val="tx1">
                    <a:lumMod val="65000"/>
                    <a:lumOff val="35000"/>
                  </a:schemeClr>
                </a:solidFill>
              </a:rPr>
              <a:t>Transport et vente aux détaillants, hôtels, restaurants, traiteurs, etc.</a:t>
            </a:r>
          </a:p>
          <a:p>
            <a:pPr marL="285750" indent="-285750">
              <a:buFont typeface="Arial" panose="020B0604020202020204" pitchFamily="34" charset="0"/>
              <a:buChar char="•"/>
            </a:pPr>
            <a:r>
              <a:rPr lang="fr-FR" sz="1300" dirty="0">
                <a:solidFill>
                  <a:schemeClr val="tx1">
                    <a:lumMod val="65000"/>
                    <a:lumOff val="35000"/>
                  </a:schemeClr>
                </a:solidFill>
              </a:rPr>
              <a:t>Peut également se développer en une entreprise où un propriétaire possède plusieurs véhicules et dispose d'un personnel administratif, commercial et d'approvisionnement.</a:t>
            </a:r>
          </a:p>
          <a:p>
            <a:pPr marL="285750" indent="-285750">
              <a:buFont typeface="Arial" panose="020B0604020202020204" pitchFamily="34" charset="0"/>
              <a:buChar char="•"/>
            </a:pPr>
            <a:r>
              <a:rPr lang="fr-FR" sz="1300" dirty="0">
                <a:solidFill>
                  <a:schemeClr val="tx1">
                    <a:lumMod val="65000"/>
                    <a:lumOff val="35000"/>
                  </a:schemeClr>
                </a:solidFill>
              </a:rPr>
              <a:t>Le coût d'investissement pour une entreprise est de :</a:t>
            </a:r>
          </a:p>
          <a:p>
            <a:pPr marL="742950" lvl="1" indent="-285750">
              <a:buFont typeface="Arial" panose="020B0604020202020204" pitchFamily="34" charset="0"/>
              <a:buChar char="•"/>
            </a:pPr>
            <a:r>
              <a:rPr lang="fr-FR" sz="1300" dirty="0">
                <a:solidFill>
                  <a:schemeClr val="tx1">
                    <a:lumMod val="65000"/>
                    <a:lumOff val="35000"/>
                  </a:schemeClr>
                </a:solidFill>
              </a:rPr>
              <a:t>1 000 € pour un tricycle</a:t>
            </a:r>
          </a:p>
          <a:p>
            <a:pPr marL="742950" lvl="1" indent="-285750">
              <a:buFont typeface="Arial" panose="020B0604020202020204" pitchFamily="34" charset="0"/>
              <a:buChar char="•"/>
            </a:pPr>
            <a:r>
              <a:rPr lang="fr-FR" sz="1300" dirty="0">
                <a:solidFill>
                  <a:schemeClr val="tx1">
                    <a:lumMod val="65000"/>
                    <a:lumOff val="35000"/>
                  </a:schemeClr>
                </a:solidFill>
              </a:rPr>
              <a:t>200 € pour des caisses</a:t>
            </a:r>
          </a:p>
          <a:p>
            <a:pPr marL="285750" indent="-285750">
              <a:buFont typeface="Arial" panose="020B0604020202020204" pitchFamily="34" charset="0"/>
              <a:buChar char="•"/>
            </a:pPr>
            <a:r>
              <a:rPr lang="fr-FR" sz="1300" dirty="0">
                <a:solidFill>
                  <a:schemeClr val="tx1">
                    <a:lumMod val="65000"/>
                    <a:lumOff val="35000"/>
                  </a:schemeClr>
                </a:solidFill>
              </a:rPr>
              <a:t>Fonds de roulement pour les achats de légumes</a:t>
            </a:r>
          </a:p>
        </p:txBody>
      </p:sp>
      <p:sp>
        <p:nvSpPr>
          <p:cNvPr id="16" name="Rectangle 15">
            <a:extLst>
              <a:ext uri="{FF2B5EF4-FFF2-40B4-BE49-F238E27FC236}">
                <a16:creationId xmlns:a16="http://schemas.microsoft.com/office/drawing/2014/main" id="{D8725BF6-5A60-C348-BAFF-31C04A816356}"/>
              </a:ext>
            </a:extLst>
          </p:cNvPr>
          <p:cNvSpPr/>
          <p:nvPr/>
        </p:nvSpPr>
        <p:spPr>
          <a:xfrm>
            <a:off x="195565" y="4101436"/>
            <a:ext cx="5062235" cy="1692771"/>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 </a:t>
            </a:r>
          </a:p>
          <a:p>
            <a:pPr marL="742950" lvl="1" indent="-285750">
              <a:buFont typeface="Arial" panose="020B0604020202020204" pitchFamily="34" charset="0"/>
              <a:buChar char="•"/>
            </a:pPr>
            <a:r>
              <a:rPr lang="fr-FR" sz="1300" dirty="0">
                <a:solidFill>
                  <a:schemeClr val="tx1">
                    <a:lumMod val="65000"/>
                    <a:lumOff val="35000"/>
                  </a:schemeClr>
                </a:solidFill>
              </a:rPr>
              <a:t>Les femmes et les jeunes des zones de production et des centres urbains.</a:t>
            </a:r>
          </a:p>
          <a:p>
            <a:pPr marL="742950" lvl="1" indent="-285750">
              <a:buFont typeface="Arial" panose="020B0604020202020204" pitchFamily="34" charset="0"/>
              <a:buChar char="•"/>
            </a:pPr>
            <a:r>
              <a:rPr lang="fr-FR" sz="1300" dirty="0">
                <a:solidFill>
                  <a:schemeClr val="tx1">
                    <a:lumMod val="65000"/>
                    <a:lumOff val="35000"/>
                  </a:schemeClr>
                </a:solidFill>
              </a:rPr>
              <a:t>Institutions de microfinance</a:t>
            </a:r>
          </a:p>
          <a:p>
            <a:pPr marL="285750" indent="-285750">
              <a:buFont typeface="Arial" panose="020B0604020202020204" pitchFamily="34" charset="0"/>
              <a:buChar char="•"/>
            </a:pPr>
            <a:r>
              <a:rPr lang="fr-FR" sz="1300" b="1" dirty="0">
                <a:solidFill>
                  <a:schemeClr val="tx1">
                    <a:lumMod val="65000"/>
                    <a:lumOff val="35000"/>
                  </a:schemeClr>
                </a:solidFill>
              </a:rPr>
              <a:t>Soutien nécessaire : </a:t>
            </a:r>
          </a:p>
          <a:p>
            <a:pPr marL="742950" lvl="1" indent="-285750">
              <a:buFont typeface="Arial" panose="020B0604020202020204" pitchFamily="34" charset="0"/>
              <a:buChar char="•"/>
            </a:pPr>
            <a:r>
              <a:rPr lang="fr-FR" sz="1300" dirty="0">
                <a:solidFill>
                  <a:schemeClr val="tx1">
                    <a:lumMod val="65000"/>
                    <a:lumOff val="35000"/>
                  </a:schemeClr>
                </a:solidFill>
              </a:rPr>
              <a:t>Formation à la gestion d'une entreprise d'approvisionnement</a:t>
            </a:r>
          </a:p>
          <a:p>
            <a:pPr marL="742950" lvl="1" indent="-285750">
              <a:buFont typeface="Arial" panose="020B0604020202020204" pitchFamily="34" charset="0"/>
              <a:buChar char="•"/>
            </a:pPr>
            <a:r>
              <a:rPr lang="fr-FR" sz="1300" dirty="0">
                <a:solidFill>
                  <a:schemeClr val="tx1">
                    <a:lumMod val="65000"/>
                    <a:lumOff val="35000"/>
                  </a:schemeClr>
                </a:solidFill>
              </a:rPr>
              <a:t>Accès au financement pour les véhicules et les équipements</a:t>
            </a:r>
          </a:p>
          <a:p>
            <a:pPr marL="742950" lvl="1" indent="-285750">
              <a:buFont typeface="Arial" panose="020B0604020202020204" pitchFamily="34" charset="0"/>
              <a:buChar char="•"/>
            </a:pPr>
            <a:r>
              <a:rPr lang="fr-FR" sz="1300" dirty="0">
                <a:solidFill>
                  <a:schemeClr val="tx1">
                    <a:lumMod val="65000"/>
                    <a:lumOff val="35000"/>
                  </a:schemeClr>
                </a:solidFill>
              </a:rPr>
              <a:t>Accès à des fonds de roulement pour l'achat de légumes</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1923604"/>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fr-FR" sz="1300" dirty="0">
                <a:solidFill>
                  <a:schemeClr val="tx1">
                    <a:lumMod val="65000"/>
                    <a:lumOff val="35000"/>
                  </a:schemeClr>
                </a:solidFill>
              </a:rPr>
              <a:t>1 emploi à temps plein par entreprise (conducteur), potentiel de 1000 entreprises/emplois</a:t>
            </a:r>
          </a:p>
          <a:p>
            <a:pPr marL="285750" indent="-285750">
              <a:buFont typeface="Arial" panose="020B0604020202020204" pitchFamily="34" charset="0"/>
              <a:buChar char="•"/>
            </a:pPr>
            <a:r>
              <a:rPr lang="fr-FR" sz="1300" dirty="0">
                <a:solidFill>
                  <a:schemeClr val="tx1">
                    <a:lumMod val="65000"/>
                    <a:lumOff val="35000"/>
                  </a:schemeClr>
                </a:solidFill>
              </a:rPr>
              <a:t>Travail occasionnel pour la récolte</a:t>
            </a:r>
          </a:p>
          <a:p>
            <a:pPr marL="285750" indent="-285750">
              <a:buFont typeface="Arial" panose="020B0604020202020204" pitchFamily="34" charset="0"/>
              <a:buChar char="•"/>
            </a:pPr>
            <a:r>
              <a:rPr lang="fr-FR" sz="1300" dirty="0">
                <a:solidFill>
                  <a:schemeClr val="tx1">
                    <a:lumMod val="65000"/>
                    <a:lumOff val="35000"/>
                  </a:schemeClr>
                </a:solidFill>
              </a:rPr>
              <a:t>Opportunité d'affaires pour les jeunes sans terre dans les zones de production</a:t>
            </a:r>
          </a:p>
          <a:p>
            <a:pPr marL="285750" indent="-285750">
              <a:buFont typeface="Arial" panose="020B0604020202020204" pitchFamily="34" charset="0"/>
              <a:buChar char="•"/>
            </a:pPr>
            <a:r>
              <a:rPr lang="fr-FR" sz="1300" dirty="0">
                <a:solidFill>
                  <a:schemeClr val="tx1">
                    <a:lumMod val="65000"/>
                    <a:lumOff val="35000"/>
                  </a:schemeClr>
                </a:solidFill>
              </a:rPr>
              <a:t>Augmentation des revenus des maraîchers et des commerçants</a:t>
            </a:r>
          </a:p>
          <a:p>
            <a:pPr marL="285750" indent="-285750">
              <a:buFont typeface="Arial" panose="020B0604020202020204" pitchFamily="34" charset="0"/>
              <a:buChar char="•"/>
            </a:pPr>
            <a:r>
              <a:rPr lang="fr-FR" sz="1300" dirty="0">
                <a:solidFill>
                  <a:schemeClr val="tx1">
                    <a:lumMod val="65000"/>
                    <a:lumOff val="35000"/>
                  </a:schemeClr>
                </a:solidFill>
              </a:rPr>
              <a:t>L'investissement total concerne la formation et le développement de produits financiers.</a:t>
            </a: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15625" y="4499629"/>
            <a:ext cx="5638800" cy="1338828"/>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Faible pourcentage de jeunes, en particulier de femmes, ayant terminé leurs études secondaires.</a:t>
            </a:r>
          </a:p>
          <a:p>
            <a:pPr marL="285750" indent="-285750">
              <a:buFont typeface="Arial" panose="020B0604020202020204" pitchFamily="34" charset="0"/>
              <a:buChar char="•"/>
            </a:pPr>
            <a:r>
              <a:rPr lang="fr-FR" sz="1300" dirty="0">
                <a:solidFill>
                  <a:schemeClr val="tx1">
                    <a:lumMod val="65000"/>
                    <a:lumOff val="35000"/>
                  </a:schemeClr>
                </a:solidFill>
              </a:rPr>
              <a:t>Concurrence pour les légumes et les marchés avec les commerçants existants</a:t>
            </a:r>
          </a:p>
          <a:p>
            <a:pPr marL="285750" indent="-285750">
              <a:buFont typeface="Arial" panose="020B0604020202020204" pitchFamily="34" charset="0"/>
              <a:buChar char="•"/>
            </a:pPr>
            <a:r>
              <a:rPr lang="fr-FR" sz="1300" dirty="0">
                <a:solidFill>
                  <a:schemeClr val="tx1">
                    <a:lumMod val="65000"/>
                    <a:lumOff val="35000"/>
                  </a:schemeClr>
                </a:solidFill>
              </a:rPr>
              <a:t>Faible niveau de prévision de la demande et de planification financière</a:t>
            </a:r>
          </a:p>
          <a:p>
            <a:r>
              <a:rPr lang="en-US" sz="1600" dirty="0">
                <a:solidFill>
                  <a:schemeClr val="tx2"/>
                </a:solidFill>
              </a:rPr>
              <a:t> </a:t>
            </a:r>
          </a:p>
        </p:txBody>
      </p:sp>
      <p:pic>
        <p:nvPicPr>
          <p:cNvPr id="23" name="Picture 10" descr="Image result for vegetables icon png">
            <a:extLst>
              <a:ext uri="{FF2B5EF4-FFF2-40B4-BE49-F238E27FC236}">
                <a16:creationId xmlns:a16="http://schemas.microsoft.com/office/drawing/2014/main" id="{5F7348D6-D042-234B-B1AD-E3C3FB300138}"/>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8148" y="-38091"/>
            <a:ext cx="1237342" cy="100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7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lant, vegetable&#10;&#10;Description automatically generated">
            <a:extLst>
              <a:ext uri="{FF2B5EF4-FFF2-40B4-BE49-F238E27FC236}">
                <a16:creationId xmlns:a16="http://schemas.microsoft.com/office/drawing/2014/main" id="{ABB41EF6-C6CF-D342-A3C4-95D8131A5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4354"/>
            <a:ext cx="5143500" cy="6858000"/>
          </a:xfrm>
          <a:prstGeom prst="rect">
            <a:avLst/>
          </a:prstGeom>
        </p:spPr>
      </p:pic>
      <p:sp>
        <p:nvSpPr>
          <p:cNvPr id="8" name="Text Placeholder 7">
            <a:extLst>
              <a:ext uri="{FF2B5EF4-FFF2-40B4-BE49-F238E27FC236}">
                <a16:creationId xmlns:a16="http://schemas.microsoft.com/office/drawing/2014/main" id="{DA17431A-9B76-C04C-ACA7-13FA8A5E3560}"/>
              </a:ext>
            </a:extLst>
          </p:cNvPr>
          <p:cNvSpPr>
            <a:spLocks noGrp="1"/>
          </p:cNvSpPr>
          <p:nvPr>
            <p:ph type="body" sz="quarter" idx="14"/>
          </p:nvPr>
        </p:nvSpPr>
        <p:spPr>
          <a:xfrm>
            <a:off x="3048000" y="2514600"/>
            <a:ext cx="5207000" cy="1524000"/>
          </a:xfrm>
        </p:spPr>
        <p:txBody>
          <a:bodyPr/>
          <a:lstStyle/>
          <a:p>
            <a:endParaRPr lang="en-US" dirty="0"/>
          </a:p>
          <a:p>
            <a:r>
              <a:rPr lang="fr-FR" dirty="0"/>
              <a:t>Mangue &amp; Anacarde </a:t>
            </a:r>
          </a:p>
        </p:txBody>
      </p:sp>
    </p:spTree>
    <p:extLst>
      <p:ext uri="{BB962C8B-B14F-4D97-AF65-F5344CB8AC3E}">
        <p14:creationId xmlns:p14="http://schemas.microsoft.com/office/powerpoint/2010/main" val="341956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15</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5012976" cy="31666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292116" y="3549756"/>
            <a:ext cx="6682880" cy="279813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292116" y="1112531"/>
            <a:ext cx="6682880" cy="219571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a l’entrée</a:t>
            </a:r>
          </a:p>
        </p:txBody>
      </p:sp>
      <p:sp>
        <p:nvSpPr>
          <p:cNvPr id="10" name="TextBox 9">
            <a:extLst>
              <a:ext uri="{FF2B5EF4-FFF2-40B4-BE49-F238E27FC236}">
                <a16:creationId xmlns:a16="http://schemas.microsoft.com/office/drawing/2014/main" id="{771DF43D-751A-8444-BF33-B50E4E3818A1}"/>
              </a:ext>
            </a:extLst>
          </p:cNvPr>
          <p:cNvSpPr txBox="1"/>
          <p:nvPr/>
        </p:nvSpPr>
        <p:spPr>
          <a:xfrm>
            <a:off x="390065"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78D9A50-5C8A-6F4C-8948-D825C1315B34}"/>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15" name="Rectangle 14">
            <a:extLst>
              <a:ext uri="{FF2B5EF4-FFF2-40B4-BE49-F238E27FC236}">
                <a16:creationId xmlns:a16="http://schemas.microsoft.com/office/drawing/2014/main" id="{E05372BD-E75B-4441-B026-5FA5763B7544}"/>
              </a:ext>
            </a:extLst>
          </p:cNvPr>
          <p:cNvSpPr/>
          <p:nvPr/>
        </p:nvSpPr>
        <p:spPr>
          <a:xfrm>
            <a:off x="210317" y="1439311"/>
            <a:ext cx="4994849" cy="2908489"/>
          </a:xfrm>
          <a:prstGeom prst="rect">
            <a:avLst/>
          </a:prstGeom>
        </p:spPr>
        <p:txBody>
          <a:bodyPr wrap="square">
            <a:spAutoFit/>
          </a:bodyPr>
          <a:lstStyle/>
          <a:p>
            <a:pPr marL="285750" indent="-285750">
              <a:buFont typeface="Arial" panose="020B0604020202020204" pitchFamily="34" charset="0"/>
              <a:buChar char="•"/>
            </a:pPr>
            <a:r>
              <a:rPr lang="fr-FR" sz="1200" dirty="0">
                <a:solidFill>
                  <a:schemeClr val="tx1">
                    <a:lumMod val="65000"/>
                    <a:lumOff val="35000"/>
                  </a:schemeClr>
                </a:solidFill>
              </a:rPr>
              <a:t>Équipe de professionnels formés avec des outils de qualité et un tricycle.</a:t>
            </a:r>
          </a:p>
          <a:p>
            <a:pPr marL="285750" indent="-285750">
              <a:buFont typeface="Arial" panose="020B0604020202020204" pitchFamily="34" charset="0"/>
              <a:buChar char="•"/>
            </a:pPr>
            <a:r>
              <a:rPr lang="fr-FR" sz="1200" dirty="0">
                <a:solidFill>
                  <a:schemeClr val="tx1">
                    <a:lumMod val="65000"/>
                    <a:lumOff val="35000"/>
                  </a:schemeClr>
                </a:solidFill>
              </a:rPr>
              <a:t>Les producteurs paient à l'hectare, mais bénéficient d'une subvention initiale ou d'un préfinancement des exportateurs et des transformateurs.</a:t>
            </a:r>
          </a:p>
          <a:p>
            <a:pPr marL="285750" indent="-285750">
              <a:buFont typeface="Arial" panose="020B0604020202020204" pitchFamily="34" charset="0"/>
              <a:buChar char="•"/>
            </a:pPr>
            <a:r>
              <a:rPr lang="fr-FR" sz="1200" dirty="0">
                <a:solidFill>
                  <a:schemeClr val="tx1">
                    <a:lumMod val="65000"/>
                    <a:lumOff val="35000"/>
                  </a:schemeClr>
                </a:solidFill>
              </a:rPr>
              <a:t>Les services comprennent : la taille, la greffe, la plantation d'arbres, la pulvérisation, le déchiquetage et le paillage, le labourage, l'épandage d'engrais et de compost, la récolte, le greffage, </a:t>
            </a:r>
          </a:p>
          <a:p>
            <a:pPr marL="285750" indent="-285750">
              <a:buFont typeface="Arial" panose="020B0604020202020204" pitchFamily="34" charset="0"/>
              <a:buChar char="•"/>
            </a:pPr>
            <a:r>
              <a:rPr lang="fr-FR" sz="1200" dirty="0">
                <a:solidFill>
                  <a:schemeClr val="tx1">
                    <a:lumMod val="65000"/>
                    <a:lumOff val="35000"/>
                  </a:schemeClr>
                </a:solidFill>
              </a:rPr>
              <a:t>L'apiculture peut être ajoutée comme revenu supplémentaire.</a:t>
            </a:r>
          </a:p>
          <a:p>
            <a:pPr marL="285750" indent="-285750">
              <a:buFont typeface="Arial" panose="020B0604020202020204" pitchFamily="34" charset="0"/>
              <a:buChar char="•"/>
            </a:pPr>
            <a:r>
              <a:rPr lang="fr-FR" sz="1200" dirty="0">
                <a:solidFill>
                  <a:schemeClr val="tx1">
                    <a:lumMod val="65000"/>
                    <a:lumOff val="35000"/>
                  </a:schemeClr>
                </a:solidFill>
              </a:rPr>
              <a:t>Peut être combiné avec la pépinière</a:t>
            </a:r>
          </a:p>
          <a:p>
            <a:pPr marL="285750" indent="-285750">
              <a:buFont typeface="Arial" panose="020B0604020202020204" pitchFamily="34" charset="0"/>
              <a:buChar char="•"/>
            </a:pPr>
            <a:r>
              <a:rPr lang="fr-FR" sz="1200" dirty="0">
                <a:solidFill>
                  <a:schemeClr val="tx1">
                    <a:lumMod val="65000"/>
                    <a:lumOff val="35000"/>
                  </a:schemeClr>
                </a:solidFill>
              </a:rPr>
              <a:t>Les clients sont des plantations (mangue et anacarde) qui veulent améliorer les rendements des vergers existants.</a:t>
            </a:r>
          </a:p>
          <a:p>
            <a:pPr marL="285750" indent="-285750">
              <a:buFont typeface="Arial" panose="020B0604020202020204" pitchFamily="34" charset="0"/>
              <a:buChar char="•"/>
            </a:pPr>
            <a:r>
              <a:rPr lang="fr-FR" sz="1200" dirty="0">
                <a:solidFill>
                  <a:schemeClr val="tx1">
                    <a:lumMod val="65000"/>
                    <a:lumOff val="35000"/>
                  </a:schemeClr>
                </a:solidFill>
              </a:rPr>
              <a:t>Peut être exploité par des coopératives, des transformateurs et des exportateurs.</a:t>
            </a:r>
          </a:p>
          <a:p>
            <a:pPr marL="285750" indent="-285750">
              <a:buFont typeface="Arial" panose="020B0604020202020204" pitchFamily="34" charset="0"/>
              <a:buChar char="•"/>
            </a:pPr>
            <a:r>
              <a:rPr lang="fr-FR" sz="1200" dirty="0">
                <a:solidFill>
                  <a:schemeClr val="tx1">
                    <a:lumMod val="65000"/>
                    <a:lumOff val="35000"/>
                  </a:schemeClr>
                </a:solidFill>
              </a:rPr>
              <a:t>Les preneurs d'ordre peuvent préfinancer le service aux producteurs</a:t>
            </a:r>
            <a:endParaRPr lang="fr-FR" sz="1200" dirty="0"/>
          </a:p>
          <a:p>
            <a:pPr marL="285750" indent="-285750">
              <a:buFont typeface="Arial" panose="020B0604020202020204" pitchFamily="34" charset="0"/>
              <a:buChar char="•"/>
            </a:pPr>
            <a:endParaRPr lang="en-US" sz="1200" dirty="0">
              <a:solidFill>
                <a:schemeClr val="tx2"/>
              </a:solidFill>
              <a:latin typeface="+mj-lt"/>
            </a:endParaRPr>
          </a:p>
          <a:p>
            <a:endParaRPr lang="en-US" sz="1400" dirty="0">
              <a:solidFill>
                <a:schemeClr val="tx2"/>
              </a:solidFill>
              <a:latin typeface="+mj-lt"/>
            </a:endParaRPr>
          </a:p>
        </p:txBody>
      </p:sp>
      <p:sp>
        <p:nvSpPr>
          <p:cNvPr id="16" name="Rectangle 15">
            <a:extLst>
              <a:ext uri="{FF2B5EF4-FFF2-40B4-BE49-F238E27FC236}">
                <a16:creationId xmlns:a16="http://schemas.microsoft.com/office/drawing/2014/main" id="{240C41C4-B940-914B-9135-FB731A9C0D9F}"/>
              </a:ext>
            </a:extLst>
          </p:cNvPr>
          <p:cNvSpPr/>
          <p:nvPr/>
        </p:nvSpPr>
        <p:spPr>
          <a:xfrm>
            <a:off x="5306359" y="1308281"/>
            <a:ext cx="6654393" cy="189282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1 entreprise entretient 50ha d'anacarde et 50ha de mangue avec 2 équipes de 10 personnes.</a:t>
            </a:r>
          </a:p>
          <a:p>
            <a:pPr marL="285750" indent="-285750">
              <a:buFont typeface="Arial" panose="020B0604020202020204" pitchFamily="34" charset="0"/>
              <a:buChar char="•"/>
            </a:pPr>
            <a:r>
              <a:rPr lang="fr-FR" sz="1300" dirty="0">
                <a:solidFill>
                  <a:schemeClr val="tx1">
                    <a:lumMod val="65000"/>
                    <a:lumOff val="35000"/>
                  </a:schemeClr>
                </a:solidFill>
              </a:rPr>
              <a:t>Superficie plantée au Burkina : 20 000 ha de mangue, 45 000 ha d'anacarde.</a:t>
            </a:r>
          </a:p>
          <a:p>
            <a:pPr marL="285750" indent="-285750">
              <a:buFont typeface="Arial" panose="020B0604020202020204" pitchFamily="34" charset="0"/>
              <a:buChar char="•"/>
            </a:pPr>
            <a:r>
              <a:rPr lang="fr-FR" sz="1300" dirty="0">
                <a:solidFill>
                  <a:schemeClr val="tx1">
                    <a:lumMod val="65000"/>
                    <a:lumOff val="35000"/>
                  </a:schemeClr>
                </a:solidFill>
              </a:rPr>
              <a:t>Il y a de la place pour 400 équipes s'occupant de l'anacarde et de la mangue (6000 à 8000 emplois à temps plein) et 500 équipes s'occupant uniquement de l'anacarde et de la mangue (5000 emplois à temps partiel).</a:t>
            </a:r>
          </a:p>
          <a:p>
            <a:pPr marL="285750" indent="-285750">
              <a:buFont typeface="Arial" panose="020B0604020202020204" pitchFamily="34" charset="0"/>
              <a:buChar char="•"/>
            </a:pPr>
            <a:r>
              <a:rPr lang="fr-FR" sz="1300" dirty="0">
                <a:solidFill>
                  <a:schemeClr val="tx1">
                    <a:lumMod val="65000"/>
                    <a:lumOff val="35000"/>
                  </a:schemeClr>
                </a:solidFill>
              </a:rPr>
              <a:t>Plus réaliste : 25% à 50% de services, donc 1500 à 4000 emplois à temps plein.</a:t>
            </a:r>
          </a:p>
          <a:p>
            <a:pPr marL="285750" indent="-285750">
              <a:buFont typeface="Arial" panose="020B0604020202020204" pitchFamily="34" charset="0"/>
              <a:buChar char="•"/>
            </a:pPr>
            <a:r>
              <a:rPr lang="fr-FR" sz="1300" dirty="0">
                <a:solidFill>
                  <a:schemeClr val="tx1">
                    <a:lumMod val="65000"/>
                    <a:lumOff val="35000"/>
                  </a:schemeClr>
                </a:solidFill>
              </a:rPr>
              <a:t>Emplois indirects : services d'équipement, formation, intrants agricoles, importation de tricycles, réparation et entretien, production de charbon de bois : 300 emplois</a:t>
            </a:r>
          </a:p>
        </p:txBody>
      </p:sp>
      <p:sp>
        <p:nvSpPr>
          <p:cNvPr id="13" name="Rectangle 12">
            <a:extLst>
              <a:ext uri="{FF2B5EF4-FFF2-40B4-BE49-F238E27FC236}">
                <a16:creationId xmlns:a16="http://schemas.microsoft.com/office/drawing/2014/main" id="{D290967F-4871-F041-8125-C819FE206C03}"/>
              </a:ext>
            </a:extLst>
          </p:cNvPr>
          <p:cNvSpPr/>
          <p:nvPr/>
        </p:nvSpPr>
        <p:spPr>
          <a:xfrm>
            <a:off x="304756" y="4915376"/>
            <a:ext cx="4756260" cy="1692771"/>
          </a:xfrm>
          <a:prstGeom prst="rect">
            <a:avLst/>
          </a:prstGeom>
        </p:spPr>
        <p:txBody>
          <a:bodyPr wrap="square">
            <a:spAutoFit/>
          </a:bodyPr>
          <a:lstStyle/>
          <a:p>
            <a:pPr marL="285750" indent="-285750">
              <a:buFont typeface="Arial" panose="020B0604020202020204" pitchFamily="34" charset="0"/>
              <a:buChar char="•"/>
            </a:pPr>
            <a:r>
              <a:rPr lang="fr-FR" sz="1200" b="1" dirty="0">
                <a:solidFill>
                  <a:schemeClr val="tx1">
                    <a:lumMod val="65000"/>
                    <a:lumOff val="35000"/>
                  </a:schemeClr>
                </a:solidFill>
              </a:rPr>
              <a:t>Partenaires potentiels : </a:t>
            </a:r>
            <a:r>
              <a:rPr lang="fr-FR" sz="1200" dirty="0">
                <a:solidFill>
                  <a:schemeClr val="tx1">
                    <a:lumMod val="65000"/>
                    <a:lumOff val="35000"/>
                  </a:schemeClr>
                </a:solidFill>
              </a:rPr>
              <a:t>Exportateurs de mangue fraîche, transformateurs de mangue séchée, transformateurs de jus de mangue, transformateurs de noix de cajou, transformateurs et coopératives de mangue et de noix de cajou.</a:t>
            </a:r>
          </a:p>
          <a:p>
            <a:pPr marL="285750" indent="-285750">
              <a:buFont typeface="Arial" panose="020B0604020202020204" pitchFamily="34" charset="0"/>
              <a:buChar char="•"/>
            </a:pPr>
            <a:endParaRPr lang="fr-FR" sz="1200" dirty="0">
              <a:solidFill>
                <a:schemeClr val="tx1">
                  <a:lumMod val="65000"/>
                  <a:lumOff val="35000"/>
                </a:schemeClr>
              </a:solidFill>
            </a:endParaRPr>
          </a:p>
          <a:p>
            <a:pPr marL="285750" indent="-285750">
              <a:buFont typeface="Arial" panose="020B0604020202020204" pitchFamily="34" charset="0"/>
              <a:buChar char="•"/>
            </a:pPr>
            <a:r>
              <a:rPr lang="fr-FR" sz="1200" b="1" dirty="0">
                <a:solidFill>
                  <a:schemeClr val="tx1">
                    <a:lumMod val="65000"/>
                    <a:lumOff val="35000"/>
                  </a:schemeClr>
                </a:solidFill>
              </a:rPr>
              <a:t>Soutien nécessaire : </a:t>
            </a:r>
            <a:r>
              <a:rPr lang="fr-FR" sz="1200" dirty="0">
                <a:solidFill>
                  <a:schemeClr val="tx1">
                    <a:lumMod val="65000"/>
                    <a:lumOff val="35000"/>
                  </a:schemeClr>
                </a:solidFill>
              </a:rPr>
              <a:t>Formation, cofinancement, développement des compétences commerciales et accompagnement.</a:t>
            </a:r>
          </a:p>
          <a:p>
            <a:pPr marL="742950" lvl="1" indent="-285750">
              <a:buFont typeface="Arial" panose="020B0604020202020204" pitchFamily="34" charset="0"/>
              <a:buChar char="•"/>
            </a:pPr>
            <a:endParaRPr lang="en-US" sz="2000" dirty="0">
              <a:solidFill>
                <a:schemeClr val="tx2"/>
              </a:solidFill>
              <a:latin typeface="+mj-lt"/>
            </a:endParaRPr>
          </a:p>
        </p:txBody>
      </p:sp>
      <p:sp>
        <p:nvSpPr>
          <p:cNvPr id="20" name="Rectangle 19">
            <a:extLst>
              <a:ext uri="{FF2B5EF4-FFF2-40B4-BE49-F238E27FC236}">
                <a16:creationId xmlns:a16="http://schemas.microsoft.com/office/drawing/2014/main" id="{BE2E6BA2-B222-A742-9FD2-4F6057279C53}"/>
              </a:ext>
            </a:extLst>
          </p:cNvPr>
          <p:cNvSpPr/>
          <p:nvPr/>
        </p:nvSpPr>
        <p:spPr>
          <a:xfrm>
            <a:off x="217004" y="4628867"/>
            <a:ext cx="5006445" cy="17229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35518" y="439471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533400" y="4394717"/>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Modèles évolutifs à fort taux d'emploi pour la mangue et l'anacardier : Entretien des vergers</a:t>
            </a:r>
          </a:p>
        </p:txBody>
      </p:sp>
      <p:pic>
        <p:nvPicPr>
          <p:cNvPr id="24" name="Picture 12" descr="Image result for mango icon png">
            <a:extLst>
              <a:ext uri="{FF2B5EF4-FFF2-40B4-BE49-F238E27FC236}">
                <a16:creationId xmlns:a16="http://schemas.microsoft.com/office/drawing/2014/main" id="{41883614-72CC-AB44-8F6E-9A3C851D635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5D6E48EF-AF5A-4B4F-A619-65A97ECCFD26}"/>
              </a:ext>
            </a:extLst>
          </p:cNvPr>
          <p:cNvSpPr/>
          <p:nvPr/>
        </p:nvSpPr>
        <p:spPr>
          <a:xfrm>
            <a:off x="5376129" y="4137759"/>
            <a:ext cx="6480354" cy="1908215"/>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Volonté des producteurs de payer pour des services ; la preuve du concept par des parcelles de démonstration et un préfinancement peut être nécessaire.</a:t>
            </a:r>
          </a:p>
          <a:p>
            <a:pPr marL="285750" indent="-285750">
              <a:buFont typeface="Arial" panose="020B0604020202020204" pitchFamily="34" charset="0"/>
              <a:buChar char="•"/>
            </a:pPr>
            <a:r>
              <a:rPr lang="fr-FR" sz="1300" dirty="0">
                <a:solidFill>
                  <a:schemeClr val="tx1">
                    <a:lumMod val="65000"/>
                    <a:lumOff val="35000"/>
                  </a:schemeClr>
                </a:solidFill>
              </a:rPr>
              <a:t>Le retour sur investissement de nombreuses pratiques dans le secteur de l’anacarde n'est pas encore connu : des essais sont nécessaires.</a:t>
            </a:r>
          </a:p>
          <a:p>
            <a:pPr marL="285750" indent="-285750">
              <a:buFont typeface="Arial" panose="020B0604020202020204" pitchFamily="34" charset="0"/>
              <a:buChar char="•"/>
            </a:pPr>
            <a:r>
              <a:rPr lang="fr-FR" sz="1300" dirty="0">
                <a:solidFill>
                  <a:schemeClr val="tx1">
                    <a:lumMod val="65000"/>
                    <a:lumOff val="35000"/>
                  </a:schemeClr>
                </a:solidFill>
              </a:rPr>
              <a:t>Trouver de vrais experts étrangers qui peuvent former en français</a:t>
            </a:r>
          </a:p>
          <a:p>
            <a:pPr marL="285750" indent="-285750">
              <a:buFont typeface="Arial" panose="020B0604020202020204" pitchFamily="34" charset="0"/>
              <a:buChar char="•"/>
            </a:pPr>
            <a:r>
              <a:rPr lang="fr-FR" sz="1300" dirty="0">
                <a:solidFill>
                  <a:schemeClr val="tx1">
                    <a:lumMod val="65000"/>
                    <a:lumOff val="35000"/>
                  </a:schemeClr>
                </a:solidFill>
              </a:rPr>
              <a:t>Le financement de ces nouveaux modèles par les banques sera difficile, car il ne s'agit pas d'une activité éprouvée. Mais une garantie d'écoulement de la part du transformateur pourrait aider.</a:t>
            </a:r>
          </a:p>
          <a:p>
            <a:pPr marL="285750" indent="-285750">
              <a:buFont typeface="Arial" panose="020B0604020202020204" pitchFamily="34" charset="0"/>
              <a:buChar char="•"/>
            </a:pPr>
            <a:endParaRPr lang="en-US" sz="1400" dirty="0">
              <a:solidFill>
                <a:schemeClr val="tx2"/>
              </a:solidFill>
              <a:latin typeface="+mj-lt"/>
            </a:endParaRPr>
          </a:p>
        </p:txBody>
      </p:sp>
    </p:spTree>
    <p:extLst>
      <p:ext uri="{BB962C8B-B14F-4D97-AF65-F5344CB8AC3E}">
        <p14:creationId xmlns:p14="http://schemas.microsoft.com/office/powerpoint/2010/main" val="411474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925E-9613-5D46-B132-11BD2E395DAA}"/>
              </a:ext>
            </a:extLst>
          </p:cNvPr>
          <p:cNvSpPr>
            <a:spLocks noGrp="1"/>
          </p:cNvSpPr>
          <p:nvPr>
            <p:ph type="title"/>
          </p:nvPr>
        </p:nvSpPr>
        <p:spPr>
          <a:xfrm>
            <a:off x="402004" y="-146442"/>
            <a:ext cx="10951795" cy="1125477"/>
          </a:xfrm>
        </p:spPr>
        <p:txBody>
          <a:bodyPr/>
          <a:lstStyle/>
          <a:p>
            <a:r>
              <a:rPr lang="fr-FR" dirty="0"/>
              <a:t>Modèles évolutifs à fort taux d'emploi dans les secteurs de la mangue et de l’anacardier : Compostage des déchets</a:t>
            </a: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16</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5733082" cy="344164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7" name="Rectangle 6">
            <a:extLst>
              <a:ext uri="{FF2B5EF4-FFF2-40B4-BE49-F238E27FC236}">
                <a16:creationId xmlns:a16="http://schemas.microsoft.com/office/drawing/2014/main" id="{F80E0BEB-8B9A-914A-9327-7115279B33E9}"/>
              </a:ext>
            </a:extLst>
          </p:cNvPr>
          <p:cNvSpPr/>
          <p:nvPr/>
        </p:nvSpPr>
        <p:spPr>
          <a:xfrm>
            <a:off x="6096000" y="1092158"/>
            <a:ext cx="5791244" cy="241398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6350537" y="87365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78D9A50-5C8A-6F4C-8948-D825C1315B34}"/>
              </a:ext>
            </a:extLst>
          </p:cNvPr>
          <p:cNvSpPr txBox="1"/>
          <p:nvPr/>
        </p:nvSpPr>
        <p:spPr>
          <a:xfrm>
            <a:off x="6375131" y="946369"/>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15" name="Rectangle 14">
            <a:extLst>
              <a:ext uri="{FF2B5EF4-FFF2-40B4-BE49-F238E27FC236}">
                <a16:creationId xmlns:a16="http://schemas.microsoft.com/office/drawing/2014/main" id="{E05372BD-E75B-4441-B026-5FA5763B7544}"/>
              </a:ext>
            </a:extLst>
          </p:cNvPr>
          <p:cNvSpPr/>
          <p:nvPr/>
        </p:nvSpPr>
        <p:spPr>
          <a:xfrm>
            <a:off x="228600" y="1248205"/>
            <a:ext cx="5562600" cy="3293209"/>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Production de compost/engrais bio à partir de déchets de mangues, de balles de riz, de tiges et de fumier de volaille.</a:t>
            </a:r>
          </a:p>
          <a:p>
            <a:pPr marL="285750" indent="-285750">
              <a:buFont typeface="Arial" panose="020B0604020202020204" pitchFamily="34" charset="0"/>
              <a:buChar char="•"/>
            </a:pPr>
            <a:r>
              <a:rPr lang="fr-FR" sz="1300" dirty="0">
                <a:solidFill>
                  <a:schemeClr val="tx1">
                    <a:lumMod val="65000"/>
                    <a:lumOff val="35000"/>
                  </a:schemeClr>
                </a:solidFill>
              </a:rPr>
              <a:t>Livraison et vente aux producteurs de légumes, de mangues, de noix de cajou, de gingembre et potentiellement de fonio.</a:t>
            </a:r>
          </a:p>
          <a:p>
            <a:pPr marL="285750" indent="-285750">
              <a:buFont typeface="Arial" panose="020B0604020202020204" pitchFamily="34" charset="0"/>
              <a:buChar char="•"/>
            </a:pPr>
            <a:r>
              <a:rPr lang="fr-FR" sz="1300" dirty="0">
                <a:solidFill>
                  <a:schemeClr val="tx1">
                    <a:lumMod val="65000"/>
                    <a:lumOff val="35000"/>
                  </a:schemeClr>
                </a:solidFill>
              </a:rPr>
              <a:t>Beaucoup d'agriculture biologique = grand marché potentiel.</a:t>
            </a:r>
          </a:p>
          <a:p>
            <a:pPr marL="285750" indent="-285750">
              <a:buFont typeface="Arial" panose="020B0604020202020204" pitchFamily="34" charset="0"/>
              <a:buChar char="•"/>
            </a:pPr>
            <a:r>
              <a:rPr lang="fr-FR" sz="1300" dirty="0">
                <a:solidFill>
                  <a:schemeClr val="tx1">
                    <a:lumMod val="65000"/>
                    <a:lumOff val="35000"/>
                  </a:schemeClr>
                </a:solidFill>
              </a:rPr>
              <a:t>Environ 30 000 tonnes de déchets de traitement des mangues sont broyées et mélangées à 15 000 tonnes de fumier de volaille et 15 000 tonnes de balle de riz pour produire 30 000 tonnes de compost de haute qualité.</a:t>
            </a:r>
          </a:p>
          <a:p>
            <a:pPr marL="285750" indent="-285750">
              <a:buFont typeface="Arial" panose="020B0604020202020204" pitchFamily="34" charset="0"/>
              <a:buChar char="•"/>
            </a:pPr>
            <a:r>
              <a:rPr lang="fr-FR" sz="1300" dirty="0">
                <a:solidFill>
                  <a:schemeClr val="tx1">
                    <a:lumMod val="65000"/>
                    <a:lumOff val="35000"/>
                  </a:schemeClr>
                </a:solidFill>
              </a:rPr>
              <a:t>2 à 6 tonnes par ha, ce qui signifie que cela couvre 5 000 à 15 000 ha.</a:t>
            </a:r>
          </a:p>
          <a:p>
            <a:pPr marL="285750" indent="-285750">
              <a:buFont typeface="Arial" panose="020B0604020202020204" pitchFamily="34" charset="0"/>
              <a:buChar char="•"/>
            </a:pPr>
            <a:r>
              <a:rPr lang="fr-FR" sz="1300" dirty="0">
                <a:solidFill>
                  <a:schemeClr val="tx1">
                    <a:lumMod val="65000"/>
                    <a:lumOff val="35000"/>
                  </a:schemeClr>
                </a:solidFill>
              </a:rPr>
              <a:t>Les déchets de mangue et la balle de riz sont collectés gratuitement, le fumier de volaille est acheté. </a:t>
            </a:r>
          </a:p>
          <a:p>
            <a:pPr marL="285750" indent="-285750">
              <a:buFont typeface="Arial" panose="020B0604020202020204" pitchFamily="34" charset="0"/>
              <a:buChar char="•"/>
            </a:pPr>
            <a:r>
              <a:rPr lang="fr-FR" sz="1300" dirty="0">
                <a:solidFill>
                  <a:schemeClr val="tx1">
                    <a:lumMod val="65000"/>
                    <a:lumOff val="35000"/>
                  </a:schemeClr>
                </a:solidFill>
              </a:rPr>
              <a:t>Peut nécessiter un broyeur, un camion ou des tricycles pour la collecte, un petit TLB/chargeur frontal pour retourner le compost, un site de compostage.</a:t>
            </a:r>
          </a:p>
          <a:p>
            <a:r>
              <a:rPr lang="fr-FR" sz="1300" dirty="0">
                <a:solidFill>
                  <a:schemeClr val="tx1">
                    <a:lumMod val="65000"/>
                    <a:lumOff val="35000"/>
                  </a:schemeClr>
                </a:solidFill>
              </a:rPr>
              <a:t> </a:t>
            </a:r>
          </a:p>
          <a:p>
            <a:pPr marL="285750" indent="-285750">
              <a:buFont typeface="Arial" panose="020B0604020202020204" pitchFamily="34" charset="0"/>
              <a:buChar char="•"/>
            </a:pPr>
            <a:endParaRPr lang="fr-FR" sz="1300" dirty="0">
              <a:solidFill>
                <a:schemeClr val="tx1">
                  <a:lumMod val="65000"/>
                  <a:lumOff val="35000"/>
                </a:schemeClr>
              </a:solidFill>
            </a:endParaRPr>
          </a:p>
        </p:txBody>
      </p:sp>
      <p:pic>
        <p:nvPicPr>
          <p:cNvPr id="20" name="Picture 12" descr="Image result for mango icon png">
            <a:extLst>
              <a:ext uri="{FF2B5EF4-FFF2-40B4-BE49-F238E27FC236}">
                <a16:creationId xmlns:a16="http://schemas.microsoft.com/office/drawing/2014/main" id="{139685A4-3002-5D48-A3D3-FDF5F092EFC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C6C669A-6742-C947-98C8-67F116FA81BD}"/>
              </a:ext>
            </a:extLst>
          </p:cNvPr>
          <p:cNvSpPr/>
          <p:nvPr/>
        </p:nvSpPr>
        <p:spPr>
          <a:xfrm>
            <a:off x="327635" y="4880477"/>
            <a:ext cx="5463565" cy="2231380"/>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transformateurs de mangues, rizeries, producteurs de volaille, coopératives agricoles de légumes, de mangues, de noix de cajou ; vendeurs d'intrants, vendeurs et transporteurs actuels de fumier et de compost.</a:t>
            </a:r>
          </a:p>
          <a:p>
            <a:pPr marL="285750" indent="-285750">
              <a:buFont typeface="Arial" panose="020B0604020202020204" pitchFamily="34" charset="0"/>
              <a:buChar char="•"/>
            </a:pPr>
            <a:r>
              <a:rPr lang="fr-FR" sz="1300" b="1" dirty="0">
                <a:solidFill>
                  <a:schemeClr val="tx1">
                    <a:lumMod val="65000"/>
                    <a:lumOff val="35000"/>
                  </a:schemeClr>
                </a:solidFill>
              </a:rPr>
              <a:t>Soutien nécessaire </a:t>
            </a:r>
            <a:r>
              <a:rPr lang="fr-FR" sz="1300" dirty="0">
                <a:solidFill>
                  <a:schemeClr val="tx1">
                    <a:lumMod val="65000"/>
                    <a:lumOff val="35000"/>
                  </a:schemeClr>
                </a:solidFill>
              </a:rPr>
              <a:t>: formation, cofinancement, développement des compétences commerciales et accompagnement, accès au financement, relations commerciales.</a:t>
            </a:r>
          </a:p>
          <a:p>
            <a:pPr marL="742950" lvl="1" indent="-285750">
              <a:buFont typeface="Arial" panose="020B0604020202020204" pitchFamily="34" charset="0"/>
              <a:buChar char="•"/>
            </a:pPr>
            <a:endParaRPr lang="en-US" sz="1600" dirty="0">
              <a:solidFill>
                <a:schemeClr val="tx2"/>
              </a:solidFill>
            </a:endParaRPr>
          </a:p>
          <a:p>
            <a:pPr marL="742950" lvl="1" indent="-285750">
              <a:buFont typeface="Arial" panose="020B0604020202020204" pitchFamily="34" charset="0"/>
              <a:buChar char="•"/>
            </a:pPr>
            <a:endParaRPr lang="en-US" sz="1600" dirty="0">
              <a:solidFill>
                <a:schemeClr val="tx2"/>
              </a:solidFill>
            </a:endParaRPr>
          </a:p>
          <a:p>
            <a:endParaRPr lang="en-US" sz="1600" dirty="0">
              <a:solidFill>
                <a:srgbClr val="E0294A"/>
              </a:solidFill>
            </a:endParaRPr>
          </a:p>
        </p:txBody>
      </p:sp>
      <p:sp>
        <p:nvSpPr>
          <p:cNvPr id="23" name="Rectangle 22">
            <a:extLst>
              <a:ext uri="{FF2B5EF4-FFF2-40B4-BE49-F238E27FC236}">
                <a16:creationId xmlns:a16="http://schemas.microsoft.com/office/drawing/2014/main" id="{69475226-A723-9B44-A1D7-36E0CA2E75F8}"/>
              </a:ext>
            </a:extLst>
          </p:cNvPr>
          <p:cNvSpPr/>
          <p:nvPr/>
        </p:nvSpPr>
        <p:spPr>
          <a:xfrm>
            <a:off x="6096001" y="3810000"/>
            <a:ext cx="5791244" cy="253230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Rectangle 27">
            <a:extLst>
              <a:ext uri="{FF2B5EF4-FFF2-40B4-BE49-F238E27FC236}">
                <a16:creationId xmlns:a16="http://schemas.microsoft.com/office/drawing/2014/main" id="{5929134A-7FED-AF44-9B71-92BDD3926726}"/>
              </a:ext>
            </a:extLst>
          </p:cNvPr>
          <p:cNvSpPr/>
          <p:nvPr/>
        </p:nvSpPr>
        <p:spPr>
          <a:xfrm>
            <a:off x="6350537" y="1340029"/>
            <a:ext cx="5384262" cy="2169825"/>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Le transport de 60 000 tonnes de déchets et de 30 000 tonnes de compost nécessite 180 000 trajets en tricycle (500 kg par tricycle). </a:t>
            </a:r>
          </a:p>
          <a:p>
            <a:pPr marL="285750" indent="-285750">
              <a:buFont typeface="Arial" panose="020B0604020202020204" pitchFamily="34" charset="0"/>
              <a:buChar char="•"/>
            </a:pPr>
            <a:r>
              <a:rPr lang="fr-FR" sz="1300" dirty="0">
                <a:solidFill>
                  <a:schemeClr val="tx1">
                    <a:lumMod val="65000"/>
                    <a:lumOff val="35000"/>
                  </a:schemeClr>
                </a:solidFill>
              </a:rPr>
              <a:t>À raison de 4 trajets par jour, cela représente 45 000 jours-hommes, soit 140 ETP pour les conducteurs.</a:t>
            </a:r>
          </a:p>
          <a:p>
            <a:pPr marL="285750" indent="-285750">
              <a:buFont typeface="Arial" panose="020B0604020202020204" pitchFamily="34" charset="0"/>
              <a:buChar char="•"/>
            </a:pPr>
            <a:r>
              <a:rPr lang="fr-FR" sz="1300" dirty="0">
                <a:solidFill>
                  <a:schemeClr val="tx1">
                    <a:lumMod val="65000"/>
                    <a:lumOff val="35000"/>
                  </a:schemeClr>
                </a:solidFill>
              </a:rPr>
              <a:t>A raison de 5 personnes par site et de 10 sites s'approvisionnant auprès de 70 usines de transformation de mangues, il y a 50 emplois sur site.</a:t>
            </a:r>
          </a:p>
          <a:p>
            <a:pPr marL="285750" indent="-285750">
              <a:buFont typeface="Arial" panose="020B0604020202020204" pitchFamily="34" charset="0"/>
              <a:buChar char="•"/>
            </a:pPr>
            <a:r>
              <a:rPr lang="fr-FR" sz="1300" dirty="0">
                <a:solidFill>
                  <a:schemeClr val="tx1">
                    <a:lumMod val="65000"/>
                    <a:lumOff val="35000"/>
                  </a:schemeClr>
                </a:solidFill>
              </a:rPr>
              <a:t>L'épandage nécessite 6 homme jours/ ha ; 30 000 à 90 000 hommes jours, soit 94 à 281 ETP.</a:t>
            </a:r>
          </a:p>
          <a:p>
            <a:pPr marL="285750" indent="-285750">
              <a:buFont typeface="Arial" panose="020B0604020202020204" pitchFamily="34" charset="0"/>
              <a:buChar char="•"/>
            </a:pPr>
            <a:r>
              <a:rPr lang="fr-FR" sz="1300" dirty="0">
                <a:solidFill>
                  <a:schemeClr val="tx1">
                    <a:lumMod val="65000"/>
                    <a:lumOff val="35000"/>
                  </a:schemeClr>
                </a:solidFill>
              </a:rPr>
              <a:t>Peut rendre l'agriculture plus rentable</a:t>
            </a:r>
          </a:p>
          <a:p>
            <a:r>
              <a:rPr lang="en-US" dirty="0"/>
              <a:t> </a:t>
            </a:r>
            <a:endParaRPr lang="en-ZA" dirty="0"/>
          </a:p>
        </p:txBody>
      </p:sp>
      <p:sp>
        <p:nvSpPr>
          <p:cNvPr id="26" name="Rectangle 25">
            <a:extLst>
              <a:ext uri="{FF2B5EF4-FFF2-40B4-BE49-F238E27FC236}">
                <a16:creationId xmlns:a16="http://schemas.microsoft.com/office/drawing/2014/main" id="{6E6C25AB-D102-5A42-87C0-636493D73166}"/>
              </a:ext>
            </a:extLst>
          </p:cNvPr>
          <p:cNvSpPr/>
          <p:nvPr/>
        </p:nvSpPr>
        <p:spPr>
          <a:xfrm>
            <a:off x="228599" y="4783688"/>
            <a:ext cx="5714955" cy="15586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7" name="Round Same Side Corner Rectangle 22">
            <a:extLst>
              <a:ext uri="{FF2B5EF4-FFF2-40B4-BE49-F238E27FC236}">
                <a16:creationId xmlns:a16="http://schemas.microsoft.com/office/drawing/2014/main" id="{C148744E-967B-EB42-81D4-DC0388AD15AA}"/>
              </a:ext>
            </a:extLst>
          </p:cNvPr>
          <p:cNvSpPr/>
          <p:nvPr/>
        </p:nvSpPr>
        <p:spPr>
          <a:xfrm>
            <a:off x="372209" y="4587507"/>
            <a:ext cx="3827058" cy="331518"/>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F527C73-422A-E046-8C7C-462600849BAC}"/>
              </a:ext>
            </a:extLst>
          </p:cNvPr>
          <p:cNvSpPr txBox="1"/>
          <p:nvPr/>
        </p:nvSpPr>
        <p:spPr>
          <a:xfrm>
            <a:off x="346028" y="4579928"/>
            <a:ext cx="2922586"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30" name="Rectangle 29">
            <a:extLst>
              <a:ext uri="{FF2B5EF4-FFF2-40B4-BE49-F238E27FC236}">
                <a16:creationId xmlns:a16="http://schemas.microsoft.com/office/drawing/2014/main" id="{084EA688-B011-A446-93F8-88F220921D02}"/>
              </a:ext>
            </a:extLst>
          </p:cNvPr>
          <p:cNvSpPr/>
          <p:nvPr/>
        </p:nvSpPr>
        <p:spPr>
          <a:xfrm>
            <a:off x="6122231" y="4219239"/>
            <a:ext cx="5384262" cy="189282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Faible niveau d'utilisation d'engrais et de compost parmi de nombreux agriculteurs, en particulier pour les mangues, les noix de cajou et le fonio.</a:t>
            </a:r>
          </a:p>
          <a:p>
            <a:pPr marL="285750" indent="-285750">
              <a:buFont typeface="Arial" panose="020B0604020202020204" pitchFamily="34" charset="0"/>
              <a:buChar char="•"/>
            </a:pPr>
            <a:r>
              <a:rPr lang="fr-FR" sz="1300" dirty="0">
                <a:solidFill>
                  <a:schemeClr val="tx1">
                    <a:lumMod val="65000"/>
                    <a:lumOff val="35000"/>
                  </a:schemeClr>
                </a:solidFill>
              </a:rPr>
              <a:t>Logistique et planification : est-il rentable de transporter les déchets sur de longues distances ? Il faut probablement trouver des utilisateurs à proximité des sources.</a:t>
            </a:r>
          </a:p>
          <a:p>
            <a:pPr marL="285750" indent="-285750">
              <a:buFont typeface="Arial" panose="020B0604020202020204" pitchFamily="34" charset="0"/>
              <a:buChar char="•"/>
            </a:pPr>
            <a:r>
              <a:rPr lang="fr-FR" sz="1300" dirty="0">
                <a:solidFill>
                  <a:schemeClr val="tx1">
                    <a:lumMod val="65000"/>
                    <a:lumOff val="35000"/>
                  </a:schemeClr>
                </a:solidFill>
              </a:rPr>
              <a:t>Financement : nouveau modèle qui nécessite un certain investissement dans l'équipement.</a:t>
            </a:r>
          </a:p>
          <a:p>
            <a:pPr marL="285750" indent="-285750">
              <a:buFont typeface="Arial" panose="020B0604020202020204" pitchFamily="34" charset="0"/>
              <a:buChar char="•"/>
            </a:pPr>
            <a:r>
              <a:rPr lang="fr-FR" sz="1300" dirty="0">
                <a:solidFill>
                  <a:schemeClr val="tx1">
                    <a:lumMod val="65000"/>
                    <a:lumOff val="35000"/>
                  </a:schemeClr>
                </a:solidFill>
              </a:rPr>
              <a:t>Trouver de jeunes entrepreneurs désireux de parler de cette activité.</a:t>
            </a:r>
          </a:p>
        </p:txBody>
      </p:sp>
      <p:sp>
        <p:nvSpPr>
          <p:cNvPr id="31" name="Round Same Side Corner Rectangle 23">
            <a:extLst>
              <a:ext uri="{FF2B5EF4-FFF2-40B4-BE49-F238E27FC236}">
                <a16:creationId xmlns:a16="http://schemas.microsoft.com/office/drawing/2014/main" id="{E0EB7FCF-8300-6948-84C8-3FD6E038C643}"/>
              </a:ext>
            </a:extLst>
          </p:cNvPr>
          <p:cNvSpPr/>
          <p:nvPr/>
        </p:nvSpPr>
        <p:spPr>
          <a:xfrm>
            <a:off x="6375131" y="3608230"/>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6D0F905-7E47-C740-B563-6023E6B619F1}"/>
              </a:ext>
            </a:extLst>
          </p:cNvPr>
          <p:cNvSpPr txBox="1"/>
          <p:nvPr/>
        </p:nvSpPr>
        <p:spPr>
          <a:xfrm>
            <a:off x="6396152" y="3649860"/>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a l’entrée</a:t>
            </a:r>
          </a:p>
        </p:txBody>
      </p:sp>
    </p:spTree>
    <p:extLst>
      <p:ext uri="{BB962C8B-B14F-4D97-AF65-F5344CB8AC3E}">
        <p14:creationId xmlns:p14="http://schemas.microsoft.com/office/powerpoint/2010/main" val="14144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17</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58231" cy="32471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11984" y="1260334"/>
            <a:ext cx="4786859" cy="2492990"/>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Pépinière moderne avec toile d'ombrage, irrigation, sacs de plantation, terreau approprié, etc. pour 50 000 plantes, mélange de cajou, mangue et autres arbres (banane, goyave, agrumes).</a:t>
            </a:r>
          </a:p>
          <a:p>
            <a:pPr marL="285750" indent="-285750">
              <a:buFont typeface="Arial" panose="020B0604020202020204" pitchFamily="34" charset="0"/>
              <a:buChar char="•"/>
            </a:pPr>
            <a:r>
              <a:rPr lang="fr-FR" sz="1300" dirty="0">
                <a:solidFill>
                  <a:schemeClr val="tx1">
                    <a:lumMod val="65000"/>
                    <a:lumOff val="35000"/>
                  </a:schemeClr>
                </a:solidFill>
              </a:rPr>
              <a:t>La certification serait idéale</a:t>
            </a:r>
          </a:p>
          <a:p>
            <a:pPr marL="285750" indent="-285750">
              <a:buFont typeface="Arial" panose="020B0604020202020204" pitchFamily="34" charset="0"/>
              <a:buChar char="•"/>
            </a:pPr>
            <a:r>
              <a:rPr lang="fr-FR" sz="1300" dirty="0">
                <a:solidFill>
                  <a:schemeClr val="tx1">
                    <a:lumMod val="65000"/>
                    <a:lumOff val="35000"/>
                  </a:schemeClr>
                </a:solidFill>
              </a:rPr>
              <a:t>Peut être combiné avec les légumes, la production de plants de légumes, le service de plantation.</a:t>
            </a:r>
          </a:p>
          <a:p>
            <a:pPr marL="285750" indent="-285750">
              <a:buFont typeface="Arial" panose="020B0604020202020204" pitchFamily="34" charset="0"/>
              <a:buChar char="•"/>
            </a:pPr>
            <a:r>
              <a:rPr lang="fr-FR" sz="1300" dirty="0">
                <a:solidFill>
                  <a:schemeClr val="tx1">
                    <a:lumMod val="65000"/>
                    <a:lumOff val="35000"/>
                  </a:schemeClr>
                </a:solidFill>
              </a:rPr>
              <a:t>Les clients sont des plantations (mangue et anacardier) qui veulent planter de nouveaux vergers, remplacer les anciens et combler les lacunes ; les ménages (toutes les autres plantes).</a:t>
            </a:r>
          </a:p>
          <a:p>
            <a:pPr marL="285750" indent="-285750">
              <a:buFont typeface="Arial" panose="020B0604020202020204" pitchFamily="34" charset="0"/>
              <a:buChar char="•"/>
            </a:pPr>
            <a:r>
              <a:rPr lang="fr-FR" sz="1300" dirty="0">
                <a:solidFill>
                  <a:schemeClr val="tx1">
                    <a:lumMod val="65000"/>
                    <a:lumOff val="35000"/>
                  </a:schemeClr>
                </a:solidFill>
              </a:rPr>
              <a:t>Peut être lié aux coopératives, aux fournisseurs de services d'entretien, aux transformateurs et aux exportateurs.</a:t>
            </a:r>
          </a:p>
        </p:txBody>
      </p:sp>
      <p:sp>
        <p:nvSpPr>
          <p:cNvPr id="13" name="Rectangle 12">
            <a:extLst>
              <a:ext uri="{FF2B5EF4-FFF2-40B4-BE49-F238E27FC236}">
                <a16:creationId xmlns:a16="http://schemas.microsoft.com/office/drawing/2014/main" id="{D290967F-4871-F041-8125-C819FE206C03}"/>
              </a:ext>
            </a:extLst>
          </p:cNvPr>
          <p:cNvSpPr/>
          <p:nvPr/>
        </p:nvSpPr>
        <p:spPr>
          <a:xfrm>
            <a:off x="335518" y="4925460"/>
            <a:ext cx="4756260" cy="1292662"/>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Exportateurs de mangues fraîches, transformateurs de mangues et de noix de cajou, coopératives de producteurs, fournisseurs de services de maintenance.</a:t>
            </a:r>
          </a:p>
          <a:p>
            <a:pPr marL="285750" indent="-285750">
              <a:buFont typeface="Arial" panose="020B0604020202020204" pitchFamily="34" charset="0"/>
              <a:buChar char="•"/>
            </a:pPr>
            <a:r>
              <a:rPr lang="fr-FR" sz="1300" b="1" dirty="0">
                <a:solidFill>
                  <a:schemeClr val="tx1">
                    <a:lumMod val="65000"/>
                    <a:lumOff val="35000"/>
                  </a:schemeClr>
                </a:solidFill>
              </a:rPr>
              <a:t>Soutien nécessaire </a:t>
            </a:r>
            <a:r>
              <a:rPr lang="fr-FR" sz="1300" dirty="0">
                <a:solidFill>
                  <a:schemeClr val="tx1">
                    <a:lumMod val="65000"/>
                    <a:lumOff val="35000"/>
                  </a:schemeClr>
                </a:solidFill>
              </a:rPr>
              <a:t>: Formation, cofinancement, développement des compétences commerciales et accompagnement.</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695160"/>
            <a:ext cx="4858231" cy="165747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4449764"/>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449764"/>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Modèles évolutifs à fort taux d'emploi pour la mangue et anacardier:</a:t>
            </a:r>
          </a:p>
          <a:p>
            <a:r>
              <a:rPr lang="fr-FR" dirty="0"/>
              <a:t> Pépinières et service de plantation de vergers</a:t>
            </a:r>
          </a:p>
        </p:txBody>
      </p:sp>
      <p:pic>
        <p:nvPicPr>
          <p:cNvPr id="24" name="Picture 12" descr="Image result for mango icon png">
            <a:extLst>
              <a:ext uri="{FF2B5EF4-FFF2-40B4-BE49-F238E27FC236}">
                <a16:creationId xmlns:a16="http://schemas.microsoft.com/office/drawing/2014/main" id="{41883614-72CC-AB44-8F6E-9A3C851D635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5039248-6B64-9B4C-B1E3-FC10C24F889E}"/>
              </a:ext>
            </a:extLst>
          </p:cNvPr>
          <p:cNvSpPr/>
          <p:nvPr/>
        </p:nvSpPr>
        <p:spPr>
          <a:xfrm>
            <a:off x="5230751" y="1328493"/>
            <a:ext cx="6750776" cy="149271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Avec une moyenne de 250 plants par ha, 25 000 manguiers suffisent pour 100ha. 25 000 anacardiers @160 par ha, soit 156ha.</a:t>
            </a:r>
          </a:p>
          <a:p>
            <a:pPr marL="285750" indent="-285750">
              <a:buFont typeface="Arial" panose="020B0604020202020204" pitchFamily="34" charset="0"/>
              <a:buChar char="•"/>
            </a:pPr>
            <a:r>
              <a:rPr lang="fr-FR" sz="1300" dirty="0">
                <a:solidFill>
                  <a:schemeClr val="tx1">
                    <a:lumMod val="65000"/>
                    <a:lumOff val="35000"/>
                  </a:schemeClr>
                </a:solidFill>
              </a:rPr>
              <a:t>Espace pour 5-10 pépinières, soit 15-30 emplois permanents ou 100 emplois temporaires, plus l'amélioration des pépinières existantes : fourniture de matériel professionnel, travaux de vulgarisation, formation, construction.</a:t>
            </a:r>
          </a:p>
          <a:p>
            <a:pPr marL="285750" indent="-285750">
              <a:buFont typeface="Arial" panose="020B0604020202020204" pitchFamily="34" charset="0"/>
              <a:buChar char="•"/>
            </a:pPr>
            <a:r>
              <a:rPr lang="fr-FR" sz="1300" dirty="0">
                <a:solidFill>
                  <a:schemeClr val="tx1">
                    <a:lumMod val="65000"/>
                    <a:lumOff val="35000"/>
                  </a:schemeClr>
                </a:solidFill>
              </a:rPr>
              <a:t>Service de plantation : 100 jours/homme par ha (1/3 ETP), 256 ha, soit 85 emplois, 5 services, soit 425 ETP.</a:t>
            </a: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60440" y="4182611"/>
            <a:ext cx="6750776" cy="136960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Volonté des agriculteurs de dépenser plus d'argent pour des arbres de meilleure qualité, en particulier pour l’anacardiers.</a:t>
            </a:r>
          </a:p>
          <a:p>
            <a:pPr marL="285750" indent="-285750">
              <a:buFont typeface="Arial" panose="020B0604020202020204" pitchFamily="34" charset="0"/>
              <a:buChar char="•"/>
            </a:pPr>
            <a:r>
              <a:rPr lang="fr-FR" sz="1300" dirty="0">
                <a:solidFill>
                  <a:schemeClr val="tx1">
                    <a:lumMod val="65000"/>
                    <a:lumOff val="35000"/>
                  </a:schemeClr>
                </a:solidFill>
              </a:rPr>
              <a:t>Quelle quantité est actuellement plantée ?</a:t>
            </a:r>
          </a:p>
          <a:p>
            <a:pPr marL="285750" indent="-285750">
              <a:buFont typeface="Arial" panose="020B0604020202020204" pitchFamily="34" charset="0"/>
              <a:buChar char="•"/>
            </a:pPr>
            <a:r>
              <a:rPr lang="fr-FR" sz="1300" dirty="0">
                <a:solidFill>
                  <a:schemeClr val="tx1">
                    <a:lumMod val="65000"/>
                    <a:lumOff val="35000"/>
                  </a:schemeClr>
                </a:solidFill>
              </a:rPr>
              <a:t>Manque de formation et de connaissances sur la façon de produire des plants de qualité.</a:t>
            </a:r>
          </a:p>
          <a:p>
            <a:pPr marL="285750" indent="-285750">
              <a:buFont typeface="Arial" panose="020B0604020202020204" pitchFamily="34" charset="0"/>
              <a:buChar char="•"/>
            </a:pPr>
            <a:r>
              <a:rPr lang="fr-FR" sz="1300" dirty="0">
                <a:solidFill>
                  <a:schemeClr val="tx1">
                    <a:lumMod val="65000"/>
                    <a:lumOff val="35000"/>
                  </a:schemeClr>
                </a:solidFill>
              </a:rPr>
              <a:t>Financement par les banques, bien que les coûts d'investissement soient limités</a:t>
            </a:r>
          </a:p>
          <a:p>
            <a:r>
              <a:rPr lang="en-US" dirty="0"/>
              <a:t> </a:t>
            </a:r>
            <a:endParaRPr lang="en-ZA" dirty="0"/>
          </a:p>
        </p:txBody>
      </p:sp>
    </p:spTree>
    <p:extLst>
      <p:ext uri="{BB962C8B-B14F-4D97-AF65-F5344CB8AC3E}">
        <p14:creationId xmlns:p14="http://schemas.microsoft.com/office/powerpoint/2010/main" val="274672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18</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58231" cy="32471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11984" y="1260334"/>
            <a:ext cx="4786859" cy="293926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Service d'embouteillage sous contrat pour les fabricants de jus artisanaux et à petite échelle</a:t>
            </a:r>
          </a:p>
          <a:p>
            <a:pPr marL="285750" indent="-285750">
              <a:buFont typeface="Arial" panose="020B0604020202020204" pitchFamily="34" charset="0"/>
              <a:buChar char="•"/>
            </a:pPr>
            <a:r>
              <a:rPr lang="fr-FR" sz="1300" dirty="0">
                <a:solidFill>
                  <a:schemeClr val="tx1">
                    <a:lumMod val="65000"/>
                    <a:lumOff val="35000"/>
                  </a:schemeClr>
                </a:solidFill>
              </a:rPr>
              <a:t>Pasteurisation, stabilisation et conservation des jus de mangue, de pomme de cajou et d'autres fruits.</a:t>
            </a:r>
          </a:p>
          <a:p>
            <a:pPr marL="285750" indent="-285750">
              <a:buFont typeface="Arial" panose="020B0604020202020204" pitchFamily="34" charset="0"/>
              <a:buChar char="•"/>
            </a:pPr>
            <a:r>
              <a:rPr lang="fr-FR" sz="1300" dirty="0">
                <a:solidFill>
                  <a:schemeClr val="tx1">
                    <a:lumMod val="65000"/>
                    <a:lumOff val="35000"/>
                  </a:schemeClr>
                </a:solidFill>
              </a:rPr>
              <a:t>Conditionnement dans de nouvelles bouteilles PET haute densité</a:t>
            </a:r>
          </a:p>
          <a:p>
            <a:pPr marL="285750" indent="-285750">
              <a:buFont typeface="Arial" panose="020B0604020202020204" pitchFamily="34" charset="0"/>
              <a:buChar char="•"/>
            </a:pPr>
            <a:r>
              <a:rPr lang="fr-FR" sz="1300" dirty="0">
                <a:solidFill>
                  <a:schemeClr val="tx1">
                    <a:lumMod val="65000"/>
                    <a:lumOff val="35000"/>
                  </a:schemeClr>
                </a:solidFill>
              </a:rPr>
              <a:t>Étiquetage et code-barres</a:t>
            </a:r>
          </a:p>
          <a:p>
            <a:pPr marL="285750" indent="-285750">
              <a:buFont typeface="Arial" panose="020B0604020202020204" pitchFamily="34" charset="0"/>
              <a:buChar char="•"/>
            </a:pPr>
            <a:r>
              <a:rPr lang="fr-FR" sz="1300" dirty="0">
                <a:solidFill>
                  <a:schemeClr val="tx1">
                    <a:lumMod val="65000"/>
                    <a:lumOff val="35000"/>
                  </a:schemeClr>
                </a:solidFill>
              </a:rPr>
              <a:t>Emballage rétractable</a:t>
            </a:r>
          </a:p>
          <a:p>
            <a:pPr marL="285750" indent="-285750">
              <a:buFont typeface="Arial" panose="020B0604020202020204" pitchFamily="34" charset="0"/>
              <a:buChar char="•"/>
            </a:pPr>
            <a:r>
              <a:rPr lang="fr-FR" sz="1300" dirty="0">
                <a:solidFill>
                  <a:schemeClr val="tx1">
                    <a:lumMod val="65000"/>
                    <a:lumOff val="35000"/>
                  </a:schemeClr>
                </a:solidFill>
              </a:rPr>
              <a:t>Réduire la dépendance des petits embouteilleurs à l'égard de l'approvisionnement limité en bouteilles en verre recyclé.</a:t>
            </a:r>
          </a:p>
          <a:p>
            <a:pPr marL="285750" indent="-285750">
              <a:buFont typeface="Arial" panose="020B0604020202020204" pitchFamily="34" charset="0"/>
              <a:buChar char="•"/>
            </a:pPr>
            <a:r>
              <a:rPr lang="fr-FR" sz="1300" dirty="0">
                <a:solidFill>
                  <a:schemeClr val="tx1">
                    <a:lumMod val="65000"/>
                    <a:lumOff val="35000"/>
                  </a:schemeClr>
                </a:solidFill>
              </a:rPr>
              <a:t>Réduire les coûts d'emballage de 137 FCFA à moins de 100 FCFA par bouteille.</a:t>
            </a:r>
          </a:p>
          <a:p>
            <a:pPr marL="285750" indent="-285750">
              <a:buFont typeface="Arial" panose="020B0604020202020204" pitchFamily="34" charset="0"/>
              <a:buChar char="•"/>
            </a:pPr>
            <a:r>
              <a:rPr lang="fr-FR" sz="1300" dirty="0">
                <a:solidFill>
                  <a:schemeClr val="tx1">
                    <a:lumMod val="65000"/>
                    <a:lumOff val="35000"/>
                  </a:schemeClr>
                </a:solidFill>
              </a:rPr>
              <a:t>Investissement : 100 000 €</a:t>
            </a:r>
          </a:p>
          <a:p>
            <a:endParaRPr lang="en-US" sz="1600" dirty="0">
              <a:solidFill>
                <a:schemeClr val="tx2"/>
              </a:solidFill>
              <a:latin typeface="+mj-lt"/>
            </a:endParaRPr>
          </a:p>
        </p:txBody>
      </p:sp>
      <p:sp>
        <p:nvSpPr>
          <p:cNvPr id="13" name="Rectangle 12">
            <a:extLst>
              <a:ext uri="{FF2B5EF4-FFF2-40B4-BE49-F238E27FC236}">
                <a16:creationId xmlns:a16="http://schemas.microsoft.com/office/drawing/2014/main" id="{D290967F-4871-F041-8125-C819FE206C03}"/>
              </a:ext>
            </a:extLst>
          </p:cNvPr>
          <p:cNvSpPr/>
          <p:nvPr/>
        </p:nvSpPr>
        <p:spPr>
          <a:xfrm>
            <a:off x="335518" y="4925460"/>
            <a:ext cx="4756260" cy="1292662"/>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Petits fabricants de jus qui emballent actuellement une gamme de jus locaux dans des bouteilles de bière recyclées.</a:t>
            </a:r>
          </a:p>
          <a:p>
            <a:pPr marL="285750" indent="-285750">
              <a:buFont typeface="Arial" panose="020B0604020202020204" pitchFamily="34" charset="0"/>
              <a:buChar char="•"/>
            </a:pPr>
            <a:r>
              <a:rPr lang="fr-FR" sz="1300" b="1" dirty="0">
                <a:solidFill>
                  <a:schemeClr val="tx1">
                    <a:lumMod val="65000"/>
                    <a:lumOff val="35000"/>
                  </a:schemeClr>
                </a:solidFill>
              </a:rPr>
              <a:t>Soutien nécessaire : </a:t>
            </a:r>
            <a:r>
              <a:rPr lang="fr-FR" sz="1300" dirty="0">
                <a:solidFill>
                  <a:schemeClr val="tx1">
                    <a:lumMod val="65000"/>
                    <a:lumOff val="35000"/>
                  </a:schemeClr>
                </a:solidFill>
              </a:rPr>
              <a:t>Formation du personnel, cofinancement, développement des compétences commerciales et accompagnement</a:t>
            </a:r>
            <a:r>
              <a:rPr lang="en-US" sz="1300" dirty="0">
                <a:solidFill>
                  <a:schemeClr val="tx1">
                    <a:lumMod val="65000"/>
                    <a:lumOff val="35000"/>
                  </a:schemeClr>
                </a:solidFill>
              </a:rPr>
              <a:t>.</a:t>
            </a:r>
            <a:endParaRPr lang="en-ZA" dirty="0"/>
          </a:p>
        </p:txBody>
      </p:sp>
      <p:sp>
        <p:nvSpPr>
          <p:cNvPr id="20" name="Rectangle 19">
            <a:extLst>
              <a:ext uri="{FF2B5EF4-FFF2-40B4-BE49-F238E27FC236}">
                <a16:creationId xmlns:a16="http://schemas.microsoft.com/office/drawing/2014/main" id="{BE2E6BA2-B222-A742-9FD2-4F6057279C53}"/>
              </a:ext>
            </a:extLst>
          </p:cNvPr>
          <p:cNvSpPr/>
          <p:nvPr/>
        </p:nvSpPr>
        <p:spPr>
          <a:xfrm>
            <a:off x="192937" y="4695160"/>
            <a:ext cx="4858231" cy="165747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4449764"/>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449764"/>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err="1"/>
              <a:t>Autres</a:t>
            </a:r>
            <a:r>
              <a:rPr lang="en-US" dirty="0"/>
              <a:t> </a:t>
            </a:r>
            <a:r>
              <a:rPr lang="en-US" dirty="0" err="1"/>
              <a:t>modèles</a:t>
            </a:r>
            <a:r>
              <a:rPr lang="en-US" dirty="0"/>
              <a:t> </a:t>
            </a:r>
            <a:r>
              <a:rPr lang="en-US" dirty="0" err="1"/>
              <a:t>d'affaires</a:t>
            </a:r>
            <a:r>
              <a:rPr lang="en-US" dirty="0"/>
              <a:t> </a:t>
            </a:r>
            <a:r>
              <a:rPr lang="en-US" dirty="0" err="1"/>
              <a:t>potentiels</a:t>
            </a:r>
            <a:r>
              <a:rPr lang="en-US" dirty="0"/>
              <a:t> - </a:t>
            </a:r>
            <a:r>
              <a:rPr lang="en-US" dirty="0" err="1"/>
              <a:t>Usine</a:t>
            </a:r>
            <a:r>
              <a:rPr lang="en-US" dirty="0"/>
              <a:t> </a:t>
            </a:r>
            <a:r>
              <a:rPr lang="en-US" dirty="0" err="1"/>
              <a:t>d'embouteillage</a:t>
            </a:r>
            <a:r>
              <a:rPr lang="en-US" dirty="0"/>
              <a:t> </a:t>
            </a:r>
            <a:endParaRPr lang="en-ZA" dirty="0"/>
          </a:p>
        </p:txBody>
      </p:sp>
      <p:pic>
        <p:nvPicPr>
          <p:cNvPr id="24" name="Picture 12" descr="Image result for mango icon png">
            <a:extLst>
              <a:ext uri="{FF2B5EF4-FFF2-40B4-BE49-F238E27FC236}">
                <a16:creationId xmlns:a16="http://schemas.microsoft.com/office/drawing/2014/main" id="{41883614-72CC-AB44-8F6E-9A3C851D635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5039248-6B64-9B4C-B1E3-FC10C24F889E}"/>
              </a:ext>
            </a:extLst>
          </p:cNvPr>
          <p:cNvSpPr/>
          <p:nvPr/>
        </p:nvSpPr>
        <p:spPr>
          <a:xfrm>
            <a:off x="5230751" y="1328493"/>
            <a:ext cx="6750776" cy="892552"/>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10 emplois saisonniers à l'usine de jus</a:t>
            </a:r>
          </a:p>
          <a:p>
            <a:pPr marL="285750" indent="-285750">
              <a:buFont typeface="Arial" panose="020B0604020202020204" pitchFamily="34" charset="0"/>
              <a:buChar char="•"/>
            </a:pPr>
            <a:r>
              <a:rPr lang="fr-FR" sz="1300" dirty="0">
                <a:solidFill>
                  <a:schemeClr val="tx1">
                    <a:lumMod val="65000"/>
                    <a:lumOff val="35000"/>
                  </a:schemeClr>
                </a:solidFill>
              </a:rPr>
              <a:t>Amélioration de la génération de revenus pour les producteurs de jus artisanaux (208 producteurs de jus devant fournir 50 litres chacun par semaine)</a:t>
            </a:r>
          </a:p>
          <a:p>
            <a:pPr marL="285750" indent="-285750">
              <a:buFont typeface="Arial" panose="020B0604020202020204" pitchFamily="34" charset="0"/>
              <a:buChar char="•"/>
            </a:pPr>
            <a:r>
              <a:rPr lang="fr-FR" sz="1300" dirty="0">
                <a:solidFill>
                  <a:schemeClr val="tx1">
                    <a:lumMod val="65000"/>
                    <a:lumOff val="35000"/>
                  </a:schemeClr>
                </a:solidFill>
              </a:rPr>
              <a:t>Augmentation de l'échelle et de la production des petites usines de jus existantes</a:t>
            </a: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64053" y="4197283"/>
            <a:ext cx="6750776" cy="1938992"/>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Prix non compétitif des produits de jus de fruits de petite taille par rapport aux marques du marché de masse.</a:t>
            </a:r>
          </a:p>
          <a:p>
            <a:pPr marL="285750" indent="-285750">
              <a:buFont typeface="Arial" panose="020B0604020202020204" pitchFamily="34" charset="0"/>
              <a:buChar char="•"/>
            </a:pPr>
            <a:r>
              <a:rPr lang="fr-FR" sz="1300" dirty="0">
                <a:solidFill>
                  <a:schemeClr val="tx1">
                    <a:lumMod val="65000"/>
                    <a:lumOff val="35000"/>
                  </a:schemeClr>
                </a:solidFill>
              </a:rPr>
              <a:t>Difficulté à atteindre une échelle suffisante pour accéder aux canaux de vente en gros et de distribution.</a:t>
            </a:r>
          </a:p>
          <a:p>
            <a:pPr marL="285750" indent="-285750">
              <a:buFont typeface="Arial" panose="020B0604020202020204" pitchFamily="34" charset="0"/>
              <a:buChar char="•"/>
            </a:pPr>
            <a:r>
              <a:rPr lang="fr-FR" sz="1300" dirty="0">
                <a:solidFill>
                  <a:schemeClr val="tx1">
                    <a:lumMod val="65000"/>
                    <a:lumOff val="35000"/>
                  </a:schemeClr>
                </a:solidFill>
              </a:rPr>
              <a:t>L'échelle minimale est de 500 000 bouteilles de 330 ml par an ou de 10 000 litres de jus par semaine pendant la saison des mangues et des noix de cajou.</a:t>
            </a:r>
          </a:p>
          <a:p>
            <a:pPr marL="285750" indent="-285750">
              <a:buFont typeface="Arial" panose="020B0604020202020204" pitchFamily="34" charset="0"/>
              <a:buChar char="•"/>
            </a:pPr>
            <a:r>
              <a:rPr lang="fr-FR" sz="1300" dirty="0">
                <a:solidFill>
                  <a:schemeClr val="tx1">
                    <a:lumMod val="65000"/>
                    <a:lumOff val="35000"/>
                  </a:schemeClr>
                </a:solidFill>
              </a:rPr>
              <a:t>Dépend de la disponibilité de mangues et d'autres fruits bon marché pour la fabrication de jus.</a:t>
            </a:r>
          </a:p>
          <a:p>
            <a:endParaRPr lang="en-US" sz="1600" dirty="0">
              <a:solidFill>
                <a:schemeClr val="tx2"/>
              </a:solidFill>
              <a:latin typeface="+mj-lt"/>
            </a:endParaRPr>
          </a:p>
        </p:txBody>
      </p:sp>
    </p:spTree>
    <p:extLst>
      <p:ext uri="{BB962C8B-B14F-4D97-AF65-F5344CB8AC3E}">
        <p14:creationId xmlns:p14="http://schemas.microsoft.com/office/powerpoint/2010/main" val="127007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19</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58231" cy="32471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11984" y="1260334"/>
            <a:ext cx="4786859" cy="2800767"/>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tx2"/>
                </a:solidFill>
                <a:latin typeface="+mj-lt"/>
              </a:rPr>
              <a:t>Un commerçant de noix d’anacarde avec une équipe de récolte de 8 personnes ramasse les pommes et les noix, et sépare les pommes</a:t>
            </a:r>
          </a:p>
          <a:p>
            <a:pPr marL="285750" indent="-285750">
              <a:buFont typeface="Arial" panose="020B0604020202020204" pitchFamily="34" charset="0"/>
              <a:buChar char="•"/>
            </a:pPr>
            <a:r>
              <a:rPr lang="fr-FR" sz="1600" dirty="0">
                <a:solidFill>
                  <a:schemeClr val="tx2"/>
                </a:solidFill>
                <a:latin typeface="+mj-lt"/>
              </a:rPr>
              <a:t>Vente des noix aux transformateurs ou exportateurs, vente de pommes à l'usine de jus ou au pré-transformateur</a:t>
            </a:r>
          </a:p>
          <a:p>
            <a:pPr marL="285750" indent="-285750">
              <a:buFont typeface="Arial" panose="020B0604020202020204" pitchFamily="34" charset="0"/>
              <a:buChar char="•"/>
            </a:pPr>
            <a:r>
              <a:rPr lang="fr-FR" sz="1600" dirty="0">
                <a:solidFill>
                  <a:schemeClr val="tx2"/>
                </a:solidFill>
                <a:latin typeface="+mj-lt"/>
              </a:rPr>
              <a:t>Pourrait être lié à des prestataires de maintenance</a:t>
            </a:r>
          </a:p>
          <a:p>
            <a:pPr marL="285750" indent="-285750">
              <a:buFont typeface="Arial" panose="020B0604020202020204" pitchFamily="34" charset="0"/>
              <a:buChar char="•"/>
            </a:pPr>
            <a:r>
              <a:rPr lang="fr-FR" sz="1600" dirty="0">
                <a:solidFill>
                  <a:schemeClr val="tx2"/>
                </a:solidFill>
                <a:latin typeface="+mj-lt"/>
              </a:rPr>
              <a:t>Usine de jus pour faire du jus et / ou du concentré</a:t>
            </a:r>
          </a:p>
          <a:p>
            <a:pPr marL="285750" indent="-285750">
              <a:buFont typeface="Arial" panose="020B0604020202020204" pitchFamily="34" charset="0"/>
              <a:buChar char="•"/>
            </a:pPr>
            <a:r>
              <a:rPr lang="fr-FR" sz="1600" dirty="0">
                <a:solidFill>
                  <a:schemeClr val="tx2"/>
                </a:solidFill>
                <a:latin typeface="+mj-lt"/>
              </a:rPr>
              <a:t>Jus concentré aseptique ou congelé exporté vers le Brésil et embouteilleurs africains à grande échelle</a:t>
            </a:r>
          </a:p>
          <a:p>
            <a:pPr marL="285750" indent="-285750">
              <a:buFont typeface="Arial" panose="020B0604020202020204" pitchFamily="34" charset="0"/>
              <a:buChar char="•"/>
            </a:pPr>
            <a:r>
              <a:rPr lang="fr-FR" sz="1600" dirty="0">
                <a:solidFill>
                  <a:schemeClr val="tx2"/>
                </a:solidFill>
                <a:latin typeface="+mj-lt"/>
              </a:rPr>
              <a:t>Long terme: développer le marché de l'UE</a:t>
            </a:r>
          </a:p>
        </p:txBody>
      </p:sp>
      <p:sp>
        <p:nvSpPr>
          <p:cNvPr id="13" name="Rectangle 12">
            <a:extLst>
              <a:ext uri="{FF2B5EF4-FFF2-40B4-BE49-F238E27FC236}">
                <a16:creationId xmlns:a16="http://schemas.microsoft.com/office/drawing/2014/main" id="{D290967F-4871-F041-8125-C819FE206C03}"/>
              </a:ext>
            </a:extLst>
          </p:cNvPr>
          <p:cNvSpPr/>
          <p:nvPr/>
        </p:nvSpPr>
        <p:spPr>
          <a:xfrm>
            <a:off x="206094" y="4697039"/>
            <a:ext cx="4998114" cy="1708160"/>
          </a:xfrm>
          <a:prstGeom prst="rect">
            <a:avLst/>
          </a:prstGeom>
        </p:spPr>
        <p:txBody>
          <a:bodyPr wrap="square">
            <a:spAutoFit/>
          </a:bodyPr>
          <a:lstStyle/>
          <a:p>
            <a:pPr marL="285750" indent="-285750">
              <a:buFont typeface="Arial" panose="020B0604020202020204" pitchFamily="34" charset="0"/>
              <a:buChar char="•"/>
            </a:pPr>
            <a:r>
              <a:rPr lang="fr-FR" sz="1500" b="1" dirty="0">
                <a:solidFill>
                  <a:schemeClr val="tx2"/>
                </a:solidFill>
                <a:latin typeface="+mj-lt"/>
              </a:rPr>
              <a:t>Partenaires potentiels: </a:t>
            </a:r>
            <a:r>
              <a:rPr lang="fr-FR" sz="1500" dirty="0">
                <a:solidFill>
                  <a:schemeClr val="tx2"/>
                </a:solidFill>
                <a:latin typeface="+mj-lt"/>
              </a:rPr>
              <a:t>Usines de jus et embouteilleurs de jus et de boissons gazeuses industriels existants, exportateurs et transformateurs de noix de cajou, coopératives</a:t>
            </a:r>
          </a:p>
          <a:p>
            <a:pPr marL="285750" indent="-285750">
              <a:buFont typeface="Arial" panose="020B0604020202020204" pitchFamily="34" charset="0"/>
              <a:buChar char="•"/>
            </a:pPr>
            <a:r>
              <a:rPr lang="fr-FR" sz="1500" b="1" dirty="0">
                <a:solidFill>
                  <a:schemeClr val="tx2"/>
                </a:solidFill>
                <a:latin typeface="+mj-lt"/>
              </a:rPr>
              <a:t>Soutien nécessaire: </a:t>
            </a:r>
            <a:r>
              <a:rPr lang="fr-FR" sz="1500" dirty="0">
                <a:solidFill>
                  <a:schemeClr val="tx2"/>
                </a:solidFill>
                <a:latin typeface="+mj-lt"/>
              </a:rPr>
              <a:t>Formation, cofinancement, développement des compétences commerciales et coaching</a:t>
            </a:r>
          </a:p>
        </p:txBody>
      </p:sp>
      <p:sp>
        <p:nvSpPr>
          <p:cNvPr id="20" name="Rectangle 19">
            <a:extLst>
              <a:ext uri="{FF2B5EF4-FFF2-40B4-BE49-F238E27FC236}">
                <a16:creationId xmlns:a16="http://schemas.microsoft.com/office/drawing/2014/main" id="{BE2E6BA2-B222-A742-9FD2-4F6057279C53}"/>
              </a:ext>
            </a:extLst>
          </p:cNvPr>
          <p:cNvSpPr/>
          <p:nvPr/>
        </p:nvSpPr>
        <p:spPr>
          <a:xfrm>
            <a:off x="167529" y="4597114"/>
            <a:ext cx="4875767" cy="18655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272672" y="432920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397717"/>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Production du jus de pomme de cajou en grand échelle</a:t>
            </a:r>
          </a:p>
        </p:txBody>
      </p:sp>
      <p:pic>
        <p:nvPicPr>
          <p:cNvPr id="24" name="Picture 12" descr="Image result for mango icon png">
            <a:extLst>
              <a:ext uri="{FF2B5EF4-FFF2-40B4-BE49-F238E27FC236}">
                <a16:creationId xmlns:a16="http://schemas.microsoft.com/office/drawing/2014/main" id="{41883614-72CC-AB44-8F6E-9A3C851D635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5039248-6B64-9B4C-B1E3-FC10C24F889E}"/>
              </a:ext>
            </a:extLst>
          </p:cNvPr>
          <p:cNvSpPr/>
          <p:nvPr/>
        </p:nvSpPr>
        <p:spPr>
          <a:xfrm>
            <a:off x="5230751" y="1328493"/>
            <a:ext cx="6750776" cy="1620957"/>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tx2"/>
                </a:solidFill>
                <a:latin typeface="+mj-lt"/>
              </a:rPr>
              <a:t>10 emplois temporaires à l'usine de jus, 45 au pré-transformateur, 810 aux collecteurs, soit 865 emplois pendant 3 mois, soit 216 ETP pendant le projet pilote</a:t>
            </a:r>
          </a:p>
          <a:p>
            <a:pPr marL="285750" indent="-285750">
              <a:buFont typeface="Arial" panose="020B0604020202020204" pitchFamily="34" charset="0"/>
              <a:buChar char="•"/>
            </a:pPr>
            <a:r>
              <a:rPr lang="fr-FR" sz="1600" dirty="0">
                <a:solidFill>
                  <a:schemeClr val="tx2"/>
                </a:solidFill>
                <a:latin typeface="+mj-lt"/>
              </a:rPr>
              <a:t>Si les volumes peuvent être doublés, passe à 432 ETP</a:t>
            </a:r>
          </a:p>
          <a:p>
            <a:pPr marL="285750" indent="-285750">
              <a:buFont typeface="Arial" panose="020B0604020202020204" pitchFamily="34" charset="0"/>
              <a:buChar char="•"/>
            </a:pPr>
            <a:r>
              <a:rPr lang="fr-FR" sz="1600" dirty="0">
                <a:solidFill>
                  <a:schemeClr val="tx2"/>
                </a:solidFill>
                <a:latin typeface="+mj-lt"/>
              </a:rPr>
              <a:t>Le potentiel à long terme de 33% des pommes transformées est de 6247 emplois saisonniers, 1561 ETP, mais pas dans les délais du projet</a:t>
            </a: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64053" y="4197283"/>
            <a:ext cx="6750776" cy="1323439"/>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tx2"/>
                </a:solidFill>
                <a:latin typeface="+mj-lt"/>
              </a:rPr>
              <a:t>Nous avons besoin de la participation des usines de jus existantes</a:t>
            </a:r>
          </a:p>
          <a:p>
            <a:pPr marL="285750" indent="-285750">
              <a:buFont typeface="Arial" panose="020B0604020202020204" pitchFamily="34" charset="0"/>
              <a:buChar char="•"/>
            </a:pPr>
            <a:r>
              <a:rPr lang="fr-FR" sz="1600" dirty="0">
                <a:solidFill>
                  <a:schemeClr val="tx2"/>
                </a:solidFill>
                <a:latin typeface="+mj-lt"/>
              </a:rPr>
              <a:t>Nous devons sécuriser le marché au Brésil et développer le marché de l'UE plus tard avec la maison des saveurs de l'UE</a:t>
            </a:r>
          </a:p>
          <a:p>
            <a:pPr marL="285750" indent="-285750">
              <a:buFont typeface="Arial" panose="020B0604020202020204" pitchFamily="34" charset="0"/>
              <a:buChar char="•"/>
            </a:pPr>
            <a:r>
              <a:rPr lang="fr-FR" sz="1600" dirty="0">
                <a:solidFill>
                  <a:schemeClr val="tx2"/>
                </a:solidFill>
                <a:latin typeface="+mj-lt"/>
              </a:rPr>
              <a:t>Le pilote est nécessaire pour la preuve de concept</a:t>
            </a:r>
          </a:p>
          <a:p>
            <a:pPr marL="285750" indent="-285750">
              <a:buFont typeface="Arial" panose="020B0604020202020204" pitchFamily="34" charset="0"/>
              <a:buChar char="•"/>
            </a:pPr>
            <a:r>
              <a:rPr lang="fr-FR" sz="1600" dirty="0">
                <a:solidFill>
                  <a:schemeClr val="tx2"/>
                </a:solidFill>
                <a:latin typeface="+mj-lt"/>
              </a:rPr>
              <a:t>Mettre en place une nouvelle chaîne de valeur à partir de zéro</a:t>
            </a:r>
          </a:p>
        </p:txBody>
      </p:sp>
    </p:spTree>
    <p:extLst>
      <p:ext uri="{BB962C8B-B14F-4D97-AF65-F5344CB8AC3E}">
        <p14:creationId xmlns:p14="http://schemas.microsoft.com/office/powerpoint/2010/main" val="218487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indoor, floor, metal&#10;&#10;Description automatically generated">
            <a:extLst>
              <a:ext uri="{FF2B5EF4-FFF2-40B4-BE49-F238E27FC236}">
                <a16:creationId xmlns:a16="http://schemas.microsoft.com/office/drawing/2014/main" id="{8DBD3A23-87A7-FB46-B3B8-7A1055A14337}"/>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a:xfrm>
            <a:off x="0" y="0"/>
            <a:ext cx="4543425" cy="6858000"/>
          </a:xfrm>
        </p:spPr>
      </p:pic>
      <p:sp>
        <p:nvSpPr>
          <p:cNvPr id="28" name="Text Placeholder 27">
            <a:extLst>
              <a:ext uri="{FF2B5EF4-FFF2-40B4-BE49-F238E27FC236}">
                <a16:creationId xmlns:a16="http://schemas.microsoft.com/office/drawing/2014/main" id="{66873635-2F6C-9E4F-AF2D-B6960CB0B17F}"/>
              </a:ext>
            </a:extLst>
          </p:cNvPr>
          <p:cNvSpPr>
            <a:spLocks noGrp="1"/>
          </p:cNvSpPr>
          <p:nvPr>
            <p:ph type="body" sz="quarter" idx="14"/>
          </p:nvPr>
        </p:nvSpPr>
        <p:spPr>
          <a:xfrm>
            <a:off x="2321296" y="2569844"/>
            <a:ext cx="5207000" cy="1849755"/>
          </a:xfrm>
        </p:spPr>
        <p:txBody>
          <a:bodyPr/>
          <a:lstStyle/>
          <a:p>
            <a:endParaRPr lang="en-US" dirty="0"/>
          </a:p>
          <a:p>
            <a:r>
              <a:rPr lang="en-US" dirty="0"/>
              <a:t>Volaille</a:t>
            </a:r>
          </a:p>
          <a:p>
            <a:endParaRPr lang="en-US" dirty="0"/>
          </a:p>
        </p:txBody>
      </p:sp>
    </p:spTree>
    <p:extLst>
      <p:ext uri="{BB962C8B-B14F-4D97-AF65-F5344CB8AC3E}">
        <p14:creationId xmlns:p14="http://schemas.microsoft.com/office/powerpoint/2010/main" val="29168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993B-F2A9-2B47-8ED4-B11AF41FEC78}"/>
              </a:ext>
            </a:extLst>
          </p:cNvPr>
          <p:cNvSpPr>
            <a:spLocks noGrp="1"/>
          </p:cNvSpPr>
          <p:nvPr>
            <p:ph type="title"/>
          </p:nvPr>
        </p:nvSpPr>
        <p:spPr/>
        <p:txBody>
          <a:bodyPr/>
          <a:lstStyle/>
          <a:p>
            <a:r>
              <a:rPr lang="en-US" dirty="0" err="1"/>
              <a:t>Autres</a:t>
            </a:r>
            <a:r>
              <a:rPr lang="en-US" dirty="0"/>
              <a:t> </a:t>
            </a:r>
            <a:r>
              <a:rPr lang="en-US" dirty="0" err="1"/>
              <a:t>modèles</a:t>
            </a:r>
            <a:r>
              <a:rPr lang="en-US" dirty="0"/>
              <a:t> </a:t>
            </a:r>
            <a:r>
              <a:rPr lang="en-US" dirty="0" err="1"/>
              <a:t>d’affaires</a:t>
            </a:r>
            <a:r>
              <a:rPr lang="en-US" dirty="0"/>
              <a:t> </a:t>
            </a:r>
            <a:r>
              <a:rPr lang="en-US" dirty="0" err="1"/>
              <a:t>potentiels</a:t>
            </a:r>
            <a:r>
              <a:rPr lang="en-US" dirty="0"/>
              <a:t> - </a:t>
            </a:r>
            <a:r>
              <a:rPr lang="en-US" dirty="0" err="1"/>
              <a:t>Importateur</a:t>
            </a:r>
            <a:r>
              <a:rPr lang="en-US" dirty="0"/>
              <a:t> </a:t>
            </a:r>
            <a:r>
              <a:rPr lang="en-US" dirty="0" err="1"/>
              <a:t>d'équipements</a:t>
            </a:r>
            <a:r>
              <a:rPr lang="en-US" dirty="0"/>
              <a:t> et </a:t>
            </a:r>
            <a:r>
              <a:rPr lang="en-US" dirty="0" err="1"/>
              <a:t>société</a:t>
            </a:r>
            <a:r>
              <a:rPr lang="en-US" dirty="0"/>
              <a:t> de certification</a:t>
            </a:r>
            <a:endParaRPr lang="en-ZA" dirty="0"/>
          </a:p>
        </p:txBody>
      </p:sp>
      <p:sp>
        <p:nvSpPr>
          <p:cNvPr id="3" name="Slide Number Placeholder 2">
            <a:extLst>
              <a:ext uri="{FF2B5EF4-FFF2-40B4-BE49-F238E27FC236}">
                <a16:creationId xmlns:a16="http://schemas.microsoft.com/office/drawing/2014/main" id="{D64F4724-B23A-A248-8D11-119FA94AE480}"/>
              </a:ext>
            </a:extLst>
          </p:cNvPr>
          <p:cNvSpPr>
            <a:spLocks noGrp="1"/>
          </p:cNvSpPr>
          <p:nvPr>
            <p:ph type="sldNum" sz="quarter" idx="12"/>
          </p:nvPr>
        </p:nvSpPr>
        <p:spPr>
          <a:xfrm>
            <a:off x="9525000" y="346108"/>
            <a:ext cx="2743200" cy="365125"/>
          </a:xfrm>
        </p:spPr>
        <p:txBody>
          <a:bodyPr/>
          <a:lstStyle/>
          <a:p>
            <a:fld id="{D47D5607-B8B2-1045-B45F-7FE67DA2B3EB}" type="slidenum">
              <a:rPr lang="en-US" smtClean="0"/>
              <a:pPr/>
              <a:t>20</a:t>
            </a:fld>
            <a:endParaRPr lang="en-US" dirty="0"/>
          </a:p>
        </p:txBody>
      </p:sp>
      <p:sp>
        <p:nvSpPr>
          <p:cNvPr id="4" name="Rectangle 3">
            <a:extLst>
              <a:ext uri="{FF2B5EF4-FFF2-40B4-BE49-F238E27FC236}">
                <a16:creationId xmlns:a16="http://schemas.microsoft.com/office/drawing/2014/main" id="{4F268932-39E2-5C4A-8C85-227C153BEE6F}"/>
              </a:ext>
            </a:extLst>
          </p:cNvPr>
          <p:cNvSpPr/>
          <p:nvPr/>
        </p:nvSpPr>
        <p:spPr>
          <a:xfrm>
            <a:off x="152400" y="1026792"/>
            <a:ext cx="5638801" cy="3088008"/>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645F70-E043-924B-807E-777ADE475C79}"/>
              </a:ext>
            </a:extLst>
          </p:cNvPr>
          <p:cNvSpPr/>
          <p:nvPr/>
        </p:nvSpPr>
        <p:spPr>
          <a:xfrm>
            <a:off x="756441" y="918200"/>
            <a:ext cx="4583118" cy="646331"/>
          </a:xfrm>
          <a:prstGeom prst="rect">
            <a:avLst/>
          </a:prstGeom>
          <a:solidFill>
            <a:schemeClr val="bg2">
              <a:lumMod val="25000"/>
            </a:schemeClr>
          </a:solidFill>
          <a:ln w="19050">
            <a:solidFill>
              <a:schemeClr val="bg2">
                <a:lumMod val="25000"/>
              </a:schemeClr>
            </a:solidFill>
          </a:ln>
        </p:spPr>
        <p:txBody>
          <a:bodyPr wrap="square">
            <a:spAutoFit/>
          </a:bodyPr>
          <a:lstStyle/>
          <a:p>
            <a:r>
              <a:rPr lang="fr-FR" dirty="0">
                <a:solidFill>
                  <a:schemeClr val="bg1"/>
                </a:solidFill>
              </a:rPr>
              <a:t>Entreprise d'importation et d'entretien d'équipements pour 25 transformateurs</a:t>
            </a:r>
          </a:p>
        </p:txBody>
      </p:sp>
      <p:sp>
        <p:nvSpPr>
          <p:cNvPr id="6" name="Rectangle 5">
            <a:extLst>
              <a:ext uri="{FF2B5EF4-FFF2-40B4-BE49-F238E27FC236}">
                <a16:creationId xmlns:a16="http://schemas.microsoft.com/office/drawing/2014/main" id="{44A7CFB7-4333-A24A-BBD4-CA4CF9B447C3}"/>
              </a:ext>
            </a:extLst>
          </p:cNvPr>
          <p:cNvSpPr/>
          <p:nvPr/>
        </p:nvSpPr>
        <p:spPr>
          <a:xfrm>
            <a:off x="914400" y="1646760"/>
            <a:ext cx="4724400" cy="149271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1 électricien</a:t>
            </a:r>
          </a:p>
          <a:p>
            <a:pPr marL="285750" indent="-285750">
              <a:buFont typeface="Arial" panose="020B0604020202020204" pitchFamily="34" charset="0"/>
              <a:buChar char="•"/>
            </a:pPr>
            <a:r>
              <a:rPr lang="fr-FR" sz="1300" dirty="0">
                <a:solidFill>
                  <a:schemeClr val="tx1">
                    <a:lumMod val="65000"/>
                    <a:lumOff val="35000"/>
                  </a:schemeClr>
                </a:solidFill>
              </a:rPr>
              <a:t>1 mécanicien pour chaudières, vapeur, générateurs</a:t>
            </a:r>
          </a:p>
          <a:p>
            <a:pPr marL="285750" indent="-285750">
              <a:buFont typeface="Arial" panose="020B0604020202020204" pitchFamily="34" charset="0"/>
              <a:buChar char="•"/>
            </a:pPr>
            <a:r>
              <a:rPr lang="fr-FR" sz="1300" dirty="0">
                <a:solidFill>
                  <a:schemeClr val="tx1">
                    <a:lumMod val="65000"/>
                    <a:lumOff val="35000"/>
                  </a:schemeClr>
                </a:solidFill>
              </a:rPr>
              <a:t>1 mécanicien pour séchoirs, chambres froides et autres équipements</a:t>
            </a:r>
          </a:p>
          <a:p>
            <a:pPr marL="285750" indent="-285750">
              <a:buFont typeface="Arial" panose="020B0604020202020204" pitchFamily="34" charset="0"/>
              <a:buChar char="•"/>
            </a:pPr>
            <a:r>
              <a:rPr lang="fr-FR" sz="1300" dirty="0">
                <a:solidFill>
                  <a:schemeClr val="tx1">
                    <a:lumMod val="65000"/>
                    <a:lumOff val="35000"/>
                  </a:schemeClr>
                </a:solidFill>
              </a:rPr>
              <a:t>1 directeur des ventes</a:t>
            </a:r>
          </a:p>
          <a:p>
            <a:pPr marL="285750" indent="-285750">
              <a:buFont typeface="Arial" panose="020B0604020202020204" pitchFamily="34" charset="0"/>
              <a:buChar char="•"/>
            </a:pPr>
            <a:r>
              <a:rPr lang="fr-FR" sz="1300" dirty="0">
                <a:solidFill>
                  <a:schemeClr val="tx1">
                    <a:lumMod val="65000"/>
                    <a:lumOff val="35000"/>
                  </a:schemeClr>
                </a:solidFill>
              </a:rPr>
              <a:t>1 ingénieur pour la recherche d'équipements, etc.</a:t>
            </a:r>
          </a:p>
          <a:p>
            <a:pPr marL="285750" indent="-285750">
              <a:buFont typeface="Arial" panose="020B0604020202020204" pitchFamily="34" charset="0"/>
              <a:buChar char="•"/>
            </a:pPr>
            <a:r>
              <a:rPr lang="fr-FR" sz="1300" dirty="0">
                <a:solidFill>
                  <a:schemeClr val="tx1">
                    <a:lumMod val="65000"/>
                    <a:lumOff val="35000"/>
                  </a:schemeClr>
                </a:solidFill>
              </a:rPr>
              <a:t>1 administrateur</a:t>
            </a:r>
          </a:p>
        </p:txBody>
      </p:sp>
      <p:pic>
        <p:nvPicPr>
          <p:cNvPr id="7" name="Picture 12" descr="Image result for mango icon png">
            <a:extLst>
              <a:ext uri="{FF2B5EF4-FFF2-40B4-BE49-F238E27FC236}">
                <a16:creationId xmlns:a16="http://schemas.microsoft.com/office/drawing/2014/main" id="{3836A6BD-DA8A-CD47-880B-6414524A6D1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7083" b="93255" l="10000" r="90000">
                        <a14:foregroundMark x1="44048" y1="7251" x2="44048" y2="7251"/>
                        <a14:foregroundMark x1="36905" y1="93255" x2="36905" y2="93255"/>
                        <a14:foregroundMark x1="44167" y1="14165" x2="44167" y2="14165"/>
                      </a14:backgroundRemoval>
                    </a14:imgEffect>
                  </a14:imgLayer>
                </a14:imgProps>
              </a:ext>
              <a:ext uri="{28A0092B-C50C-407E-A947-70E740481C1C}">
                <a14:useLocalDpi xmlns:a14="http://schemas.microsoft.com/office/drawing/2010/main"/>
              </a:ext>
            </a:extLst>
          </a:blip>
          <a:srcRect/>
          <a:stretch>
            <a:fillRect/>
          </a:stretch>
        </p:blipFill>
        <p:spPr bwMode="auto">
          <a:xfrm>
            <a:off x="-228600" y="0"/>
            <a:ext cx="914400" cy="6455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EDA3B7D-7B83-B643-B642-87D133470A4E}"/>
              </a:ext>
            </a:extLst>
          </p:cNvPr>
          <p:cNvSpPr/>
          <p:nvPr/>
        </p:nvSpPr>
        <p:spPr>
          <a:xfrm>
            <a:off x="7543800" y="1674674"/>
            <a:ext cx="4267200" cy="2077492"/>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5 formateurs et agents de certification</a:t>
            </a:r>
          </a:p>
          <a:p>
            <a:pPr marL="285750" indent="-285750">
              <a:buFont typeface="Arial" panose="020B0604020202020204" pitchFamily="34" charset="0"/>
              <a:buChar char="•"/>
            </a:pPr>
            <a:r>
              <a:rPr lang="fr-FR" sz="1300" dirty="0">
                <a:solidFill>
                  <a:schemeClr val="tx1">
                    <a:lumMod val="65000"/>
                    <a:lumOff val="35000"/>
                  </a:schemeClr>
                </a:solidFill>
              </a:rPr>
              <a:t>1 administrateur</a:t>
            </a:r>
          </a:p>
          <a:p>
            <a:pPr marL="285750" indent="-285750">
              <a:buFont typeface="Arial" panose="020B0604020202020204" pitchFamily="34" charset="0"/>
              <a:buChar char="•"/>
            </a:pPr>
            <a:r>
              <a:rPr lang="fr-FR" sz="1300" dirty="0">
                <a:solidFill>
                  <a:schemeClr val="tx1">
                    <a:lumMod val="65000"/>
                    <a:lumOff val="35000"/>
                  </a:schemeClr>
                </a:solidFill>
              </a:rPr>
              <a:t>1 vendeur</a:t>
            </a:r>
          </a:p>
          <a:p>
            <a:pPr marL="342900" indent="-342900">
              <a:buFont typeface="Arial" panose="020B0604020202020204" pitchFamily="34" charset="0"/>
              <a:buChar char="•"/>
            </a:pPr>
            <a:endParaRPr lang="en-US" dirty="0">
              <a:solidFill>
                <a:schemeClr val="tx2"/>
              </a:solidFill>
              <a:latin typeface="+mj-lt"/>
            </a:endParaRPr>
          </a:p>
          <a:p>
            <a:pPr marL="342900" indent="-342900">
              <a:buFont typeface="Arial" panose="020B0604020202020204" pitchFamily="34" charset="0"/>
              <a:buChar char="•"/>
            </a:pPr>
            <a:endParaRPr lang="en-US" dirty="0">
              <a:solidFill>
                <a:schemeClr val="tx2"/>
              </a:solidFill>
            </a:endParaRPr>
          </a:p>
          <a:p>
            <a:pPr marL="342900" indent="-342900">
              <a:buFont typeface="Arial" panose="020B0604020202020204" pitchFamily="34" charset="0"/>
              <a:buChar char="•"/>
            </a:pPr>
            <a:endParaRPr lang="en-US" dirty="0">
              <a:solidFill>
                <a:schemeClr val="tx2"/>
              </a:solidFill>
            </a:endParaRPr>
          </a:p>
          <a:p>
            <a:endParaRPr lang="en-US" dirty="0">
              <a:solidFill>
                <a:schemeClr val="tx2"/>
              </a:solidFill>
            </a:endParaRPr>
          </a:p>
          <a:p>
            <a:r>
              <a:rPr lang="en-US" dirty="0">
                <a:solidFill>
                  <a:schemeClr val="tx2"/>
                </a:solidFill>
              </a:rPr>
              <a:t>	</a:t>
            </a:r>
          </a:p>
        </p:txBody>
      </p:sp>
      <p:sp>
        <p:nvSpPr>
          <p:cNvPr id="9" name="Rectangle 8">
            <a:extLst>
              <a:ext uri="{FF2B5EF4-FFF2-40B4-BE49-F238E27FC236}">
                <a16:creationId xmlns:a16="http://schemas.microsoft.com/office/drawing/2014/main" id="{7BB6C8B1-8E71-6C46-ADAD-51DFAF8F0A60}"/>
              </a:ext>
            </a:extLst>
          </p:cNvPr>
          <p:cNvSpPr/>
          <p:nvPr/>
        </p:nvSpPr>
        <p:spPr>
          <a:xfrm>
            <a:off x="6274526" y="1009374"/>
            <a:ext cx="5638801" cy="3105425"/>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5BEB19-FCAE-8C41-AFF7-947217617DF4}"/>
              </a:ext>
            </a:extLst>
          </p:cNvPr>
          <p:cNvSpPr/>
          <p:nvPr/>
        </p:nvSpPr>
        <p:spPr>
          <a:xfrm>
            <a:off x="6878567" y="900783"/>
            <a:ext cx="4583118" cy="584775"/>
          </a:xfrm>
          <a:prstGeom prst="rect">
            <a:avLst/>
          </a:prstGeom>
          <a:solidFill>
            <a:schemeClr val="bg2">
              <a:lumMod val="25000"/>
            </a:schemeClr>
          </a:solidFill>
          <a:ln w="19050">
            <a:solidFill>
              <a:schemeClr val="bg2">
                <a:lumMod val="25000"/>
              </a:schemeClr>
            </a:solidFill>
          </a:ln>
        </p:spPr>
        <p:txBody>
          <a:bodyPr wrap="square">
            <a:spAutoFit/>
          </a:bodyPr>
          <a:lstStyle/>
          <a:p>
            <a:pPr algn="ctr"/>
            <a:r>
              <a:rPr lang="en-US" sz="1600" b="1" dirty="0">
                <a:solidFill>
                  <a:schemeClr val="bg1"/>
                </a:solidFill>
                <a:latin typeface="Raleway Medium" panose="020B0603030101060003" pitchFamily="34" charset="77"/>
              </a:rPr>
              <a:t>BRC, HACCP, Organic &amp; ISO certification business</a:t>
            </a:r>
          </a:p>
        </p:txBody>
      </p:sp>
      <p:pic>
        <p:nvPicPr>
          <p:cNvPr id="11" name="Picture 6" descr="Computer Icons Certification Public Key Certificate PNG - brand,  certification, certified, certified internal auditor, certified public … |  Computer icon, Png, Icon">
            <a:extLst>
              <a:ext uri="{FF2B5EF4-FFF2-40B4-BE49-F238E27FC236}">
                <a16:creationId xmlns:a16="http://schemas.microsoft.com/office/drawing/2014/main" id="{DCD92858-D0B8-924C-A9A7-EDFCD955600B}"/>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6413" b="89905" l="9890" r="89973">
                        <a14:foregroundMark x1="50275" y1="6413" x2="50275" y2="6413"/>
                        <a14:foregroundMark x1="35577" y1="40143" x2="38599" y2="39667"/>
                        <a14:foregroundMark x1="38599" y1="36342" x2="38599" y2="36342"/>
                        <a14:foregroundMark x1="62363" y1="28147" x2="62363" y2="28147"/>
                        <a14:foregroundMark x1="63187" y1="28385" x2="66484" y2="32067"/>
                        <a14:foregroundMark x1="46016" y1="50950" x2="46016" y2="50950"/>
                        <a14:foregroundMark x1="46016" y1="50950" x2="67308" y2="32898"/>
                        <a14:foregroundMark x1="39286" y1="36461" x2="45467" y2="40974"/>
                        <a14:foregroundMark x1="45467" y1="40974" x2="63187" y2="28741"/>
                        <a14:foregroundMark x1="62912" y1="30760" x2="52060" y2="46437"/>
                        <a14:foregroundMark x1="52060" y1="46437" x2="43956" y2="45724"/>
                        <a14:foregroundMark x1="43956" y1="45724" x2="43681" y2="45368"/>
                        <a14:foregroundMark x1="39973" y1="39192" x2="39973" y2="39192"/>
                        <a14:foregroundMark x1="40110" y1="41330" x2="40522" y2="42043"/>
                        <a14:foregroundMark x1="41621" y1="42399" x2="43407" y2="42874"/>
                        <a14:foregroundMark x1="44643" y1="42755" x2="45330" y2="42874"/>
                        <a14:foregroundMark x1="46978" y1="42518" x2="48077" y2="42162"/>
                        <a14:foregroundMark x1="49313" y1="41568" x2="50137" y2="41211"/>
                        <a14:foregroundMark x1="53159" y1="38955" x2="53159" y2="38955"/>
                        <a14:foregroundMark x1="54396" y1="37411" x2="54945" y2="36817"/>
                        <a14:foregroundMark x1="55357" y1="36342" x2="55357" y2="36342"/>
                        <a14:foregroundMark x1="53159" y1="41686" x2="53159" y2="41686"/>
                        <a14:foregroundMark x1="52060" y1="43587" x2="52060" y2="43587"/>
                        <a14:foregroundMark x1="74038" y1="82304" x2="74038" y2="82304"/>
                        <a14:foregroundMark x1="70055" y1="82660" x2="70055" y2="82660"/>
                        <a14:foregroundMark x1="63187" y1="82898" x2="63187" y2="82898"/>
                        <a14:foregroundMark x1="58654" y1="82898" x2="58654" y2="82898"/>
                        <a14:foregroundMark x1="52610" y1="83492" x2="52610" y2="83492"/>
                        <a14:foregroundMark x1="47940" y1="83017" x2="47940" y2="83017"/>
                        <a14:foregroundMark x1="40659" y1="82660" x2="40659" y2="82660"/>
                        <a14:foregroundMark x1="34478" y1="82660" x2="34478" y2="82660"/>
                        <a14:foregroundMark x1="26511" y1="82660" x2="26511" y2="82660"/>
                      </a14:backgroundRemoval>
                    </a14:imgEffect>
                  </a14:imgLayer>
                </a14:imgProps>
              </a:ext>
              <a:ext uri="{28A0092B-C50C-407E-A947-70E740481C1C}">
                <a14:useLocalDpi xmlns:a14="http://schemas.microsoft.com/office/drawing/2010/main"/>
              </a:ext>
            </a:extLst>
          </a:blip>
          <a:srcRect/>
          <a:stretch>
            <a:fillRect/>
          </a:stretch>
        </p:blipFill>
        <p:spPr bwMode="auto">
          <a:xfrm>
            <a:off x="6553201" y="1674674"/>
            <a:ext cx="1005374" cy="11628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94A88BD-C4F8-3C4A-AC42-2F1703FBB665}"/>
              </a:ext>
            </a:extLst>
          </p:cNvPr>
          <p:cNvSpPr/>
          <p:nvPr/>
        </p:nvSpPr>
        <p:spPr>
          <a:xfrm>
            <a:off x="676943" y="3365323"/>
            <a:ext cx="5486400" cy="646331"/>
          </a:xfrm>
          <a:prstGeom prst="rect">
            <a:avLst/>
          </a:prstGeom>
        </p:spPr>
        <p:txBody>
          <a:bodyPr wrap="square">
            <a:spAutoFit/>
          </a:bodyPr>
          <a:lstStyle/>
          <a:p>
            <a:r>
              <a:rPr lang="fr-FR" dirty="0">
                <a:solidFill>
                  <a:srgbClr val="C00000"/>
                </a:solidFill>
              </a:rPr>
              <a:t>Potentiel : 10 entreprises, servant chacune 25 transformateurs = 60 emplois hautement qualifies</a:t>
            </a:r>
          </a:p>
        </p:txBody>
      </p:sp>
      <p:sp>
        <p:nvSpPr>
          <p:cNvPr id="13" name="Rectangle 12">
            <a:extLst>
              <a:ext uri="{FF2B5EF4-FFF2-40B4-BE49-F238E27FC236}">
                <a16:creationId xmlns:a16="http://schemas.microsoft.com/office/drawing/2014/main" id="{4B19EB97-5537-564E-90B7-6BC7E1D5A75A}"/>
              </a:ext>
            </a:extLst>
          </p:cNvPr>
          <p:cNvSpPr/>
          <p:nvPr/>
        </p:nvSpPr>
        <p:spPr>
          <a:xfrm>
            <a:off x="8227399" y="3481611"/>
            <a:ext cx="2262542" cy="369332"/>
          </a:xfrm>
          <a:prstGeom prst="rect">
            <a:avLst/>
          </a:prstGeom>
        </p:spPr>
        <p:txBody>
          <a:bodyPr wrap="none">
            <a:spAutoFit/>
          </a:bodyPr>
          <a:lstStyle/>
          <a:p>
            <a:r>
              <a:rPr lang="fr-FR" dirty="0">
                <a:solidFill>
                  <a:srgbClr val="E0294A"/>
                </a:solidFill>
                <a:latin typeface="Raleway Medium" panose="020B0603030101060003" pitchFamily="34" charset="77"/>
              </a:rPr>
              <a:t>Potentiel: 7 emplois</a:t>
            </a:r>
          </a:p>
        </p:txBody>
      </p:sp>
      <p:pic>
        <p:nvPicPr>
          <p:cNvPr id="9222" name="Picture 6" descr="Hand Tool - Free construction and tools icons Tools Icon png - free  transparent png images - pngaaa.com">
            <a:extLst>
              <a:ext uri="{FF2B5EF4-FFF2-40B4-BE49-F238E27FC236}">
                <a16:creationId xmlns:a16="http://schemas.microsoft.com/office/drawing/2014/main" id="{328D35EF-CE0B-0A47-BD11-DFB91A06F41B}"/>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6593" b="91209" l="9386" r="89892">
                        <a14:foregroundMark x1="69675" y1="9890" x2="69675" y2="9890"/>
                        <a14:foregroundMark x1="28520" y1="91758" x2="28520" y2="91758"/>
                        <a14:foregroundMark x1="73285" y1="89560" x2="73285" y2="89560"/>
                        <a14:foregroundMark x1="27437" y1="6593" x2="27437" y2="6593"/>
                      </a14:backgroundRemoval>
                    </a14:imgEffect>
                  </a14:imgLayer>
                </a14:imgProps>
              </a:ext>
              <a:ext uri="{28A0092B-C50C-407E-A947-70E740481C1C}">
                <a14:useLocalDpi xmlns:a14="http://schemas.microsoft.com/office/drawing/2010/main"/>
              </a:ext>
            </a:extLst>
          </a:blip>
          <a:srcRect/>
          <a:stretch>
            <a:fillRect/>
          </a:stretch>
        </p:blipFill>
        <p:spPr bwMode="auto">
          <a:xfrm>
            <a:off x="58486" y="1790378"/>
            <a:ext cx="1236914" cy="81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1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21</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363AA2C-0521-3D4B-ABB8-1EB17D2FC7F7}"/>
              </a:ext>
            </a:extLst>
          </p:cNvPr>
          <p:cNvSpPr txBox="1">
            <a:spLocks/>
          </p:cNvSpPr>
          <p:nvPr/>
        </p:nvSpPr>
        <p:spPr>
          <a:xfrm>
            <a:off x="508739" y="-113304"/>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Conclusion: classement final des modèles d'entreprise </a:t>
            </a:r>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1056574032"/>
              </p:ext>
            </p:extLst>
          </p:nvPr>
        </p:nvGraphicFramePr>
        <p:xfrm>
          <a:off x="534782" y="1012173"/>
          <a:ext cx="9905999" cy="5125720"/>
        </p:xfrm>
        <a:graphic>
          <a:graphicData uri="http://schemas.openxmlformats.org/drawingml/2006/table">
            <a:tbl>
              <a:tblPr firstRow="1" bandRow="1">
                <a:tableStyleId>{5C22544A-7EE6-4342-B048-85BDC9FD1C3A}</a:tableStyleId>
              </a:tblPr>
              <a:tblGrid>
                <a:gridCol w="696515">
                  <a:extLst>
                    <a:ext uri="{9D8B030D-6E8A-4147-A177-3AD203B41FA5}">
                      <a16:colId xmlns:a16="http://schemas.microsoft.com/office/drawing/2014/main" val="2780043706"/>
                    </a:ext>
                  </a:extLst>
                </a:gridCol>
                <a:gridCol w="2605484">
                  <a:extLst>
                    <a:ext uri="{9D8B030D-6E8A-4147-A177-3AD203B41FA5}">
                      <a16:colId xmlns:a16="http://schemas.microsoft.com/office/drawing/2014/main" val="599282986"/>
                    </a:ext>
                  </a:extLst>
                </a:gridCol>
                <a:gridCol w="1651000">
                  <a:extLst>
                    <a:ext uri="{9D8B030D-6E8A-4147-A177-3AD203B41FA5}">
                      <a16:colId xmlns:a16="http://schemas.microsoft.com/office/drawing/2014/main" val="1135395192"/>
                    </a:ext>
                  </a:extLst>
                </a:gridCol>
                <a:gridCol w="1651000">
                  <a:extLst>
                    <a:ext uri="{9D8B030D-6E8A-4147-A177-3AD203B41FA5}">
                      <a16:colId xmlns:a16="http://schemas.microsoft.com/office/drawing/2014/main" val="434910429"/>
                    </a:ext>
                  </a:extLst>
                </a:gridCol>
                <a:gridCol w="1651000">
                  <a:extLst>
                    <a:ext uri="{9D8B030D-6E8A-4147-A177-3AD203B41FA5}">
                      <a16:colId xmlns:a16="http://schemas.microsoft.com/office/drawing/2014/main" val="3384178886"/>
                    </a:ext>
                  </a:extLst>
                </a:gridCol>
                <a:gridCol w="1651000">
                  <a:extLst>
                    <a:ext uri="{9D8B030D-6E8A-4147-A177-3AD203B41FA5}">
                      <a16:colId xmlns:a16="http://schemas.microsoft.com/office/drawing/2014/main" val="3962087537"/>
                    </a:ext>
                  </a:extLst>
                </a:gridCol>
              </a:tblGrid>
              <a:tr h="370840">
                <a:tc>
                  <a:txBody>
                    <a:bodyPr/>
                    <a:lstStyle/>
                    <a:p>
                      <a:r>
                        <a:rPr lang="fr-FR" noProof="0" dirty="0"/>
                        <a:t>Rang</a:t>
                      </a:r>
                    </a:p>
                  </a:txBody>
                  <a:tcPr/>
                </a:tc>
                <a:tc>
                  <a:txBody>
                    <a:bodyPr/>
                    <a:lstStyle/>
                    <a:p>
                      <a:r>
                        <a:rPr lang="fr-FR" noProof="0" dirty="0"/>
                        <a:t>Modèle d’affaires</a:t>
                      </a:r>
                    </a:p>
                  </a:txBody>
                  <a:tcPr/>
                </a:tc>
                <a:tc>
                  <a:txBody>
                    <a:bodyPr/>
                    <a:lstStyle/>
                    <a:p>
                      <a:r>
                        <a:rPr lang="fr-FR" noProof="0"/>
                        <a:t>ETP direct</a:t>
                      </a:r>
                    </a:p>
                  </a:txBody>
                  <a:tcPr/>
                </a:tc>
                <a:tc>
                  <a:txBody>
                    <a:bodyPr/>
                    <a:lstStyle/>
                    <a:p>
                      <a:r>
                        <a:rPr lang="fr-FR" noProof="0"/>
                        <a:t>ETP indirect </a:t>
                      </a:r>
                    </a:p>
                  </a:txBody>
                  <a:tcPr/>
                </a:tc>
                <a:tc>
                  <a:txBody>
                    <a:bodyPr/>
                    <a:lstStyle/>
                    <a:p>
                      <a:r>
                        <a:rPr lang="fr-FR" noProof="0"/>
                        <a:t>Complexité</a:t>
                      </a:r>
                    </a:p>
                  </a:txBody>
                  <a:tcPr/>
                </a:tc>
                <a:tc>
                  <a:txBody>
                    <a:bodyPr/>
                    <a:lstStyle/>
                    <a:p>
                      <a:r>
                        <a:rPr lang="fr-FR" sz="1800" b="1" kern="1200" noProof="0" dirty="0">
                          <a:solidFill>
                            <a:schemeClr val="lt1"/>
                          </a:solidFill>
                          <a:effectLst/>
                          <a:latin typeface="+mn-lt"/>
                          <a:ea typeface="+mn-ea"/>
                          <a:cs typeface="+mn-cs"/>
                        </a:rPr>
                        <a:t>Impact sur les autres acteurs du secteur</a:t>
                      </a:r>
                    </a:p>
                  </a:txBody>
                  <a:tcPr/>
                </a:tc>
                <a:extLst>
                  <a:ext uri="{0D108BD9-81ED-4DB2-BD59-A6C34878D82A}">
                    <a16:rowId xmlns:a16="http://schemas.microsoft.com/office/drawing/2014/main" val="1514587087"/>
                  </a:ext>
                </a:extLst>
              </a:tr>
              <a:tr h="370840">
                <a:tc>
                  <a:txBody>
                    <a:bodyPr/>
                    <a:lstStyle/>
                    <a:p>
                      <a:r>
                        <a:rPr lang="fr-FR" noProof="0">
                          <a:solidFill>
                            <a:schemeClr val="accent6"/>
                          </a:solidFill>
                        </a:rPr>
                        <a:t>1</a:t>
                      </a:r>
                    </a:p>
                  </a:txBody>
                  <a:tcPr/>
                </a:tc>
                <a:tc>
                  <a:txBody>
                    <a:bodyPr/>
                    <a:lstStyle/>
                    <a:p>
                      <a:r>
                        <a:rPr lang="fr-FR" sz="1800" kern="1200" noProof="0">
                          <a:solidFill>
                            <a:schemeClr val="dk1"/>
                          </a:solidFill>
                          <a:effectLst/>
                          <a:latin typeface="+mn-lt"/>
                          <a:ea typeface="+mn-ea"/>
                          <a:cs typeface="+mn-cs"/>
                        </a:rPr>
                        <a:t>Prestataires d'entretien de vergers</a:t>
                      </a:r>
                    </a:p>
                  </a:txBody>
                  <a:tcPr/>
                </a:tc>
                <a:tc>
                  <a:txBody>
                    <a:bodyPr/>
                    <a:lstStyle/>
                    <a:p>
                      <a:r>
                        <a:rPr lang="fr-FR" noProof="0"/>
                        <a:t>10,000</a:t>
                      </a:r>
                    </a:p>
                  </a:txBody>
                  <a:tcPr/>
                </a:tc>
                <a:tc>
                  <a:txBody>
                    <a:bodyPr/>
                    <a:lstStyle/>
                    <a:p>
                      <a:r>
                        <a:rPr lang="fr-FR" noProof="0"/>
                        <a:t>20</a:t>
                      </a:r>
                    </a:p>
                  </a:txBody>
                  <a:tcPr/>
                </a:tc>
                <a:tc>
                  <a:txBody>
                    <a:bodyPr/>
                    <a:lstStyle/>
                    <a:p>
                      <a:r>
                        <a:rPr lang="fr-FR" noProof="0"/>
                        <a:t>Moyenne</a:t>
                      </a:r>
                    </a:p>
                  </a:txBody>
                  <a:tcPr/>
                </a:tc>
                <a:tc>
                  <a:txBody>
                    <a:bodyPr/>
                    <a:lstStyle/>
                    <a:p>
                      <a:r>
                        <a:rPr lang="fr-FR" noProof="0"/>
                        <a:t>Élevée</a:t>
                      </a:r>
                    </a:p>
                  </a:txBody>
                  <a:tcPr/>
                </a:tc>
                <a:extLst>
                  <a:ext uri="{0D108BD9-81ED-4DB2-BD59-A6C34878D82A}">
                    <a16:rowId xmlns:a16="http://schemas.microsoft.com/office/drawing/2014/main" val="716940890"/>
                  </a:ext>
                </a:extLst>
              </a:tr>
              <a:tr h="370840">
                <a:tc>
                  <a:txBody>
                    <a:bodyPr/>
                    <a:lstStyle/>
                    <a:p>
                      <a:r>
                        <a:rPr lang="fr-FR" noProof="0">
                          <a:solidFill>
                            <a:schemeClr val="accent6"/>
                          </a:solidFill>
                        </a:rPr>
                        <a:t>2</a:t>
                      </a:r>
                    </a:p>
                  </a:txBody>
                  <a:tcPr/>
                </a:tc>
                <a:tc>
                  <a:txBody>
                    <a:bodyPr/>
                    <a:lstStyle/>
                    <a:p>
                      <a:r>
                        <a:rPr lang="fr-FR" sz="1800" kern="1200" noProof="0">
                          <a:solidFill>
                            <a:schemeClr val="dk1"/>
                          </a:solidFill>
                          <a:effectLst/>
                          <a:latin typeface="+mn-lt"/>
                          <a:ea typeface="+mn-ea"/>
                          <a:cs typeface="+mn-cs"/>
                        </a:rPr>
                        <a:t>Production d'engrais organiques</a:t>
                      </a:r>
                    </a:p>
                  </a:txBody>
                  <a:tcPr/>
                </a:tc>
                <a:tc>
                  <a:txBody>
                    <a:bodyPr/>
                    <a:lstStyle/>
                    <a:p>
                      <a:r>
                        <a:rPr lang="fr-FR" noProof="0"/>
                        <a:t>284 - 471</a:t>
                      </a:r>
                    </a:p>
                  </a:txBody>
                  <a:tcPr/>
                </a:tc>
                <a:tc>
                  <a:txBody>
                    <a:bodyPr/>
                    <a:lstStyle/>
                    <a:p>
                      <a:r>
                        <a:rPr lang="fr-FR" noProof="0"/>
                        <a:t>20</a:t>
                      </a:r>
                    </a:p>
                  </a:txBody>
                  <a:tcPr/>
                </a:tc>
                <a:tc>
                  <a:txBody>
                    <a:bodyPr/>
                    <a:lstStyle/>
                    <a:p>
                      <a:r>
                        <a:rPr lang="fr-FR" noProof="0"/>
                        <a:t>Moyenne</a:t>
                      </a:r>
                    </a:p>
                  </a:txBody>
                  <a:tcPr/>
                </a:tc>
                <a:tc>
                  <a:txBody>
                    <a:bodyPr/>
                    <a:lstStyle/>
                    <a:p>
                      <a:r>
                        <a:rPr lang="fr-FR" noProof="0"/>
                        <a:t>Moyenne</a:t>
                      </a:r>
                    </a:p>
                  </a:txBody>
                  <a:tcPr/>
                </a:tc>
                <a:extLst>
                  <a:ext uri="{0D108BD9-81ED-4DB2-BD59-A6C34878D82A}">
                    <a16:rowId xmlns:a16="http://schemas.microsoft.com/office/drawing/2014/main" val="1192271316"/>
                  </a:ext>
                </a:extLst>
              </a:tr>
              <a:tr h="370840">
                <a:tc>
                  <a:txBody>
                    <a:bodyPr/>
                    <a:lstStyle/>
                    <a:p>
                      <a:r>
                        <a:rPr lang="fr-FR" noProof="0">
                          <a:solidFill>
                            <a:schemeClr val="accent6"/>
                          </a:solidFill>
                        </a:rPr>
                        <a:t>3</a:t>
                      </a:r>
                    </a:p>
                  </a:txBody>
                  <a:tcPr/>
                </a:tc>
                <a:tc>
                  <a:txBody>
                    <a:bodyPr/>
                    <a:lstStyle/>
                    <a:p>
                      <a:r>
                        <a:rPr lang="fr-FR" sz="1800" kern="1200" noProof="0">
                          <a:solidFill>
                            <a:schemeClr val="dk1"/>
                          </a:solidFill>
                          <a:effectLst/>
                          <a:latin typeface="+mn-lt"/>
                          <a:ea typeface="+mn-ea"/>
                          <a:cs typeface="+mn-cs"/>
                        </a:rPr>
                        <a:t>Production d'engrais organiques</a:t>
                      </a:r>
                    </a:p>
                  </a:txBody>
                  <a:tcPr/>
                </a:tc>
                <a:tc>
                  <a:txBody>
                    <a:bodyPr/>
                    <a:lstStyle/>
                    <a:p>
                      <a:r>
                        <a:rPr lang="fr-FR" noProof="0"/>
                        <a:t>455</a:t>
                      </a:r>
                    </a:p>
                  </a:txBody>
                  <a:tcPr/>
                </a:tc>
                <a:tc>
                  <a:txBody>
                    <a:bodyPr/>
                    <a:lstStyle/>
                    <a:p>
                      <a:r>
                        <a:rPr lang="fr-FR" noProof="0"/>
                        <a:t>20</a:t>
                      </a:r>
                    </a:p>
                  </a:txBody>
                  <a:tcPr/>
                </a:tc>
                <a:tc>
                  <a:txBody>
                    <a:bodyPr/>
                    <a:lstStyle/>
                    <a:p>
                      <a:r>
                        <a:rPr lang="fr-FR" noProof="0"/>
                        <a:t>Faible</a:t>
                      </a:r>
                    </a:p>
                  </a:txBody>
                  <a:tcPr/>
                </a:tc>
                <a:tc>
                  <a:txBody>
                    <a:bodyPr/>
                    <a:lstStyle/>
                    <a:p>
                      <a:r>
                        <a:rPr lang="fr-FR" noProof="0"/>
                        <a:t>Élevée</a:t>
                      </a:r>
                    </a:p>
                  </a:txBody>
                  <a:tcPr/>
                </a:tc>
                <a:extLst>
                  <a:ext uri="{0D108BD9-81ED-4DB2-BD59-A6C34878D82A}">
                    <a16:rowId xmlns:a16="http://schemas.microsoft.com/office/drawing/2014/main" val="51086394"/>
                  </a:ext>
                </a:extLst>
              </a:tr>
              <a:tr h="455947">
                <a:tc>
                  <a:txBody>
                    <a:bodyPr/>
                    <a:lstStyle/>
                    <a:p>
                      <a:r>
                        <a:rPr lang="fr-FR" noProof="0">
                          <a:solidFill>
                            <a:schemeClr val="accent6"/>
                          </a:solidFill>
                        </a:rPr>
                        <a:t>4</a:t>
                      </a:r>
                    </a:p>
                  </a:txBody>
                  <a:tcPr/>
                </a:tc>
                <a:tc>
                  <a:txBody>
                    <a:bodyPr/>
                    <a:lstStyle/>
                    <a:p>
                      <a:r>
                        <a:rPr lang="fr-FR" noProof="0" dirty="0">
                          <a:solidFill>
                            <a:schemeClr val="tx1"/>
                          </a:solidFill>
                        </a:rPr>
                        <a:t>Chaîne de valeur du jus de pomme d’anacarde</a:t>
                      </a:r>
                    </a:p>
                  </a:txBody>
                  <a:tcPr/>
                </a:tc>
                <a:tc>
                  <a:txBody>
                    <a:bodyPr/>
                    <a:lstStyle/>
                    <a:p>
                      <a:r>
                        <a:rPr lang="fr-FR" noProof="0"/>
                        <a:t>216 -432</a:t>
                      </a:r>
                    </a:p>
                  </a:txBody>
                  <a:tcPr/>
                </a:tc>
                <a:tc>
                  <a:txBody>
                    <a:bodyPr/>
                    <a:lstStyle/>
                    <a:p>
                      <a:r>
                        <a:rPr lang="fr-FR" noProof="0"/>
                        <a:t>20</a:t>
                      </a:r>
                    </a:p>
                  </a:txBody>
                  <a:tcPr/>
                </a:tc>
                <a:tc>
                  <a:txBody>
                    <a:bodyPr/>
                    <a:lstStyle/>
                    <a:p>
                      <a:r>
                        <a:rPr lang="fr-FR" noProof="0"/>
                        <a:t>Élevée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Élevée</a:t>
                      </a:r>
                    </a:p>
                  </a:txBody>
                  <a:tcPr/>
                </a:tc>
                <a:extLst>
                  <a:ext uri="{0D108BD9-81ED-4DB2-BD59-A6C34878D82A}">
                    <a16:rowId xmlns:a16="http://schemas.microsoft.com/office/drawing/2014/main" val="3742566180"/>
                  </a:ext>
                </a:extLst>
              </a:tr>
              <a:tr h="389907">
                <a:tc>
                  <a:txBody>
                    <a:bodyPr/>
                    <a:lstStyle/>
                    <a:p>
                      <a:r>
                        <a:rPr lang="fr-FR" noProof="0">
                          <a:solidFill>
                            <a:srgbClr val="C00000"/>
                          </a:solidFill>
                        </a:rPr>
                        <a:t>5</a:t>
                      </a:r>
                    </a:p>
                  </a:txBody>
                  <a:tcPr/>
                </a:tc>
                <a:tc>
                  <a:txBody>
                    <a:bodyPr/>
                    <a:lstStyle/>
                    <a:p>
                      <a:r>
                        <a:rPr lang="fr-FR" sz="1800" kern="1200" noProof="0" dirty="0">
                          <a:solidFill>
                            <a:schemeClr val="dk1"/>
                          </a:solidFill>
                          <a:effectLst/>
                          <a:latin typeface="+mn-lt"/>
                          <a:ea typeface="+mn-ea"/>
                          <a:cs typeface="+mn-cs"/>
                        </a:rPr>
                        <a:t>Entretien de l'équipement</a:t>
                      </a:r>
                    </a:p>
                  </a:txBody>
                  <a:tcPr/>
                </a:tc>
                <a:tc>
                  <a:txBody>
                    <a:bodyPr/>
                    <a:lstStyle/>
                    <a:p>
                      <a:r>
                        <a:rPr lang="fr-FR" noProof="0"/>
                        <a:t>50</a:t>
                      </a:r>
                    </a:p>
                  </a:txBody>
                  <a:tcPr/>
                </a:tc>
                <a:tc>
                  <a:txBody>
                    <a:bodyPr/>
                    <a:lstStyle/>
                    <a:p>
                      <a:endParaRPr lang="fr-FR" noProof="0"/>
                    </a:p>
                  </a:txBody>
                  <a:tcPr/>
                </a:tc>
                <a:tc>
                  <a:txBody>
                    <a:bodyPr/>
                    <a:lstStyle/>
                    <a:p>
                      <a:r>
                        <a:rPr lang="fr-FR" noProof="0"/>
                        <a:t>Moyenne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Élevée</a:t>
                      </a:r>
                    </a:p>
                  </a:txBody>
                  <a:tcPr/>
                </a:tc>
                <a:extLst>
                  <a:ext uri="{0D108BD9-81ED-4DB2-BD59-A6C34878D82A}">
                    <a16:rowId xmlns:a16="http://schemas.microsoft.com/office/drawing/2014/main" val="1432211965"/>
                  </a:ext>
                </a:extLst>
              </a:tr>
              <a:tr h="370840">
                <a:tc>
                  <a:txBody>
                    <a:bodyPr/>
                    <a:lstStyle/>
                    <a:p>
                      <a:r>
                        <a:rPr lang="fr-FR" noProof="0">
                          <a:solidFill>
                            <a:srgbClr val="C00000"/>
                          </a:solidFill>
                        </a:rPr>
                        <a:t>6</a:t>
                      </a:r>
                    </a:p>
                  </a:txBody>
                  <a:tcPr/>
                </a:tc>
                <a:tc>
                  <a:txBody>
                    <a:bodyPr/>
                    <a:lstStyle/>
                    <a:p>
                      <a:r>
                        <a:rPr lang="fr-FR" sz="1800" kern="1200" noProof="0">
                          <a:solidFill>
                            <a:schemeClr val="dk1"/>
                          </a:solidFill>
                          <a:effectLst/>
                          <a:latin typeface="+mn-lt"/>
                          <a:ea typeface="+mn-ea"/>
                          <a:cs typeface="+mn-cs"/>
                        </a:rPr>
                        <a:t>Service de certification</a:t>
                      </a:r>
                    </a:p>
                  </a:txBody>
                  <a:tcPr/>
                </a:tc>
                <a:tc>
                  <a:txBody>
                    <a:bodyPr/>
                    <a:lstStyle/>
                    <a:p>
                      <a:r>
                        <a:rPr lang="fr-FR" noProof="0"/>
                        <a:t>7</a:t>
                      </a:r>
                    </a:p>
                  </a:txBody>
                  <a:tcPr/>
                </a:tc>
                <a:tc>
                  <a:txBody>
                    <a:bodyPr/>
                    <a:lstStyle/>
                    <a:p>
                      <a:endParaRPr lang="fr-FR" noProof="0"/>
                    </a:p>
                  </a:txBody>
                  <a:tcPr/>
                </a:tc>
                <a:tc>
                  <a:txBody>
                    <a:bodyPr/>
                    <a:lstStyle/>
                    <a:p>
                      <a:r>
                        <a:rPr lang="fr-FR" noProof="0"/>
                        <a:t>Faible</a:t>
                      </a:r>
                    </a:p>
                  </a:txBody>
                  <a:tcPr/>
                </a:tc>
                <a:tc>
                  <a:txBody>
                    <a:bodyPr/>
                    <a:lstStyle/>
                    <a:p>
                      <a:r>
                        <a:rPr lang="fr-FR" noProof="0"/>
                        <a:t>Élevée</a:t>
                      </a:r>
                    </a:p>
                  </a:txBody>
                  <a:tcPr/>
                </a:tc>
                <a:extLst>
                  <a:ext uri="{0D108BD9-81ED-4DB2-BD59-A6C34878D82A}">
                    <a16:rowId xmlns:a16="http://schemas.microsoft.com/office/drawing/2014/main" val="1383645169"/>
                  </a:ext>
                </a:extLst>
              </a:tr>
              <a:tr h="370840">
                <a:tc>
                  <a:txBody>
                    <a:bodyPr/>
                    <a:lstStyle/>
                    <a:p>
                      <a:r>
                        <a:rPr lang="fr-FR" noProof="0">
                          <a:solidFill>
                            <a:srgbClr val="C00000"/>
                          </a:solidFill>
                        </a:rPr>
                        <a:t>7</a:t>
                      </a:r>
                    </a:p>
                  </a:txBody>
                  <a:tcPr/>
                </a:tc>
                <a:tc>
                  <a:txBody>
                    <a:bodyPr/>
                    <a:lstStyle/>
                    <a:p>
                      <a:r>
                        <a:rPr lang="fr-FR" sz="1800" kern="1200" noProof="0">
                          <a:solidFill>
                            <a:schemeClr val="dk1"/>
                          </a:solidFill>
                          <a:effectLst/>
                          <a:latin typeface="+mn-lt"/>
                          <a:ea typeface="+mn-ea"/>
                          <a:cs typeface="+mn-cs"/>
                        </a:rPr>
                        <a:t>Usine d'embouteillage sous contrat</a:t>
                      </a:r>
                    </a:p>
                  </a:txBody>
                  <a:tcPr/>
                </a:tc>
                <a:tc>
                  <a:txBody>
                    <a:bodyPr/>
                    <a:lstStyle/>
                    <a:p>
                      <a:r>
                        <a:rPr lang="fr-FR" noProof="0"/>
                        <a:t>10</a:t>
                      </a:r>
                    </a:p>
                  </a:txBody>
                  <a:tcPr/>
                </a:tc>
                <a:tc>
                  <a:txBody>
                    <a:bodyPr/>
                    <a:lstStyle/>
                    <a:p>
                      <a:r>
                        <a:rPr lang="fr-FR" noProof="0"/>
                        <a:t>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Élevée</a:t>
                      </a:r>
                    </a:p>
                    <a:p>
                      <a:endParaRPr lang="fr-FR" noProof="0"/>
                    </a:p>
                  </a:txBody>
                  <a:tcPr/>
                </a:tc>
                <a:tc>
                  <a:txBody>
                    <a:bodyPr/>
                    <a:lstStyle/>
                    <a:p>
                      <a:r>
                        <a:rPr lang="fr-FR" noProof="0" dirty="0"/>
                        <a:t>Élevée</a:t>
                      </a:r>
                    </a:p>
                  </a:txBody>
                  <a:tcPr/>
                </a:tc>
                <a:extLst>
                  <a:ext uri="{0D108BD9-81ED-4DB2-BD59-A6C34878D82A}">
                    <a16:rowId xmlns:a16="http://schemas.microsoft.com/office/drawing/2014/main" val="3997457714"/>
                  </a:ext>
                </a:extLst>
              </a:tr>
            </a:tbl>
          </a:graphicData>
        </a:graphic>
      </p:graphicFrame>
    </p:spTree>
    <p:extLst>
      <p:ext uri="{BB962C8B-B14F-4D97-AF65-F5344CB8AC3E}">
        <p14:creationId xmlns:p14="http://schemas.microsoft.com/office/powerpoint/2010/main" val="3290200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orking in a field&#10;&#10;Description automatically generated with low confidence">
            <a:extLst>
              <a:ext uri="{FF2B5EF4-FFF2-40B4-BE49-F238E27FC236}">
                <a16:creationId xmlns:a16="http://schemas.microsoft.com/office/drawing/2014/main" id="{F69FE9E4-F342-7142-8277-F52BD37FB6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31" y="0"/>
            <a:ext cx="4878818" cy="6858000"/>
          </a:xfrm>
          <a:prstGeom prst="rect">
            <a:avLst/>
          </a:prstGeom>
        </p:spPr>
      </p:pic>
      <p:sp>
        <p:nvSpPr>
          <p:cNvPr id="8" name="Text Placeholder 7">
            <a:extLst>
              <a:ext uri="{FF2B5EF4-FFF2-40B4-BE49-F238E27FC236}">
                <a16:creationId xmlns:a16="http://schemas.microsoft.com/office/drawing/2014/main" id="{DA17431A-9B76-C04C-ACA7-13FA8A5E3560}"/>
              </a:ext>
            </a:extLst>
          </p:cNvPr>
          <p:cNvSpPr>
            <a:spLocks noGrp="1"/>
          </p:cNvSpPr>
          <p:nvPr>
            <p:ph type="body" sz="quarter" idx="14"/>
          </p:nvPr>
        </p:nvSpPr>
        <p:spPr>
          <a:xfrm>
            <a:off x="3048000" y="2514600"/>
            <a:ext cx="5207000" cy="1524000"/>
          </a:xfrm>
        </p:spPr>
        <p:txBody>
          <a:bodyPr/>
          <a:lstStyle/>
          <a:p>
            <a:endParaRPr lang="en-US" dirty="0"/>
          </a:p>
          <a:p>
            <a:r>
              <a:rPr lang="en-US" dirty="0"/>
              <a:t>Hibiscus </a:t>
            </a:r>
          </a:p>
        </p:txBody>
      </p:sp>
    </p:spTree>
    <p:extLst>
      <p:ext uri="{BB962C8B-B14F-4D97-AF65-F5344CB8AC3E}">
        <p14:creationId xmlns:p14="http://schemas.microsoft.com/office/powerpoint/2010/main" val="372709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23</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58231" cy="271263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11984" y="1260334"/>
            <a:ext cx="4786859" cy="2539157"/>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Achat d'hibiscus auprès de petits exploitants (femmes), tri, nettoyage, séchage et conditionnement.</a:t>
            </a:r>
          </a:p>
          <a:p>
            <a:pPr marL="285750" indent="-285750">
              <a:buFont typeface="Arial" panose="020B0604020202020204" pitchFamily="34" charset="0"/>
              <a:buChar char="•"/>
            </a:pPr>
            <a:r>
              <a:rPr lang="fr-FR" sz="1300" dirty="0">
                <a:solidFill>
                  <a:schemeClr val="tx1">
                    <a:lumMod val="65000"/>
                    <a:lumOff val="35000"/>
                  </a:schemeClr>
                </a:solidFill>
              </a:rPr>
              <a:t>Vente d’hibiscus blancs, rouge vif et rouge foncé</a:t>
            </a:r>
          </a:p>
          <a:p>
            <a:pPr marL="285750" indent="-285750">
              <a:buFont typeface="Arial" panose="020B0604020202020204" pitchFamily="34" charset="0"/>
              <a:buChar char="•"/>
            </a:pPr>
            <a:r>
              <a:rPr lang="fr-FR" sz="1300" dirty="0">
                <a:solidFill>
                  <a:schemeClr val="tx1">
                    <a:lumMod val="65000"/>
                    <a:lumOff val="35000"/>
                  </a:schemeClr>
                </a:solidFill>
              </a:rPr>
              <a:t>30 conteneurs/an =360 tonnes</a:t>
            </a:r>
          </a:p>
          <a:p>
            <a:pPr marL="285750" indent="-285750">
              <a:buFont typeface="Arial" panose="020B0604020202020204" pitchFamily="34" charset="0"/>
              <a:buChar char="•"/>
            </a:pPr>
            <a:r>
              <a:rPr lang="fr-FR" sz="1300" dirty="0">
                <a:solidFill>
                  <a:schemeClr val="tx1">
                    <a:lumMod val="65000"/>
                    <a:lumOff val="35000"/>
                  </a:schemeClr>
                </a:solidFill>
              </a:rPr>
              <a:t>Les principaux clients sont des entreprises de mélange de tisanes et de thés aux fruits dans l'UE.</a:t>
            </a:r>
          </a:p>
          <a:p>
            <a:pPr marL="285750" indent="-285750">
              <a:buFont typeface="Arial" panose="020B0604020202020204" pitchFamily="34" charset="0"/>
              <a:buChar char="•"/>
            </a:pPr>
            <a:r>
              <a:rPr lang="fr-FR" sz="1300" dirty="0">
                <a:solidFill>
                  <a:schemeClr val="tx1">
                    <a:lumMod val="65000"/>
                    <a:lumOff val="35000"/>
                  </a:schemeClr>
                </a:solidFill>
              </a:rPr>
              <a:t>Recherche d'un produit biologique avec traçabilité</a:t>
            </a:r>
          </a:p>
          <a:p>
            <a:pPr marL="285750" indent="-285750">
              <a:buFont typeface="Arial" panose="020B0604020202020204" pitchFamily="34" charset="0"/>
              <a:buChar char="•"/>
            </a:pPr>
            <a:r>
              <a:rPr lang="fr-FR" sz="1300" dirty="0">
                <a:solidFill>
                  <a:schemeClr val="tx1">
                    <a:lumMod val="65000"/>
                    <a:lumOff val="35000"/>
                  </a:schemeClr>
                </a:solidFill>
              </a:rPr>
              <a:t>La société dispose d'agents de vulgarisation pour former les producteurs et travailler sur la productivité et la qualité.</a:t>
            </a:r>
          </a:p>
          <a:p>
            <a:pPr marL="285750" indent="-285750">
              <a:buFont typeface="Arial" panose="020B0604020202020204" pitchFamily="34" charset="0"/>
              <a:buChar char="•"/>
            </a:pPr>
            <a:r>
              <a:rPr lang="fr-FR" sz="1300" dirty="0">
                <a:solidFill>
                  <a:schemeClr val="tx1">
                    <a:lumMod val="65000"/>
                    <a:lumOff val="35000"/>
                  </a:schemeClr>
                </a:solidFill>
              </a:rPr>
              <a:t>Peut avoir besoin de producteurs spécialisés dans la multiplication des semences</a:t>
            </a:r>
          </a:p>
          <a:p>
            <a:endParaRPr lang="en-US" sz="1600" dirty="0">
              <a:solidFill>
                <a:schemeClr val="tx2"/>
              </a:solidFill>
              <a:latin typeface="+mj-lt"/>
            </a:endParaRPr>
          </a:p>
        </p:txBody>
      </p:sp>
      <p:sp>
        <p:nvSpPr>
          <p:cNvPr id="13" name="Rectangle 12">
            <a:extLst>
              <a:ext uri="{FF2B5EF4-FFF2-40B4-BE49-F238E27FC236}">
                <a16:creationId xmlns:a16="http://schemas.microsoft.com/office/drawing/2014/main" id="{D290967F-4871-F041-8125-C819FE206C03}"/>
              </a:ext>
            </a:extLst>
          </p:cNvPr>
          <p:cNvSpPr/>
          <p:nvPr/>
        </p:nvSpPr>
        <p:spPr>
          <a:xfrm>
            <a:off x="242583" y="4542145"/>
            <a:ext cx="4756260" cy="1292662"/>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Exportateurs actuels et passés d'hibiscus qui ont tendance à manquer d'un marché stable.</a:t>
            </a:r>
          </a:p>
          <a:p>
            <a:pPr marL="285750" indent="-285750">
              <a:buFont typeface="Arial" panose="020B0604020202020204" pitchFamily="34" charset="0"/>
              <a:buChar char="•"/>
            </a:pPr>
            <a:endParaRPr lang="fr-FR" sz="1300" b="1" dirty="0">
              <a:solidFill>
                <a:schemeClr val="tx1">
                  <a:lumMod val="65000"/>
                  <a:lumOff val="35000"/>
                </a:schemeClr>
              </a:solidFill>
            </a:endParaRPr>
          </a:p>
          <a:p>
            <a:pPr marL="285750" indent="-285750">
              <a:buFont typeface="Arial" panose="020B0604020202020204" pitchFamily="34" charset="0"/>
              <a:buChar char="•"/>
            </a:pPr>
            <a:r>
              <a:rPr lang="fr-FR" sz="1300" b="1" dirty="0">
                <a:solidFill>
                  <a:schemeClr val="tx1">
                    <a:lumMod val="65000"/>
                    <a:lumOff val="35000"/>
                  </a:schemeClr>
                </a:solidFill>
              </a:rPr>
              <a:t>Soutien nécessaire </a:t>
            </a:r>
            <a:r>
              <a:rPr lang="fr-FR" sz="1300" dirty="0">
                <a:solidFill>
                  <a:schemeClr val="tx1">
                    <a:lumMod val="65000"/>
                    <a:lumOff val="35000"/>
                  </a:schemeClr>
                </a:solidFill>
              </a:rPr>
              <a:t>: formation, cofinancement, développement des compétences commerciales et accompagnement.</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182612"/>
            <a:ext cx="4858231" cy="21700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33659" y="4045185"/>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64421" y="4045185"/>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endParaRPr lang="en-US" dirty="0"/>
          </a:p>
        </p:txBody>
      </p:sp>
      <p:sp>
        <p:nvSpPr>
          <p:cNvPr id="25" name="Rectangle 24">
            <a:extLst>
              <a:ext uri="{FF2B5EF4-FFF2-40B4-BE49-F238E27FC236}">
                <a16:creationId xmlns:a16="http://schemas.microsoft.com/office/drawing/2014/main" id="{E5039248-6B64-9B4C-B1E3-FC10C24F889E}"/>
              </a:ext>
            </a:extLst>
          </p:cNvPr>
          <p:cNvSpPr/>
          <p:nvPr/>
        </p:nvSpPr>
        <p:spPr>
          <a:xfrm>
            <a:off x="5230751" y="1328493"/>
            <a:ext cx="6750776" cy="201593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1 conteneur, c'est 50 jours/homme de tri et d'emballage=1500 homme jours, soit 5 ETP/ 50 emplois temporaires par exportateur. </a:t>
            </a:r>
          </a:p>
          <a:p>
            <a:pPr marL="285750" indent="-285750">
              <a:buFont typeface="Arial" panose="020B0604020202020204" pitchFamily="34" charset="0"/>
              <a:buChar char="•"/>
            </a:pPr>
            <a:r>
              <a:rPr lang="fr-FR" sz="1300" dirty="0">
                <a:solidFill>
                  <a:schemeClr val="tx1">
                    <a:lumMod val="65000"/>
                    <a:lumOff val="35000"/>
                  </a:schemeClr>
                </a:solidFill>
              </a:rPr>
              <a:t>Agriculture : 50 jours par ha, @350kg/ha, 1028ha par exportateur, soit 1028 à 2050 emplois agricoles temporaires pour les femmes (0,5 à 1ha par femme), soit 160 ETP.</a:t>
            </a:r>
          </a:p>
          <a:p>
            <a:pPr marL="285750" indent="-285750">
              <a:buFont typeface="Arial" panose="020B0604020202020204" pitchFamily="34" charset="0"/>
              <a:buChar char="•"/>
            </a:pPr>
            <a:r>
              <a:rPr lang="fr-FR" sz="1300" dirty="0">
                <a:solidFill>
                  <a:schemeClr val="tx1">
                    <a:lumMod val="65000"/>
                    <a:lumOff val="35000"/>
                  </a:schemeClr>
                </a:solidFill>
              </a:rPr>
              <a:t>Transport : 240 jours/homme, soit 1 ETP</a:t>
            </a:r>
          </a:p>
          <a:p>
            <a:pPr marL="285750" indent="-285750">
              <a:buFont typeface="Arial" panose="020B0604020202020204" pitchFamily="34" charset="0"/>
              <a:buChar char="•"/>
            </a:pPr>
            <a:r>
              <a:rPr lang="fr-FR" sz="1300" dirty="0">
                <a:solidFill>
                  <a:schemeClr val="tx1">
                    <a:lumMod val="65000"/>
                    <a:lumOff val="35000"/>
                  </a:schemeClr>
                </a:solidFill>
              </a:rPr>
              <a:t>Nécessite 5 agents de vulgarisation</a:t>
            </a:r>
          </a:p>
          <a:p>
            <a:pPr marL="285750" indent="-285750">
              <a:buFont typeface="Arial" panose="020B0604020202020204" pitchFamily="34" charset="0"/>
              <a:buChar char="•"/>
            </a:pPr>
            <a:r>
              <a:rPr lang="fr-FR" sz="1300" dirty="0">
                <a:solidFill>
                  <a:schemeClr val="tx1">
                    <a:lumMod val="65000"/>
                    <a:lumOff val="35000"/>
                  </a:schemeClr>
                </a:solidFill>
              </a:rPr>
              <a:t>Nécessite 20 agriculteurs multiplicateurs de semences</a:t>
            </a:r>
          </a:p>
          <a:p>
            <a:r>
              <a:rPr lang="fr-FR" sz="1300" dirty="0">
                <a:solidFill>
                  <a:schemeClr val="tx1">
                    <a:lumMod val="65000"/>
                    <a:lumOff val="35000"/>
                  </a:schemeClr>
                </a:solidFill>
              </a:rPr>
              <a:t>175 ETP par exportateur et 5 exportateurs, soit 875 ETP, dont 99% pour </a:t>
            </a:r>
            <a:r>
              <a:rPr lang="en-US" sz="1300" dirty="0">
                <a:solidFill>
                  <a:schemeClr val="tx1">
                    <a:lumMod val="65000"/>
                    <a:lumOff val="35000"/>
                  </a:schemeClr>
                </a:solidFill>
              </a:rPr>
              <a:t>les femmes</a:t>
            </a:r>
            <a:r>
              <a:rPr lang="en-US" dirty="0"/>
              <a:t>.</a:t>
            </a:r>
            <a:endParaRPr lang="en-ZA" dirty="0"/>
          </a:p>
          <a:p>
            <a:endParaRPr lang="en-US" sz="1600" dirty="0">
              <a:solidFill>
                <a:schemeClr val="tx2"/>
              </a:solidFill>
              <a:latin typeface="+mj-lt"/>
            </a:endParaRP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60440" y="4376132"/>
            <a:ext cx="6750776" cy="692497"/>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Trouver les gros acheteurs dans l'UE et aux États-Unis</a:t>
            </a:r>
          </a:p>
          <a:p>
            <a:pPr marL="285750" indent="-285750">
              <a:buFont typeface="Arial" panose="020B0604020202020204" pitchFamily="34" charset="0"/>
              <a:buChar char="•"/>
            </a:pPr>
            <a:r>
              <a:rPr lang="fr-FR" sz="1300" dirty="0">
                <a:solidFill>
                  <a:schemeClr val="tx1">
                    <a:lumMod val="65000"/>
                    <a:lumOff val="35000"/>
                  </a:schemeClr>
                </a:solidFill>
              </a:rPr>
              <a:t>Formation des producteurs et certification (biologique)</a:t>
            </a:r>
          </a:p>
          <a:p>
            <a:pPr marL="285750" indent="-285750">
              <a:buFont typeface="Arial" panose="020B0604020202020204" pitchFamily="34" charset="0"/>
              <a:buChar char="•"/>
            </a:pPr>
            <a:r>
              <a:rPr lang="fr-FR" sz="1300" dirty="0">
                <a:solidFill>
                  <a:schemeClr val="tx1">
                    <a:lumMod val="65000"/>
                    <a:lumOff val="35000"/>
                  </a:schemeClr>
                </a:solidFill>
              </a:rPr>
              <a:t>Gestion opérationnelle</a:t>
            </a:r>
          </a:p>
        </p:txBody>
      </p:sp>
      <p:pic>
        <p:nvPicPr>
          <p:cNvPr id="31" name="Picture 2" descr="Image result for hibiscus tea icon png">
            <a:extLst>
              <a:ext uri="{FF2B5EF4-FFF2-40B4-BE49-F238E27FC236}">
                <a16:creationId xmlns:a16="http://schemas.microsoft.com/office/drawing/2014/main" id="{33F61916-009A-614B-B8DE-777B4DC3CF6D}"/>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52401" y="52121"/>
            <a:ext cx="1036929" cy="633679"/>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ED5CEB8B-D7A1-1845-8FD9-153DDD712BF9}"/>
              </a:ext>
            </a:extLst>
          </p:cNvPr>
          <p:cNvSpPr>
            <a:spLocks noGrp="1"/>
          </p:cNvSpPr>
          <p:nvPr>
            <p:ph type="title"/>
          </p:nvPr>
        </p:nvSpPr>
        <p:spPr>
          <a:xfrm>
            <a:off x="685801" y="-354259"/>
            <a:ext cx="10515600" cy="1325563"/>
          </a:xfrm>
        </p:spPr>
        <p:txBody>
          <a:bodyPr/>
          <a:lstStyle/>
          <a:p>
            <a:r>
              <a:rPr lang="fr-FR" dirty="0"/>
              <a:t>Modèle commercial : Exportateur d'hibiscus avec programme d’agriculture contractuelle</a:t>
            </a:r>
          </a:p>
        </p:txBody>
      </p:sp>
    </p:spTree>
    <p:extLst>
      <p:ext uri="{BB962C8B-B14F-4D97-AF65-F5344CB8AC3E}">
        <p14:creationId xmlns:p14="http://schemas.microsoft.com/office/powerpoint/2010/main" val="151339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24</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4858231" cy="350887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Product or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11984" y="1260334"/>
            <a:ext cx="4786859" cy="3570208"/>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latin typeface="+mj-lt"/>
              </a:rPr>
              <a:t>Procurement of </a:t>
            </a:r>
            <a:r>
              <a:rPr lang="en-US" sz="1400" dirty="0" err="1">
                <a:solidFill>
                  <a:schemeClr val="tx2"/>
                </a:solidFill>
                <a:latin typeface="+mj-lt"/>
              </a:rPr>
              <a:t>fonio</a:t>
            </a:r>
            <a:r>
              <a:rPr lang="en-US" sz="1400" dirty="0">
                <a:solidFill>
                  <a:schemeClr val="tx2"/>
                </a:solidFill>
                <a:latin typeface="+mj-lt"/>
              </a:rPr>
              <a:t> from small scale (women) </a:t>
            </a:r>
            <a:r>
              <a:rPr lang="en-US" sz="1400" dirty="0" err="1">
                <a:solidFill>
                  <a:schemeClr val="tx2"/>
                </a:solidFill>
                <a:latin typeface="+mj-lt"/>
              </a:rPr>
              <a:t>farmers;Cleaning</a:t>
            </a:r>
            <a:r>
              <a:rPr lang="en-US" sz="1400" dirty="0">
                <a:solidFill>
                  <a:schemeClr val="tx2"/>
                </a:solidFill>
                <a:latin typeface="+mj-lt"/>
              </a:rPr>
              <a:t>, dehulling pre-cooking, drying and packaging in mango drying plants</a:t>
            </a:r>
          </a:p>
          <a:p>
            <a:pPr marL="285750" indent="-285750">
              <a:buFont typeface="Arial" panose="020B0604020202020204" pitchFamily="34" charset="0"/>
              <a:buChar char="•"/>
            </a:pPr>
            <a:r>
              <a:rPr lang="en-US" sz="1400" dirty="0">
                <a:solidFill>
                  <a:schemeClr val="tx2"/>
                </a:solidFill>
                <a:latin typeface="+mj-lt"/>
              </a:rPr>
              <a:t>EU health market importers (the new quinoa), Looking for organic product with traceability</a:t>
            </a:r>
          </a:p>
          <a:p>
            <a:pPr marL="285750" indent="-285750">
              <a:buFont typeface="Arial" panose="020B0604020202020204" pitchFamily="34" charset="0"/>
              <a:buChar char="•"/>
            </a:pPr>
            <a:r>
              <a:rPr lang="en-US" sz="1400" dirty="0">
                <a:solidFill>
                  <a:schemeClr val="tx2"/>
                </a:solidFill>
                <a:latin typeface="+mj-lt"/>
              </a:rPr>
              <a:t>Local and regional market</a:t>
            </a:r>
          </a:p>
          <a:p>
            <a:pPr marL="285750" indent="-285750">
              <a:buFont typeface="Arial" panose="020B0604020202020204" pitchFamily="34" charset="0"/>
              <a:buChar char="•"/>
            </a:pPr>
            <a:r>
              <a:rPr lang="en-US" sz="1400" dirty="0">
                <a:solidFill>
                  <a:schemeClr val="tx2"/>
                </a:solidFill>
                <a:latin typeface="+mj-lt"/>
              </a:rPr>
              <a:t>Company has extension agents to train farmers and work on productivity and quality</a:t>
            </a:r>
          </a:p>
          <a:p>
            <a:pPr marL="285750" indent="-285750">
              <a:buFont typeface="Arial" panose="020B0604020202020204" pitchFamily="34" charset="0"/>
              <a:buChar char="•"/>
            </a:pPr>
            <a:r>
              <a:rPr lang="en-US" sz="1400" dirty="0">
                <a:solidFill>
                  <a:schemeClr val="tx2"/>
                </a:solidFill>
                <a:latin typeface="+mj-lt"/>
              </a:rPr>
              <a:t>May need dedicated seed multiplication farmers</a:t>
            </a:r>
          </a:p>
          <a:p>
            <a:pPr marL="285750" indent="-285750">
              <a:buFont typeface="Arial" panose="020B0604020202020204" pitchFamily="34" charset="0"/>
              <a:buChar char="•"/>
            </a:pPr>
            <a:r>
              <a:rPr lang="en-US" sz="1400" dirty="0">
                <a:solidFill>
                  <a:schemeClr val="tx2"/>
                </a:solidFill>
                <a:latin typeface="+mj-lt"/>
              </a:rPr>
              <a:t>Complementary with Hibiscus (same farmers, processors; sometimes same field)</a:t>
            </a:r>
          </a:p>
          <a:p>
            <a:pPr marL="285750" indent="-285750">
              <a:buFont typeface="Arial" panose="020B0604020202020204" pitchFamily="34" charset="0"/>
              <a:buChar char="•"/>
            </a:pPr>
            <a:r>
              <a:rPr lang="en-US" sz="1400" dirty="0">
                <a:solidFill>
                  <a:schemeClr val="tx2"/>
                </a:solidFill>
                <a:latin typeface="+mj-lt"/>
              </a:rPr>
              <a:t>1 processor does 50 tons</a:t>
            </a:r>
          </a:p>
          <a:p>
            <a:pPr marL="285750" indent="-285750">
              <a:buFont typeface="Arial" panose="020B0604020202020204" pitchFamily="34" charset="0"/>
              <a:buChar char="•"/>
            </a:pPr>
            <a:r>
              <a:rPr lang="en-US" sz="1400" dirty="0">
                <a:solidFill>
                  <a:schemeClr val="tx2"/>
                </a:solidFill>
                <a:latin typeface="+mj-lt"/>
              </a:rPr>
              <a:t>Market potential 1000 tons in next 3 years, 50,000 tons in 10 years (like quinoa) with 2 strategic importer, of which one has been found</a:t>
            </a:r>
          </a:p>
          <a:p>
            <a:endParaRPr lang="en-US" sz="1600" dirty="0">
              <a:solidFill>
                <a:schemeClr val="tx2"/>
              </a:solidFill>
              <a:latin typeface="+mj-lt"/>
            </a:endParaRPr>
          </a:p>
        </p:txBody>
      </p:sp>
      <p:sp>
        <p:nvSpPr>
          <p:cNvPr id="13" name="Rectangle 12">
            <a:extLst>
              <a:ext uri="{FF2B5EF4-FFF2-40B4-BE49-F238E27FC236}">
                <a16:creationId xmlns:a16="http://schemas.microsoft.com/office/drawing/2014/main" id="{D290967F-4871-F041-8125-C819FE206C03}"/>
              </a:ext>
            </a:extLst>
          </p:cNvPr>
          <p:cNvSpPr/>
          <p:nvPr/>
        </p:nvSpPr>
        <p:spPr>
          <a:xfrm>
            <a:off x="210473" y="5093027"/>
            <a:ext cx="4756260" cy="1077218"/>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tx2"/>
                </a:solidFill>
                <a:latin typeface="+mj-lt"/>
              </a:rPr>
              <a:t>Potential partners: </a:t>
            </a:r>
            <a:r>
              <a:rPr lang="en-US" sz="1600" dirty="0">
                <a:solidFill>
                  <a:schemeClr val="tx2"/>
                </a:solidFill>
                <a:latin typeface="+mj-lt"/>
              </a:rPr>
              <a:t>Current exporters (Afrique </a:t>
            </a:r>
            <a:r>
              <a:rPr lang="en-US" sz="1600" dirty="0" err="1">
                <a:solidFill>
                  <a:schemeClr val="tx2"/>
                </a:solidFill>
                <a:latin typeface="+mj-lt"/>
              </a:rPr>
              <a:t>Verte</a:t>
            </a:r>
            <a:r>
              <a:rPr lang="en-US" sz="1600" dirty="0">
                <a:solidFill>
                  <a:schemeClr val="tx2"/>
                </a:solidFill>
                <a:latin typeface="+mj-lt"/>
              </a:rPr>
              <a:t>), Mango drying plants, Dry-More</a:t>
            </a:r>
          </a:p>
          <a:p>
            <a:pPr marL="285750" indent="-285750">
              <a:buFont typeface="Arial" panose="020B0604020202020204" pitchFamily="34" charset="0"/>
              <a:buChar char="•"/>
            </a:pPr>
            <a:r>
              <a:rPr lang="en-US" sz="1600" b="1" dirty="0">
                <a:solidFill>
                  <a:schemeClr val="tx2"/>
                </a:solidFill>
                <a:latin typeface="+mj-lt"/>
              </a:rPr>
              <a:t>Support needed: </a:t>
            </a:r>
            <a:r>
              <a:rPr lang="en-US" sz="1600" dirty="0">
                <a:solidFill>
                  <a:schemeClr val="tx2"/>
                </a:solidFill>
                <a:latin typeface="+mj-lt"/>
              </a:rPr>
              <a:t>training, co-finance, equipment development for post harvest &amp; processing</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870726"/>
            <a:ext cx="4858231" cy="148191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30790" y="463427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651716"/>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Entry points</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endParaRPr lang="en-US" dirty="0"/>
          </a:p>
        </p:txBody>
      </p:sp>
      <p:sp>
        <p:nvSpPr>
          <p:cNvPr id="25" name="Rectangle 24">
            <a:extLst>
              <a:ext uri="{FF2B5EF4-FFF2-40B4-BE49-F238E27FC236}">
                <a16:creationId xmlns:a16="http://schemas.microsoft.com/office/drawing/2014/main" id="{E5039248-6B64-9B4C-B1E3-FC10C24F889E}"/>
              </a:ext>
            </a:extLst>
          </p:cNvPr>
          <p:cNvSpPr/>
          <p:nvPr/>
        </p:nvSpPr>
        <p:spPr>
          <a:xfrm>
            <a:off x="5229240" y="1286863"/>
            <a:ext cx="6750776"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2"/>
                </a:solidFill>
                <a:latin typeface="+mj-lt"/>
              </a:rPr>
              <a:t>Farming: 15 days/ 350kg (1ha), 2,5 days/ ton of processed </a:t>
            </a:r>
            <a:r>
              <a:rPr lang="en-US" sz="1600" dirty="0" err="1">
                <a:solidFill>
                  <a:schemeClr val="tx2"/>
                </a:solidFill>
                <a:latin typeface="+mj-lt"/>
              </a:rPr>
              <a:t>fonio</a:t>
            </a:r>
            <a:endParaRPr lang="en-US" sz="1600" dirty="0">
              <a:solidFill>
                <a:schemeClr val="tx2"/>
              </a:solidFill>
              <a:latin typeface="+mj-lt"/>
            </a:endParaRPr>
          </a:p>
          <a:p>
            <a:pPr marL="285750" indent="-285750">
              <a:buFont typeface="Arial" panose="020B0604020202020204" pitchFamily="34" charset="0"/>
              <a:buChar char="•"/>
            </a:pPr>
            <a:r>
              <a:rPr lang="en-US" sz="1600" dirty="0">
                <a:solidFill>
                  <a:schemeClr val="tx2"/>
                </a:solidFill>
                <a:latin typeface="+mj-lt"/>
              </a:rPr>
              <a:t>1000 tons final product is 2000 tons paddy is 5714ha</a:t>
            </a:r>
          </a:p>
          <a:p>
            <a:pPr marL="285750" indent="-285750">
              <a:buFont typeface="Arial" panose="020B0604020202020204" pitchFamily="34" charset="0"/>
              <a:buChar char="•"/>
            </a:pPr>
            <a:r>
              <a:rPr lang="en-US" sz="1600" dirty="0">
                <a:solidFill>
                  <a:schemeClr val="tx2"/>
                </a:solidFill>
                <a:latin typeface="+mj-lt"/>
              </a:rPr>
              <a:t>Farming: 268 FTE, 10 FTE in processing, transport (40 temp jobs)</a:t>
            </a:r>
          </a:p>
          <a:p>
            <a:pPr marL="285750" indent="-285750">
              <a:buFont typeface="Arial" panose="020B0604020202020204" pitchFamily="34" charset="0"/>
              <a:buChar char="•"/>
            </a:pPr>
            <a:r>
              <a:rPr lang="en-US" sz="1600" dirty="0">
                <a:solidFill>
                  <a:schemeClr val="tx2"/>
                </a:solidFill>
                <a:latin typeface="+mj-lt"/>
              </a:rPr>
              <a:t>Requires 20 extension workers</a:t>
            </a:r>
          </a:p>
          <a:p>
            <a:pPr marL="285750" indent="-285750">
              <a:buFont typeface="Arial" panose="020B0604020202020204" pitchFamily="34" charset="0"/>
              <a:buChar char="•"/>
            </a:pPr>
            <a:r>
              <a:rPr lang="en-US" sz="1600" dirty="0">
                <a:solidFill>
                  <a:schemeClr val="tx2"/>
                </a:solidFill>
                <a:latin typeface="+mj-lt"/>
              </a:rPr>
              <a:t>Requires 20 seed multiplication farmers</a:t>
            </a:r>
          </a:p>
          <a:p>
            <a:pPr marL="285750" indent="-285750">
              <a:buFont typeface="Arial" panose="020B0604020202020204" pitchFamily="34" charset="0"/>
              <a:buChar char="•"/>
            </a:pPr>
            <a:r>
              <a:rPr lang="en-US" sz="1600" dirty="0">
                <a:solidFill>
                  <a:schemeClr val="tx2"/>
                </a:solidFill>
                <a:latin typeface="+mj-lt"/>
              </a:rPr>
              <a:t>318 FTE, 99% for women</a:t>
            </a:r>
          </a:p>
          <a:p>
            <a:pPr marL="285750" indent="-285750">
              <a:buFont typeface="Arial" panose="020B0604020202020204" pitchFamily="34" charset="0"/>
              <a:buChar char="•"/>
            </a:pPr>
            <a:r>
              <a:rPr lang="en-US" sz="1600" dirty="0">
                <a:solidFill>
                  <a:schemeClr val="tx2"/>
                </a:solidFill>
                <a:latin typeface="+mj-lt"/>
              </a:rPr>
              <a:t>Long term impact in 10 years: x50 (15900 FTE)</a:t>
            </a:r>
          </a:p>
          <a:p>
            <a:endParaRPr lang="en-US" sz="1600" dirty="0">
              <a:solidFill>
                <a:schemeClr val="tx2"/>
              </a:solidFill>
              <a:latin typeface="+mj-lt"/>
            </a:endParaRP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Barriers to entry</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Employment Impact</a:t>
            </a:r>
          </a:p>
        </p:txBody>
      </p:sp>
      <p:sp>
        <p:nvSpPr>
          <p:cNvPr id="30" name="Rectangle 29">
            <a:extLst>
              <a:ext uri="{FF2B5EF4-FFF2-40B4-BE49-F238E27FC236}">
                <a16:creationId xmlns:a16="http://schemas.microsoft.com/office/drawing/2014/main" id="{EEADEFC7-8B26-6542-93C0-48E9FAB409FA}"/>
              </a:ext>
            </a:extLst>
          </p:cNvPr>
          <p:cNvSpPr/>
          <p:nvPr/>
        </p:nvSpPr>
        <p:spPr>
          <a:xfrm>
            <a:off x="5248287" y="4085944"/>
            <a:ext cx="6750776"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2"/>
                </a:solidFill>
                <a:latin typeface="+mj-lt"/>
              </a:rPr>
              <a:t>Training of farmers and certification (organic)</a:t>
            </a:r>
          </a:p>
          <a:p>
            <a:pPr marL="285750" indent="-285750">
              <a:buFont typeface="Arial" panose="020B0604020202020204" pitchFamily="34" charset="0"/>
              <a:buChar char="•"/>
            </a:pPr>
            <a:r>
              <a:rPr lang="en-US" sz="1600" dirty="0">
                <a:solidFill>
                  <a:schemeClr val="tx2"/>
                </a:solidFill>
                <a:latin typeface="+mj-lt"/>
              </a:rPr>
              <a:t>Increasing yields through development of GAPS and farmer training to improve farmer income; current system is 0 input low profitability, 350kg/ ha yield</a:t>
            </a:r>
          </a:p>
          <a:p>
            <a:pPr marL="285750" indent="-285750">
              <a:buFont typeface="Arial" panose="020B0604020202020204" pitchFamily="34" charset="0"/>
              <a:buChar char="•"/>
            </a:pPr>
            <a:r>
              <a:rPr lang="en-US" sz="1600" dirty="0">
                <a:solidFill>
                  <a:schemeClr val="tx2"/>
                </a:solidFill>
                <a:latin typeface="+mj-lt"/>
              </a:rPr>
              <a:t>Better post harvest handling to reduce sand and contamination: developing adapted rice thresher-winnowers</a:t>
            </a:r>
          </a:p>
          <a:p>
            <a:pPr marL="285750" indent="-285750">
              <a:buFont typeface="Arial" panose="020B0604020202020204" pitchFamily="34" charset="0"/>
              <a:buChar char="•"/>
            </a:pPr>
            <a:r>
              <a:rPr lang="en-US" sz="1600" dirty="0">
                <a:solidFill>
                  <a:schemeClr val="tx2"/>
                </a:solidFill>
                <a:latin typeface="+mj-lt"/>
              </a:rPr>
              <a:t>Developing adapted rice-dehullers and cleaning equipment</a:t>
            </a:r>
          </a:p>
          <a:p>
            <a:pPr marL="285750" indent="-285750">
              <a:buFont typeface="Arial" panose="020B0604020202020204" pitchFamily="34" charset="0"/>
              <a:buChar char="•"/>
            </a:pPr>
            <a:r>
              <a:rPr lang="en-US" sz="1600" dirty="0">
                <a:solidFill>
                  <a:schemeClr val="tx2"/>
                </a:solidFill>
                <a:latin typeface="+mj-lt"/>
              </a:rPr>
              <a:t>Develop equipment for more efficient parboiling</a:t>
            </a:r>
          </a:p>
        </p:txBody>
      </p:sp>
      <p:sp>
        <p:nvSpPr>
          <p:cNvPr id="33" name="Title 1">
            <a:extLst>
              <a:ext uri="{FF2B5EF4-FFF2-40B4-BE49-F238E27FC236}">
                <a16:creationId xmlns:a16="http://schemas.microsoft.com/office/drawing/2014/main" id="{ED5CEB8B-D7A1-1845-8FD9-153DDD712BF9}"/>
              </a:ext>
            </a:extLst>
          </p:cNvPr>
          <p:cNvSpPr>
            <a:spLocks noGrp="1"/>
          </p:cNvSpPr>
          <p:nvPr>
            <p:ph type="title"/>
          </p:nvPr>
        </p:nvSpPr>
        <p:spPr>
          <a:xfrm>
            <a:off x="712077" y="-246416"/>
            <a:ext cx="10515600" cy="1325563"/>
          </a:xfrm>
        </p:spPr>
        <p:txBody>
          <a:bodyPr/>
          <a:lstStyle/>
          <a:p>
            <a:r>
              <a:rPr lang="en-US" dirty="0"/>
              <a:t>Spare Business model: </a:t>
            </a:r>
            <a:r>
              <a:rPr lang="en-US" dirty="0" err="1"/>
              <a:t>Fonio</a:t>
            </a:r>
            <a:r>
              <a:rPr lang="en-US" dirty="0"/>
              <a:t> exporter with outgrower program</a:t>
            </a:r>
          </a:p>
        </p:txBody>
      </p:sp>
      <p:pic>
        <p:nvPicPr>
          <p:cNvPr id="2" name="Picture 1">
            <a:extLst>
              <a:ext uri="{FF2B5EF4-FFF2-40B4-BE49-F238E27FC236}">
                <a16:creationId xmlns:a16="http://schemas.microsoft.com/office/drawing/2014/main" id="{8518C161-9729-1942-834A-5A3A77BD59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586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25</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4858231" cy="350887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39091" y="1216903"/>
            <a:ext cx="4786859" cy="3739485"/>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Approvisionnement en fonio auprès de petits exploitants (femmes) </a:t>
            </a:r>
          </a:p>
          <a:p>
            <a:pPr marL="285750" indent="-285750">
              <a:buFont typeface="Arial" panose="020B0604020202020204" pitchFamily="34" charset="0"/>
              <a:buChar char="•"/>
            </a:pPr>
            <a:r>
              <a:rPr lang="fr-FR" sz="1300" dirty="0">
                <a:solidFill>
                  <a:schemeClr val="tx1">
                    <a:lumMod val="65000"/>
                    <a:lumOff val="35000"/>
                  </a:schemeClr>
                </a:solidFill>
              </a:rPr>
              <a:t> Nettoyage, décorticage, précuisons, séchage et conditionnement dans des installations de séchage de mangues</a:t>
            </a:r>
          </a:p>
          <a:p>
            <a:pPr marL="285750" indent="-285750">
              <a:buFont typeface="Arial" panose="020B0604020202020204" pitchFamily="34" charset="0"/>
              <a:buChar char="•"/>
            </a:pPr>
            <a:r>
              <a:rPr lang="fr-FR" sz="1300" dirty="0">
                <a:solidFill>
                  <a:schemeClr val="tx1">
                    <a:lumMod val="65000"/>
                    <a:lumOff val="35000"/>
                  </a:schemeClr>
                </a:solidFill>
              </a:rPr>
              <a:t>Importateurs du marché de la santé de l'UE (le nouveau quinoa), à la recherche de produits biologiques avec traçabilité.</a:t>
            </a:r>
          </a:p>
          <a:p>
            <a:pPr marL="285750" indent="-285750">
              <a:buFont typeface="Arial" panose="020B0604020202020204" pitchFamily="34" charset="0"/>
              <a:buChar char="•"/>
            </a:pPr>
            <a:r>
              <a:rPr lang="fr-FR" sz="1300" dirty="0">
                <a:solidFill>
                  <a:schemeClr val="tx1">
                    <a:lumMod val="65000"/>
                    <a:lumOff val="35000"/>
                  </a:schemeClr>
                </a:solidFill>
              </a:rPr>
              <a:t>Marché local et régional</a:t>
            </a:r>
          </a:p>
          <a:p>
            <a:pPr marL="285750" indent="-285750">
              <a:buFont typeface="Arial" panose="020B0604020202020204" pitchFamily="34" charset="0"/>
              <a:buChar char="•"/>
            </a:pPr>
            <a:r>
              <a:rPr lang="fr-FR" sz="1300" dirty="0">
                <a:solidFill>
                  <a:schemeClr val="tx1">
                    <a:lumMod val="65000"/>
                    <a:lumOff val="35000"/>
                  </a:schemeClr>
                </a:solidFill>
              </a:rPr>
              <a:t>La société dispose d'agents de vulgarisation pour former les productrices et travailler sur la productivité et la qualité.</a:t>
            </a:r>
          </a:p>
          <a:p>
            <a:pPr marL="285750" indent="-285750">
              <a:buFont typeface="Arial" panose="020B0604020202020204" pitchFamily="34" charset="0"/>
              <a:buChar char="•"/>
            </a:pPr>
            <a:r>
              <a:rPr lang="fr-FR" sz="1300" dirty="0">
                <a:solidFill>
                  <a:schemeClr val="tx1">
                    <a:lumMod val="65000"/>
                    <a:lumOff val="35000"/>
                  </a:schemeClr>
                </a:solidFill>
              </a:rPr>
              <a:t>Peut avoir besoin de producteurs spécialisés dans la multiplication des semences</a:t>
            </a:r>
          </a:p>
          <a:p>
            <a:pPr marL="285750" indent="-285750">
              <a:buFont typeface="Arial" panose="020B0604020202020204" pitchFamily="34" charset="0"/>
              <a:buChar char="•"/>
            </a:pPr>
            <a:r>
              <a:rPr lang="fr-FR" sz="1300" dirty="0">
                <a:solidFill>
                  <a:schemeClr val="tx1">
                    <a:lumMod val="65000"/>
                    <a:lumOff val="35000"/>
                  </a:schemeClr>
                </a:solidFill>
              </a:rPr>
              <a:t>Complémentaire à l'hibiscus (mêmes productrices, transformateurs, parfois même champ).</a:t>
            </a:r>
          </a:p>
          <a:p>
            <a:pPr marL="285750" indent="-285750">
              <a:buFont typeface="Arial" panose="020B0604020202020204" pitchFamily="34" charset="0"/>
              <a:buChar char="•"/>
            </a:pPr>
            <a:r>
              <a:rPr lang="fr-FR" sz="1300" dirty="0">
                <a:solidFill>
                  <a:schemeClr val="tx1">
                    <a:lumMod val="65000"/>
                    <a:lumOff val="35000"/>
                  </a:schemeClr>
                </a:solidFill>
              </a:rPr>
              <a:t>1 transformateur produit 50 tonnes</a:t>
            </a:r>
          </a:p>
          <a:p>
            <a:pPr marL="285750" indent="-285750">
              <a:buFont typeface="Arial" panose="020B0604020202020204" pitchFamily="34" charset="0"/>
              <a:buChar char="•"/>
            </a:pPr>
            <a:r>
              <a:rPr lang="fr-FR" sz="1300" dirty="0">
                <a:solidFill>
                  <a:schemeClr val="tx1">
                    <a:lumMod val="65000"/>
                    <a:lumOff val="35000"/>
                  </a:schemeClr>
                </a:solidFill>
              </a:rPr>
              <a:t>Potentiel du marché 1000 tonnes dans les 3 prochaines années, 50,000 tonnes dans 10 ans (comme le quinoa) avec 2 importateurs stratégiques, dont un a été trouvé.</a:t>
            </a:r>
          </a:p>
          <a:p>
            <a:endParaRPr lang="en-US" sz="1600" dirty="0">
              <a:solidFill>
                <a:schemeClr val="tx2"/>
              </a:solidFill>
              <a:latin typeface="+mj-lt"/>
            </a:endParaRPr>
          </a:p>
        </p:txBody>
      </p:sp>
      <p:sp>
        <p:nvSpPr>
          <p:cNvPr id="13" name="Rectangle 12">
            <a:extLst>
              <a:ext uri="{FF2B5EF4-FFF2-40B4-BE49-F238E27FC236}">
                <a16:creationId xmlns:a16="http://schemas.microsoft.com/office/drawing/2014/main" id="{D290967F-4871-F041-8125-C819FE206C03}"/>
              </a:ext>
            </a:extLst>
          </p:cNvPr>
          <p:cNvSpPr/>
          <p:nvPr/>
        </p:nvSpPr>
        <p:spPr>
          <a:xfrm>
            <a:off x="210473" y="5093027"/>
            <a:ext cx="4756260" cy="1292662"/>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Exportateurs actuels, usines de séchage de mangue.</a:t>
            </a:r>
          </a:p>
          <a:p>
            <a:pPr marL="285750" indent="-285750">
              <a:buFont typeface="Arial" panose="020B0604020202020204" pitchFamily="34" charset="0"/>
              <a:buChar char="•"/>
            </a:pPr>
            <a:endParaRPr lang="fr-FR" sz="1300" dirty="0">
              <a:solidFill>
                <a:schemeClr val="tx1">
                  <a:lumMod val="65000"/>
                  <a:lumOff val="35000"/>
                </a:schemeClr>
              </a:solidFill>
            </a:endParaRPr>
          </a:p>
          <a:p>
            <a:pPr marL="285750" indent="-285750">
              <a:buFont typeface="Arial" panose="020B0604020202020204" pitchFamily="34" charset="0"/>
              <a:buChar char="•"/>
            </a:pPr>
            <a:r>
              <a:rPr lang="fr-FR" sz="1300" b="1" dirty="0">
                <a:solidFill>
                  <a:schemeClr val="tx1">
                    <a:lumMod val="65000"/>
                    <a:lumOff val="35000"/>
                  </a:schemeClr>
                </a:solidFill>
              </a:rPr>
              <a:t>Soutien nécessaire </a:t>
            </a:r>
            <a:r>
              <a:rPr lang="fr-FR" sz="1300" dirty="0">
                <a:solidFill>
                  <a:schemeClr val="tx1">
                    <a:lumMod val="65000"/>
                    <a:lumOff val="35000"/>
                  </a:schemeClr>
                </a:solidFill>
              </a:rPr>
              <a:t>: Formation, cofinancement, développement d'équipements pour la post-récolte et la transformation</a:t>
            </a:r>
            <a:r>
              <a:rPr lang="en-ZA" sz="1300" dirty="0">
                <a:solidFill>
                  <a:schemeClr val="tx1">
                    <a:lumMod val="65000"/>
                    <a:lumOff val="35000"/>
                  </a:schemeClr>
                </a:solidFill>
              </a:rPr>
              <a:t>.</a:t>
            </a:r>
            <a:endParaRPr lang="en-US" sz="1300" dirty="0">
              <a:solidFill>
                <a:schemeClr val="tx1">
                  <a:lumMod val="65000"/>
                  <a:lumOff val="35000"/>
                </a:schemeClr>
              </a:solidFill>
            </a:endParaRPr>
          </a:p>
        </p:txBody>
      </p:sp>
      <p:sp>
        <p:nvSpPr>
          <p:cNvPr id="20" name="Rectangle 19">
            <a:extLst>
              <a:ext uri="{FF2B5EF4-FFF2-40B4-BE49-F238E27FC236}">
                <a16:creationId xmlns:a16="http://schemas.microsoft.com/office/drawing/2014/main" id="{BE2E6BA2-B222-A742-9FD2-4F6057279C53}"/>
              </a:ext>
            </a:extLst>
          </p:cNvPr>
          <p:cNvSpPr/>
          <p:nvPr/>
        </p:nvSpPr>
        <p:spPr>
          <a:xfrm>
            <a:off x="192937" y="4870726"/>
            <a:ext cx="4858231" cy="148191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30790" y="463427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651716"/>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endParaRPr lang="en-US" dirty="0"/>
          </a:p>
        </p:txBody>
      </p:sp>
      <p:sp>
        <p:nvSpPr>
          <p:cNvPr id="25" name="Rectangle 24">
            <a:extLst>
              <a:ext uri="{FF2B5EF4-FFF2-40B4-BE49-F238E27FC236}">
                <a16:creationId xmlns:a16="http://schemas.microsoft.com/office/drawing/2014/main" id="{E5039248-6B64-9B4C-B1E3-FC10C24F889E}"/>
              </a:ext>
            </a:extLst>
          </p:cNvPr>
          <p:cNvSpPr/>
          <p:nvPr/>
        </p:nvSpPr>
        <p:spPr>
          <a:xfrm>
            <a:off x="5229240" y="1286863"/>
            <a:ext cx="6750776" cy="1938992"/>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Production : 15 jours/ 350kg (1ha), 2,5 jours/tonne de fonio transformé.</a:t>
            </a:r>
          </a:p>
          <a:p>
            <a:pPr marL="285750" indent="-285750">
              <a:buFont typeface="Arial" panose="020B0604020202020204" pitchFamily="34" charset="0"/>
              <a:buChar char="•"/>
            </a:pPr>
            <a:r>
              <a:rPr lang="fr-FR" sz="1300" dirty="0">
                <a:solidFill>
                  <a:schemeClr val="tx1">
                    <a:lumMod val="65000"/>
                    <a:lumOff val="35000"/>
                  </a:schemeClr>
                </a:solidFill>
              </a:rPr>
              <a:t>1000 tonnes de produit final soit 2000 tonnes de paddy soit 5714ha</a:t>
            </a:r>
          </a:p>
          <a:p>
            <a:pPr marL="285750" indent="-285750">
              <a:buFont typeface="Arial" panose="020B0604020202020204" pitchFamily="34" charset="0"/>
              <a:buChar char="•"/>
            </a:pPr>
            <a:r>
              <a:rPr lang="fr-FR" sz="1300" dirty="0">
                <a:solidFill>
                  <a:schemeClr val="tx1">
                    <a:lumMod val="65000"/>
                    <a:lumOff val="35000"/>
                  </a:schemeClr>
                </a:solidFill>
              </a:rPr>
              <a:t>Transformation: 268 ETP, 10 ETP dans la transformation, le transport (40 emplois temporaires).</a:t>
            </a:r>
          </a:p>
          <a:p>
            <a:pPr marL="285750" indent="-285750">
              <a:buFont typeface="Arial" panose="020B0604020202020204" pitchFamily="34" charset="0"/>
              <a:buChar char="•"/>
            </a:pPr>
            <a:r>
              <a:rPr lang="fr-FR" sz="1300" dirty="0">
                <a:solidFill>
                  <a:schemeClr val="tx1">
                    <a:lumMod val="65000"/>
                    <a:lumOff val="35000"/>
                  </a:schemeClr>
                </a:solidFill>
              </a:rPr>
              <a:t>Nécessite 20 agents de vulgarisation</a:t>
            </a:r>
          </a:p>
          <a:p>
            <a:pPr marL="285750" indent="-285750">
              <a:buFont typeface="Arial" panose="020B0604020202020204" pitchFamily="34" charset="0"/>
              <a:buChar char="•"/>
            </a:pPr>
            <a:r>
              <a:rPr lang="fr-FR" sz="1300" dirty="0">
                <a:solidFill>
                  <a:schemeClr val="tx1">
                    <a:lumMod val="65000"/>
                    <a:lumOff val="35000"/>
                  </a:schemeClr>
                </a:solidFill>
              </a:rPr>
              <a:t>Nécessite 20 agriculteurs pour la multiplication des semences</a:t>
            </a:r>
          </a:p>
          <a:p>
            <a:pPr marL="285750" indent="-285750">
              <a:buFont typeface="Arial" panose="020B0604020202020204" pitchFamily="34" charset="0"/>
              <a:buChar char="•"/>
            </a:pPr>
            <a:r>
              <a:rPr lang="fr-FR" sz="1300" dirty="0">
                <a:solidFill>
                  <a:schemeClr val="tx1">
                    <a:lumMod val="65000"/>
                    <a:lumOff val="35000"/>
                  </a:schemeClr>
                </a:solidFill>
              </a:rPr>
              <a:t>318 ETP, 99% pour les femmes</a:t>
            </a:r>
          </a:p>
          <a:p>
            <a:pPr marL="285750" indent="-285750">
              <a:buFont typeface="Arial" panose="020B0604020202020204" pitchFamily="34" charset="0"/>
              <a:buChar char="•"/>
            </a:pPr>
            <a:r>
              <a:rPr lang="fr-FR" sz="1300" dirty="0">
                <a:solidFill>
                  <a:schemeClr val="tx1">
                    <a:lumMod val="65000"/>
                    <a:lumOff val="35000"/>
                  </a:schemeClr>
                </a:solidFill>
              </a:rPr>
              <a:t>Impact à long terme dans 10 ans : x 50 (15900 ETP)</a:t>
            </a:r>
          </a:p>
          <a:p>
            <a:endParaRPr lang="en-US" sz="1600" dirty="0">
              <a:solidFill>
                <a:schemeClr val="tx2"/>
              </a:solidFill>
              <a:latin typeface="+mj-lt"/>
            </a:endParaRP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48287" y="4085944"/>
            <a:ext cx="6750776" cy="1692771"/>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Formation des productrices et certification (biologique)</a:t>
            </a:r>
          </a:p>
          <a:p>
            <a:pPr marL="285750" indent="-285750">
              <a:buFont typeface="Arial" panose="020B0604020202020204" pitchFamily="34" charset="0"/>
              <a:buChar char="•"/>
            </a:pPr>
            <a:r>
              <a:rPr lang="fr-FR" sz="1300" dirty="0">
                <a:solidFill>
                  <a:schemeClr val="tx1">
                    <a:lumMod val="65000"/>
                    <a:lumOff val="35000"/>
                  </a:schemeClr>
                </a:solidFill>
              </a:rPr>
              <a:t>Augmentation des rendements par le développement des GAPS et la formation des productrices pour améliorer leurs revenus ; le système actuel est sans intrants et peu rentable, avec un rendement de 350 kg/ ha.</a:t>
            </a:r>
          </a:p>
          <a:p>
            <a:pPr marL="285750" indent="-285750">
              <a:buFont typeface="Arial" panose="020B0604020202020204" pitchFamily="34" charset="0"/>
              <a:buChar char="•"/>
            </a:pPr>
            <a:r>
              <a:rPr lang="fr-FR" sz="1300" dirty="0">
                <a:solidFill>
                  <a:schemeClr val="tx1">
                    <a:lumMod val="65000"/>
                    <a:lumOff val="35000"/>
                  </a:schemeClr>
                </a:solidFill>
              </a:rPr>
              <a:t>Amélioration de la manipulation post-récolte pour réduire le sable et la contamination : développement de batteuses-vanneuses de riz adaptées.</a:t>
            </a:r>
          </a:p>
          <a:p>
            <a:pPr marL="285750" indent="-285750">
              <a:buFont typeface="Arial" panose="020B0604020202020204" pitchFamily="34" charset="0"/>
              <a:buChar char="•"/>
            </a:pPr>
            <a:r>
              <a:rPr lang="fr-FR" sz="1300" dirty="0">
                <a:solidFill>
                  <a:schemeClr val="tx1">
                    <a:lumMod val="65000"/>
                    <a:lumOff val="35000"/>
                  </a:schemeClr>
                </a:solidFill>
              </a:rPr>
              <a:t>Développer des décortiqueuses de riz et des équipements de nettoyage adaptés.</a:t>
            </a:r>
          </a:p>
          <a:p>
            <a:pPr marL="285750" indent="-285750">
              <a:buFont typeface="Arial" panose="020B0604020202020204" pitchFamily="34" charset="0"/>
              <a:buChar char="•"/>
            </a:pPr>
            <a:r>
              <a:rPr lang="fr-FR" sz="1300" dirty="0">
                <a:solidFill>
                  <a:schemeClr val="tx1">
                    <a:lumMod val="65000"/>
                    <a:lumOff val="35000"/>
                  </a:schemeClr>
                </a:solidFill>
              </a:rPr>
              <a:t>Développer des équipements pour une étuvage plus efficace</a:t>
            </a:r>
          </a:p>
        </p:txBody>
      </p:sp>
      <p:sp>
        <p:nvSpPr>
          <p:cNvPr id="33" name="Title 1">
            <a:extLst>
              <a:ext uri="{FF2B5EF4-FFF2-40B4-BE49-F238E27FC236}">
                <a16:creationId xmlns:a16="http://schemas.microsoft.com/office/drawing/2014/main" id="{ED5CEB8B-D7A1-1845-8FD9-153DDD712BF9}"/>
              </a:ext>
            </a:extLst>
          </p:cNvPr>
          <p:cNvSpPr>
            <a:spLocks noGrp="1"/>
          </p:cNvSpPr>
          <p:nvPr>
            <p:ph type="title"/>
          </p:nvPr>
        </p:nvSpPr>
        <p:spPr>
          <a:xfrm>
            <a:off x="712077" y="-246416"/>
            <a:ext cx="10515600" cy="1325563"/>
          </a:xfrm>
        </p:spPr>
        <p:txBody>
          <a:bodyPr/>
          <a:lstStyle/>
          <a:p>
            <a:r>
              <a:rPr lang="fr-FR" dirty="0"/>
              <a:t>Modèle d’affaire de rechange : Exportateur de fonio avec programme d’agriculture contractuelle</a:t>
            </a:r>
          </a:p>
        </p:txBody>
      </p:sp>
      <p:pic>
        <p:nvPicPr>
          <p:cNvPr id="1026" name="Picture 2" descr="Fonio png images | PNGWing">
            <a:extLst>
              <a:ext uri="{FF2B5EF4-FFF2-40B4-BE49-F238E27FC236}">
                <a16:creationId xmlns:a16="http://schemas.microsoft.com/office/drawing/2014/main" id="{DCE4B9C8-C199-2A4E-ACF7-2D302A5351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348" b="89130" l="6111" r="90000">
                        <a14:foregroundMark x1="18611" y1="55072" x2="9151" y2="47532"/>
                        <a14:foregroundMark x1="8014" y1="40694" x2="6481" y2="24254"/>
                        <a14:foregroundMark x1="8052" y1="17221" x2="15278" y2="5797"/>
                        <a14:foregroundMark x1="15278" y1="5797" x2="21598" y2="4929"/>
                        <a14:foregroundMark x1="34342" y1="8644" x2="34444" y2="8696"/>
                        <a14:foregroundMark x1="7204" y1="43921" x2="6111" y2="26812"/>
                        <a14:backgroundMark x1="21944" y1="3623" x2="32778" y2="7246"/>
                        <a14:backgroundMark x1="32778" y1="7246" x2="34444" y2="2899"/>
                        <a14:backgroundMark x1="4167" y1="25362" x2="9167" y2="10145"/>
                        <a14:backgroundMark x1="5556" y1="51449" x2="8611" y2="50000"/>
                        <a14:backgroundMark x1="32222" y1="10145" x2="31944" y2="9420"/>
                        <a14:backgroundMark x1="31944" y1="10145" x2="34167" y2="9420"/>
                        <a14:backgroundMark x1="9444" y1="69565" x2="9444" y2="69565"/>
                        <a14:backgroundMark x1="74167" y1="64493" x2="74167" y2="64493"/>
                      </a14:backgroundRemoval>
                    </a14:imgEffect>
                  </a14:imgLayer>
                </a14:imgProps>
              </a:ext>
              <a:ext uri="{28A0092B-C50C-407E-A947-70E740481C1C}">
                <a14:useLocalDpi xmlns:a14="http://schemas.microsoft.com/office/drawing/2010/main" val="0"/>
              </a:ext>
            </a:extLst>
          </a:blip>
          <a:srcRect r="38333"/>
          <a:stretch/>
        </p:blipFill>
        <p:spPr bwMode="auto">
          <a:xfrm>
            <a:off x="61365" y="194700"/>
            <a:ext cx="762000" cy="4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8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26</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4858231" cy="350887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66792"/>
            <a:ext cx="6945682" cy="23622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5162987" y="3810000"/>
            <a:ext cx="6945682" cy="25426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861833"/>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Customers</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Produit ou service </a:t>
            </a:r>
          </a:p>
        </p:txBody>
      </p:sp>
      <p:sp>
        <p:nvSpPr>
          <p:cNvPr id="15" name="Rectangle 14">
            <a:extLst>
              <a:ext uri="{FF2B5EF4-FFF2-40B4-BE49-F238E27FC236}">
                <a16:creationId xmlns:a16="http://schemas.microsoft.com/office/drawing/2014/main" id="{E05372BD-E75B-4441-B026-5FA5763B7544}"/>
              </a:ext>
            </a:extLst>
          </p:cNvPr>
          <p:cNvSpPr/>
          <p:nvPr/>
        </p:nvSpPr>
        <p:spPr>
          <a:xfrm>
            <a:off x="239091" y="1216903"/>
            <a:ext cx="4786859" cy="3493264"/>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Un entrepreneur avec un tricycle ou un pick-up et une batteuse vanneuse se rend sur le terrain au moment de la récolte</a:t>
            </a:r>
          </a:p>
          <a:p>
            <a:pPr marL="285750" indent="-285750">
              <a:buFont typeface="Arial" panose="020B0604020202020204" pitchFamily="34" charset="0"/>
              <a:buChar char="•"/>
            </a:pPr>
            <a:r>
              <a:rPr lang="fr-FR" sz="1300" dirty="0">
                <a:solidFill>
                  <a:schemeClr val="tx1">
                    <a:lumMod val="65000"/>
                    <a:lumOff val="35000"/>
                  </a:schemeClr>
                </a:solidFill>
              </a:rPr>
              <a:t>2 opérateurs nécessaires</a:t>
            </a:r>
          </a:p>
          <a:p>
            <a:pPr marL="285750" indent="-285750">
              <a:buFont typeface="Arial" panose="020B0604020202020204" pitchFamily="34" charset="0"/>
              <a:buChar char="•"/>
            </a:pPr>
            <a:r>
              <a:rPr lang="fr-FR" sz="1300" dirty="0">
                <a:solidFill>
                  <a:schemeClr val="tx1">
                    <a:lumMod val="65000"/>
                    <a:lumOff val="35000"/>
                  </a:schemeClr>
                </a:solidFill>
              </a:rPr>
              <a:t>Vannage et battage moyennant une redevance par kg / sac pour les agriculteurs ou les commerçants </a:t>
            </a:r>
          </a:p>
          <a:p>
            <a:pPr marL="285750" indent="-285750">
              <a:buFont typeface="Arial" panose="020B0604020202020204" pitchFamily="34" charset="0"/>
              <a:buChar char="•"/>
            </a:pPr>
            <a:r>
              <a:rPr lang="fr-FR" sz="1300" dirty="0">
                <a:solidFill>
                  <a:schemeClr val="tx1">
                    <a:lumMod val="65000"/>
                    <a:lumOff val="35000"/>
                  </a:schemeClr>
                </a:solidFill>
              </a:rPr>
              <a:t>Économise beaucoup de travail, réduit le risque d'impuretés telles que le sable dans le fonio et la contamination par la salmonelle et l'aflatoxine</a:t>
            </a:r>
          </a:p>
          <a:p>
            <a:pPr marL="285750" indent="-285750">
              <a:buFont typeface="Arial" panose="020B0604020202020204" pitchFamily="34" charset="0"/>
              <a:buChar char="•"/>
            </a:pPr>
            <a:r>
              <a:rPr lang="fr-FR" sz="1300" dirty="0">
                <a:solidFill>
                  <a:schemeClr val="tx1">
                    <a:lumMod val="65000"/>
                    <a:lumOff val="35000"/>
                  </a:schemeClr>
                </a:solidFill>
              </a:rPr>
              <a:t>Peut faire partie d'un programme d'agriculture contractuelle pour un exportateur</a:t>
            </a:r>
          </a:p>
          <a:p>
            <a:pPr marL="285750" indent="-285750">
              <a:buFont typeface="Arial" panose="020B0604020202020204" pitchFamily="34" charset="0"/>
              <a:buChar char="•"/>
            </a:pPr>
            <a:r>
              <a:rPr lang="fr-FR" sz="1300" dirty="0">
                <a:solidFill>
                  <a:schemeClr val="tx1">
                    <a:lumMod val="65000"/>
                    <a:lumOff val="35000"/>
                  </a:schemeClr>
                </a:solidFill>
              </a:rPr>
              <a:t>Fournit une meilleure matière première et réduit les coûts pour les transformateurs, de sorte que le service est rentabilisé</a:t>
            </a:r>
          </a:p>
          <a:p>
            <a:pPr marL="285750" indent="-285750">
              <a:buFont typeface="Arial" panose="020B0604020202020204" pitchFamily="34" charset="0"/>
              <a:buChar char="•"/>
            </a:pPr>
            <a:r>
              <a:rPr lang="fr-FR" sz="1300" dirty="0">
                <a:solidFill>
                  <a:schemeClr val="tx1">
                    <a:lumMod val="65000"/>
                    <a:lumOff val="35000"/>
                  </a:schemeClr>
                </a:solidFill>
              </a:rPr>
              <a:t>Investissement de 1 000 € pour le tricycle, 2 000 € par machine</a:t>
            </a:r>
          </a:p>
          <a:p>
            <a:pPr marL="285750" indent="-285750">
              <a:buFont typeface="Arial" panose="020B0604020202020204" pitchFamily="34" charset="0"/>
              <a:buChar char="•"/>
            </a:pPr>
            <a:r>
              <a:rPr lang="fr-FR" sz="1300" dirty="0">
                <a:solidFill>
                  <a:schemeClr val="tx1">
                    <a:lumMod val="65000"/>
                    <a:lumOff val="35000"/>
                  </a:schemeClr>
                </a:solidFill>
              </a:rPr>
              <a:t>La capacité est de 1 500 kg de paddy par jour</a:t>
            </a:r>
          </a:p>
          <a:p>
            <a:pPr marL="285750" indent="-285750">
              <a:buFont typeface="Arial" panose="020B0604020202020204" pitchFamily="34" charset="0"/>
              <a:buChar char="•"/>
            </a:pPr>
            <a:r>
              <a:rPr lang="fr-FR" sz="1300" dirty="0">
                <a:solidFill>
                  <a:schemeClr val="tx1">
                    <a:lumMod val="65000"/>
                    <a:lumOff val="35000"/>
                  </a:schemeClr>
                </a:solidFill>
              </a:rPr>
              <a:t>La saison du riz: avril-mai et novembre-décembre</a:t>
            </a:r>
          </a:p>
          <a:p>
            <a:pPr marL="285750" indent="-285750">
              <a:buFont typeface="Arial" panose="020B0604020202020204" pitchFamily="34" charset="0"/>
              <a:buChar char="•"/>
            </a:pPr>
            <a:r>
              <a:rPr lang="fr-FR" sz="1300" dirty="0">
                <a:solidFill>
                  <a:schemeClr val="tx1">
                    <a:lumMod val="65000"/>
                    <a:lumOff val="35000"/>
                  </a:schemeClr>
                </a:solidFill>
              </a:rPr>
              <a:t>La saison du fonio: d'octobre à novembre</a:t>
            </a:r>
          </a:p>
          <a:p>
            <a:pPr marL="285750" indent="-285750">
              <a:buFont typeface="Arial" panose="020B0604020202020204" pitchFamily="34" charset="0"/>
              <a:buChar char="•"/>
            </a:pPr>
            <a:r>
              <a:rPr lang="fr-FR" sz="1300" dirty="0">
                <a:solidFill>
                  <a:schemeClr val="tx1">
                    <a:lumMod val="65000"/>
                    <a:lumOff val="35000"/>
                  </a:schemeClr>
                </a:solidFill>
              </a:rPr>
              <a:t>Peut desservir d'autres cultures céréalières</a:t>
            </a:r>
            <a:endParaRPr lang="en-US" sz="1600" dirty="0">
              <a:solidFill>
                <a:schemeClr val="tx2"/>
              </a:solidFill>
              <a:latin typeface="+mj-lt"/>
            </a:endParaRPr>
          </a:p>
        </p:txBody>
      </p:sp>
      <p:sp>
        <p:nvSpPr>
          <p:cNvPr id="13" name="Rectangle 12">
            <a:extLst>
              <a:ext uri="{FF2B5EF4-FFF2-40B4-BE49-F238E27FC236}">
                <a16:creationId xmlns:a16="http://schemas.microsoft.com/office/drawing/2014/main" id="{D290967F-4871-F041-8125-C819FE206C03}"/>
              </a:ext>
            </a:extLst>
          </p:cNvPr>
          <p:cNvSpPr/>
          <p:nvPr/>
        </p:nvSpPr>
        <p:spPr>
          <a:xfrm>
            <a:off x="210473" y="5093027"/>
            <a:ext cx="4756260" cy="1092607"/>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Fonio - Exportateurs, usines de séchage de mangues, Riz - riziculteurs, commerçants et moulins</a:t>
            </a:r>
          </a:p>
          <a:p>
            <a:pPr marL="285750" indent="-285750">
              <a:buFont typeface="Arial" panose="020B0604020202020204" pitchFamily="34" charset="0"/>
              <a:buChar char="•"/>
            </a:pPr>
            <a:endParaRPr lang="fr-FR" sz="1300" b="1" dirty="0">
              <a:solidFill>
                <a:schemeClr val="tx1">
                  <a:lumMod val="65000"/>
                  <a:lumOff val="35000"/>
                </a:schemeClr>
              </a:solidFill>
            </a:endParaRPr>
          </a:p>
          <a:p>
            <a:pPr marL="285750" indent="-285750">
              <a:buFont typeface="Arial" panose="020B0604020202020204" pitchFamily="34" charset="0"/>
              <a:buChar char="•"/>
            </a:pPr>
            <a:r>
              <a:rPr lang="fr-FR" sz="1300" b="1" dirty="0">
                <a:solidFill>
                  <a:schemeClr val="tx1">
                    <a:lumMod val="65000"/>
                    <a:lumOff val="35000"/>
                  </a:schemeClr>
                </a:solidFill>
              </a:rPr>
              <a:t>Soutien nécessaire: </a:t>
            </a:r>
            <a:r>
              <a:rPr lang="fr-FR" sz="1300" dirty="0">
                <a:solidFill>
                  <a:schemeClr val="tx1">
                    <a:lumMod val="65000"/>
                    <a:lumOff val="35000"/>
                  </a:schemeClr>
                </a:solidFill>
              </a:rPr>
              <a:t>formation, cofinancement, développement d'équipement pour la post-récolte et la transformation</a:t>
            </a:r>
            <a:endParaRPr lang="en-US" sz="1300" dirty="0">
              <a:solidFill>
                <a:schemeClr val="tx1">
                  <a:lumMod val="65000"/>
                  <a:lumOff val="35000"/>
                </a:schemeClr>
              </a:solidFill>
            </a:endParaRPr>
          </a:p>
        </p:txBody>
      </p:sp>
      <p:sp>
        <p:nvSpPr>
          <p:cNvPr id="20" name="Rectangle 19">
            <a:extLst>
              <a:ext uri="{FF2B5EF4-FFF2-40B4-BE49-F238E27FC236}">
                <a16:creationId xmlns:a16="http://schemas.microsoft.com/office/drawing/2014/main" id="{BE2E6BA2-B222-A742-9FD2-4F6057279C53}"/>
              </a:ext>
            </a:extLst>
          </p:cNvPr>
          <p:cNvSpPr/>
          <p:nvPr/>
        </p:nvSpPr>
        <p:spPr>
          <a:xfrm>
            <a:off x="192937" y="4870726"/>
            <a:ext cx="4858231" cy="148191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30790" y="463427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F47AD4-E7BA-D544-A4E8-116928ED16AD}"/>
              </a:ext>
            </a:extLst>
          </p:cNvPr>
          <p:cNvSpPr txBox="1"/>
          <p:nvPr/>
        </p:nvSpPr>
        <p:spPr>
          <a:xfrm>
            <a:off x="335518" y="4651716"/>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Points d’entrée</a:t>
            </a:r>
          </a:p>
        </p:txBody>
      </p:sp>
      <p:sp>
        <p:nvSpPr>
          <p:cNvPr id="23" name="Title 1">
            <a:extLst>
              <a:ext uri="{FF2B5EF4-FFF2-40B4-BE49-F238E27FC236}">
                <a16:creationId xmlns:a16="http://schemas.microsoft.com/office/drawing/2014/main" id="{1939E487-DFB5-764E-8165-690023C45DEC}"/>
              </a:ext>
            </a:extLst>
          </p:cNvPr>
          <p:cNvSpPr txBox="1">
            <a:spLocks/>
          </p:cNvSpPr>
          <p:nvPr/>
        </p:nvSpPr>
        <p:spPr>
          <a:xfrm>
            <a:off x="402004" y="-14644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endParaRPr lang="en-US" dirty="0"/>
          </a:p>
        </p:txBody>
      </p:sp>
      <p:sp>
        <p:nvSpPr>
          <p:cNvPr id="25" name="Rectangle 24">
            <a:extLst>
              <a:ext uri="{FF2B5EF4-FFF2-40B4-BE49-F238E27FC236}">
                <a16:creationId xmlns:a16="http://schemas.microsoft.com/office/drawing/2014/main" id="{E5039248-6B64-9B4C-B1E3-FC10C24F889E}"/>
              </a:ext>
            </a:extLst>
          </p:cNvPr>
          <p:cNvSpPr/>
          <p:nvPr/>
        </p:nvSpPr>
        <p:spPr>
          <a:xfrm>
            <a:off x="5229240" y="1286863"/>
            <a:ext cx="6750776" cy="1492716"/>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2 personnes travaillant 5 mois / an = 1 ETP / entreprise</a:t>
            </a:r>
          </a:p>
          <a:p>
            <a:pPr marL="285750" indent="-285750">
              <a:buFont typeface="Arial" panose="020B0604020202020204" pitchFamily="34" charset="0"/>
              <a:buChar char="•"/>
            </a:pPr>
            <a:r>
              <a:rPr lang="fr-FR" sz="1300" dirty="0">
                <a:solidFill>
                  <a:schemeClr val="tx1">
                    <a:lumMod val="65000"/>
                    <a:lumOff val="35000"/>
                  </a:schemeClr>
                </a:solidFill>
              </a:rPr>
              <a:t>60 tonnes par entreprise par saison de 1,5 mois, </a:t>
            </a:r>
          </a:p>
          <a:p>
            <a:pPr marL="285750" indent="-285750">
              <a:buFont typeface="Arial" panose="020B0604020202020204" pitchFamily="34" charset="0"/>
              <a:buChar char="•"/>
            </a:pPr>
            <a:r>
              <a:rPr lang="fr-FR" sz="1300" dirty="0">
                <a:solidFill>
                  <a:schemeClr val="tx1">
                    <a:lumMod val="65000"/>
                    <a:lumOff val="35000"/>
                  </a:schemeClr>
                </a:solidFill>
              </a:rPr>
              <a:t>Pour 2 000 tonnes 33 entreprises sont nécessaires. L'emploi ETP est de 33.</a:t>
            </a:r>
          </a:p>
          <a:p>
            <a:pPr marL="285750" indent="-285750">
              <a:buFont typeface="Arial" panose="020B0604020202020204" pitchFamily="34" charset="0"/>
              <a:buChar char="•"/>
            </a:pPr>
            <a:r>
              <a:rPr lang="fr-FR" sz="1300" dirty="0">
                <a:solidFill>
                  <a:schemeClr val="tx1">
                    <a:lumMod val="65000"/>
                    <a:lumOff val="35000"/>
                  </a:schemeClr>
                </a:solidFill>
              </a:rPr>
              <a:t>Impact à long terme en 10 ans: 100 000 tonnes de fonio nécessitent 1 650 ETP.</a:t>
            </a:r>
          </a:p>
          <a:p>
            <a:pPr marL="285750" indent="-285750">
              <a:buFont typeface="Arial" panose="020B0604020202020204" pitchFamily="34" charset="0"/>
              <a:buChar char="•"/>
            </a:pPr>
            <a:r>
              <a:rPr lang="fr-FR" sz="1300" dirty="0">
                <a:solidFill>
                  <a:schemeClr val="tx1">
                    <a:lumMod val="65000"/>
                    <a:lumOff val="35000"/>
                  </a:schemeClr>
                </a:solidFill>
              </a:rPr>
              <a:t>600,000 tonnes de riz paddy produit au Burkina Faso battues en 4 mois nécessitent 4 838 tonnes / jour soit 3225 entreprises de battage</a:t>
            </a:r>
          </a:p>
          <a:p>
            <a:pPr marL="285750" indent="-285750">
              <a:buFont typeface="Arial" panose="020B0604020202020204" pitchFamily="34" charset="0"/>
              <a:buChar char="•"/>
            </a:pPr>
            <a:r>
              <a:rPr lang="fr-FR" sz="1300" dirty="0">
                <a:solidFill>
                  <a:schemeClr val="tx1">
                    <a:lumMod val="65000"/>
                    <a:lumOff val="35000"/>
                  </a:schemeClr>
                </a:solidFill>
              </a:rPr>
              <a:t>Total ETP 3250 (fonio et riz)</a:t>
            </a:r>
            <a:endParaRPr lang="en-US" sz="1600" dirty="0">
              <a:solidFill>
                <a:schemeClr val="tx2"/>
              </a:solidFill>
              <a:latin typeface="+mj-lt"/>
            </a:endParaRPr>
          </a:p>
        </p:txBody>
      </p:sp>
      <p:sp>
        <p:nvSpPr>
          <p:cNvPr id="26" name="Round Same Side Corner Rectangle 23">
            <a:extLst>
              <a:ext uri="{FF2B5EF4-FFF2-40B4-BE49-F238E27FC236}">
                <a16:creationId xmlns:a16="http://schemas.microsoft.com/office/drawing/2014/main" id="{94088E5F-A20A-FA40-B49A-7A0AF3C6AB7B}"/>
              </a:ext>
            </a:extLst>
          </p:cNvPr>
          <p:cNvSpPr/>
          <p:nvPr/>
        </p:nvSpPr>
        <p:spPr>
          <a:xfrm>
            <a:off x="5466016" y="3635946"/>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E92F6FD-60EB-154E-825E-0D95F0714C9B}"/>
              </a:ext>
            </a:extLst>
          </p:cNvPr>
          <p:cNvSpPr txBox="1"/>
          <p:nvPr/>
        </p:nvSpPr>
        <p:spPr>
          <a:xfrm>
            <a:off x="5487037" y="3677576"/>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28" name="Round Same Side Corner Rectangle 22">
            <a:extLst>
              <a:ext uri="{FF2B5EF4-FFF2-40B4-BE49-F238E27FC236}">
                <a16:creationId xmlns:a16="http://schemas.microsoft.com/office/drawing/2014/main" id="{36A1EC14-0E2C-884C-B31D-ACF8FFA2F08E}"/>
              </a:ext>
            </a:extLst>
          </p:cNvPr>
          <p:cNvSpPr/>
          <p:nvPr/>
        </p:nvSpPr>
        <p:spPr>
          <a:xfrm>
            <a:off x="5292116" y="861832"/>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3844322-0C55-FC46-A0FE-2E127D96E2D3}"/>
              </a:ext>
            </a:extLst>
          </p:cNvPr>
          <p:cNvSpPr txBox="1"/>
          <p:nvPr/>
        </p:nvSpPr>
        <p:spPr>
          <a:xfrm>
            <a:off x="5444962" y="891002"/>
            <a:ext cx="2951429" cy="369332"/>
          </a:xfrm>
          <a:prstGeom prst="rect">
            <a:avLst/>
          </a:prstGeom>
          <a:noFill/>
        </p:spPr>
        <p:txBody>
          <a:bodyPr wrap="square" rtlCol="0">
            <a:spAutoFit/>
          </a:bodyPr>
          <a:lstStyle/>
          <a:p>
            <a:r>
              <a:rPr lang="fr-FR" dirty="0">
                <a:solidFill>
                  <a:schemeClr val="bg1"/>
                </a:solidFill>
                <a:latin typeface="Futura Medium" panose="020B0602020204020303" pitchFamily="34" charset="-79"/>
                <a:cs typeface="Futura Medium" panose="020B0602020204020303" pitchFamily="34" charset="-79"/>
              </a:rPr>
              <a:t>Impact sur l’emploi</a:t>
            </a:r>
          </a:p>
        </p:txBody>
      </p:sp>
      <p:sp>
        <p:nvSpPr>
          <p:cNvPr id="30" name="Rectangle 29">
            <a:extLst>
              <a:ext uri="{FF2B5EF4-FFF2-40B4-BE49-F238E27FC236}">
                <a16:creationId xmlns:a16="http://schemas.microsoft.com/office/drawing/2014/main" id="{EEADEFC7-8B26-6542-93C0-48E9FAB409FA}"/>
              </a:ext>
            </a:extLst>
          </p:cNvPr>
          <p:cNvSpPr/>
          <p:nvPr/>
        </p:nvSpPr>
        <p:spPr>
          <a:xfrm>
            <a:off x="5248287" y="4085944"/>
            <a:ext cx="6750776" cy="892552"/>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La batteuse à riz doit être adaptée pour transformer le fonio</a:t>
            </a:r>
          </a:p>
          <a:p>
            <a:pPr marL="285750" indent="-285750">
              <a:buFont typeface="Arial" panose="020B0604020202020204" pitchFamily="34" charset="0"/>
              <a:buChar char="•"/>
            </a:pPr>
            <a:r>
              <a:rPr lang="fr-FR" sz="1300" dirty="0">
                <a:solidFill>
                  <a:schemeClr val="tx1">
                    <a:lumMod val="65000"/>
                    <a:lumOff val="35000"/>
                  </a:schemeClr>
                </a:solidFill>
              </a:rPr>
              <a:t>Trouver des entrepreneurs intéressés</a:t>
            </a:r>
          </a:p>
          <a:p>
            <a:pPr marL="285750" indent="-285750">
              <a:buFont typeface="Arial" panose="020B0604020202020204" pitchFamily="34" charset="0"/>
              <a:buChar char="•"/>
            </a:pPr>
            <a:r>
              <a:rPr lang="fr-FR" sz="1300" dirty="0">
                <a:solidFill>
                  <a:schemeClr val="tx1">
                    <a:lumMod val="65000"/>
                    <a:lumOff val="35000"/>
                  </a:schemeClr>
                </a:solidFill>
              </a:rPr>
              <a:t>Accès au financement</a:t>
            </a:r>
          </a:p>
          <a:p>
            <a:pPr marL="285750" indent="-285750">
              <a:buFont typeface="Arial" panose="020B0604020202020204" pitchFamily="34" charset="0"/>
              <a:buChar char="•"/>
            </a:pPr>
            <a:r>
              <a:rPr lang="fr-FR" sz="1300" dirty="0">
                <a:solidFill>
                  <a:schemeClr val="tx1">
                    <a:lumMod val="65000"/>
                    <a:lumOff val="35000"/>
                  </a:schemeClr>
                </a:solidFill>
              </a:rPr>
              <a:t>Une planification et une logistique efficaces sont nécessaires</a:t>
            </a:r>
          </a:p>
        </p:txBody>
      </p:sp>
      <p:sp>
        <p:nvSpPr>
          <p:cNvPr id="33" name="Title 1">
            <a:extLst>
              <a:ext uri="{FF2B5EF4-FFF2-40B4-BE49-F238E27FC236}">
                <a16:creationId xmlns:a16="http://schemas.microsoft.com/office/drawing/2014/main" id="{ED5CEB8B-D7A1-1845-8FD9-153DDD712BF9}"/>
              </a:ext>
            </a:extLst>
          </p:cNvPr>
          <p:cNvSpPr>
            <a:spLocks noGrp="1"/>
          </p:cNvSpPr>
          <p:nvPr>
            <p:ph type="title"/>
          </p:nvPr>
        </p:nvSpPr>
        <p:spPr>
          <a:xfrm>
            <a:off x="712077" y="-246416"/>
            <a:ext cx="10515600" cy="1325563"/>
          </a:xfrm>
        </p:spPr>
        <p:txBody>
          <a:bodyPr/>
          <a:lstStyle/>
          <a:p>
            <a:r>
              <a:rPr lang="fr-FR" dirty="0"/>
              <a:t>Modèle d’affaire de rechange : Entreprise de vannage et battage de fonio et de riz</a:t>
            </a:r>
          </a:p>
        </p:txBody>
      </p:sp>
      <p:pic>
        <p:nvPicPr>
          <p:cNvPr id="24" name="Picture 2" descr="Fonio png images | PNGWing">
            <a:extLst>
              <a:ext uri="{FF2B5EF4-FFF2-40B4-BE49-F238E27FC236}">
                <a16:creationId xmlns:a16="http://schemas.microsoft.com/office/drawing/2014/main" id="{E159F042-1510-0146-98DB-A6A7681DAE0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348" b="89130" l="6111" r="90000">
                        <a14:foregroundMark x1="18611" y1="55072" x2="9151" y2="47532"/>
                        <a14:foregroundMark x1="8014" y1="40694" x2="6481" y2="24254"/>
                        <a14:foregroundMark x1="8052" y1="17221" x2="15278" y2="5797"/>
                        <a14:foregroundMark x1="15278" y1="5797" x2="21598" y2="4929"/>
                        <a14:foregroundMark x1="34342" y1="8644" x2="34444" y2="8696"/>
                        <a14:foregroundMark x1="7204" y1="43921" x2="6111" y2="26812"/>
                        <a14:backgroundMark x1="21944" y1="3623" x2="32778" y2="7246"/>
                        <a14:backgroundMark x1="32778" y1="7246" x2="34444" y2="2899"/>
                        <a14:backgroundMark x1="4167" y1="25362" x2="9167" y2="10145"/>
                        <a14:backgroundMark x1="5556" y1="51449" x2="8611" y2="50000"/>
                        <a14:backgroundMark x1="32222" y1="10145" x2="31944" y2="9420"/>
                        <a14:backgroundMark x1="31944" y1="10145" x2="34167" y2="9420"/>
                        <a14:backgroundMark x1="9444" y1="69565" x2="9444" y2="69565"/>
                        <a14:backgroundMark x1="74167" y1="64493" x2="74167" y2="64493"/>
                      </a14:backgroundRemoval>
                    </a14:imgEffect>
                  </a14:imgLayer>
                </a14:imgProps>
              </a:ext>
              <a:ext uri="{28A0092B-C50C-407E-A947-70E740481C1C}">
                <a14:useLocalDpi xmlns:a14="http://schemas.microsoft.com/office/drawing/2010/main" val="0"/>
              </a:ext>
            </a:extLst>
          </a:blip>
          <a:srcRect r="38333"/>
          <a:stretch/>
        </p:blipFill>
        <p:spPr bwMode="auto">
          <a:xfrm>
            <a:off x="61365" y="194700"/>
            <a:ext cx="762000" cy="4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0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orking in a field&#10;&#10;Description automatically generated with low confidence">
            <a:extLst>
              <a:ext uri="{FF2B5EF4-FFF2-40B4-BE49-F238E27FC236}">
                <a16:creationId xmlns:a16="http://schemas.microsoft.com/office/drawing/2014/main" id="{F69FE9E4-F342-7142-8277-F52BD37FB6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31" y="0"/>
            <a:ext cx="4878818" cy="6858000"/>
          </a:xfrm>
          <a:prstGeom prst="rect">
            <a:avLst/>
          </a:prstGeom>
        </p:spPr>
      </p:pic>
      <p:sp>
        <p:nvSpPr>
          <p:cNvPr id="8" name="Text Placeholder 7">
            <a:extLst>
              <a:ext uri="{FF2B5EF4-FFF2-40B4-BE49-F238E27FC236}">
                <a16:creationId xmlns:a16="http://schemas.microsoft.com/office/drawing/2014/main" id="{DA17431A-9B76-C04C-ACA7-13FA8A5E3560}"/>
              </a:ext>
            </a:extLst>
          </p:cNvPr>
          <p:cNvSpPr>
            <a:spLocks noGrp="1"/>
          </p:cNvSpPr>
          <p:nvPr>
            <p:ph type="body" sz="quarter" idx="14"/>
          </p:nvPr>
        </p:nvSpPr>
        <p:spPr>
          <a:xfrm>
            <a:off x="3048000" y="2514600"/>
            <a:ext cx="5207000" cy="1524000"/>
          </a:xfrm>
        </p:spPr>
        <p:txBody>
          <a:bodyPr>
            <a:normAutofit fontScale="92500" lnSpcReduction="10000"/>
          </a:bodyPr>
          <a:lstStyle/>
          <a:p>
            <a:endParaRPr lang="en-US" dirty="0"/>
          </a:p>
          <a:p>
            <a:r>
              <a:rPr lang="fr-FR" dirty="0"/>
              <a:t>Aperçu des modèles proposés</a:t>
            </a:r>
          </a:p>
        </p:txBody>
      </p:sp>
    </p:spTree>
    <p:extLst>
      <p:ext uri="{BB962C8B-B14F-4D97-AF65-F5344CB8AC3E}">
        <p14:creationId xmlns:p14="http://schemas.microsoft.com/office/powerpoint/2010/main" val="213770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28</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363AA2C-0521-3D4B-ABB8-1EB17D2FC7F7}"/>
              </a:ext>
            </a:extLst>
          </p:cNvPr>
          <p:cNvSpPr txBox="1">
            <a:spLocks/>
          </p:cNvSpPr>
          <p:nvPr/>
        </p:nvSpPr>
        <p:spPr>
          <a:xfrm>
            <a:off x="508739" y="-113304"/>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Conclusion: Selected </a:t>
            </a:r>
            <a:r>
              <a:rPr lang="en-US" dirty="0" err="1"/>
              <a:t>modèles</a:t>
            </a:r>
            <a:r>
              <a:rPr lang="en-US" dirty="0"/>
              <a:t> </a:t>
            </a:r>
            <a:r>
              <a:rPr lang="en-US" dirty="0" err="1"/>
              <a:t>d’affaires</a:t>
            </a:r>
            <a:endParaRPr lang="en-US" dirty="0"/>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3153133771"/>
              </p:ext>
            </p:extLst>
          </p:nvPr>
        </p:nvGraphicFramePr>
        <p:xfrm>
          <a:off x="258906" y="664764"/>
          <a:ext cx="11780693" cy="5765800"/>
        </p:xfrm>
        <a:graphic>
          <a:graphicData uri="http://schemas.openxmlformats.org/drawingml/2006/table">
            <a:tbl>
              <a:tblPr firstRow="1" bandRow="1">
                <a:tableStyleId>{5C22544A-7EE6-4342-B048-85BDC9FD1C3A}</a:tableStyleId>
              </a:tblPr>
              <a:tblGrid>
                <a:gridCol w="828330">
                  <a:extLst>
                    <a:ext uri="{9D8B030D-6E8A-4147-A177-3AD203B41FA5}">
                      <a16:colId xmlns:a16="http://schemas.microsoft.com/office/drawing/2014/main" val="2780043706"/>
                    </a:ext>
                  </a:extLst>
                </a:gridCol>
                <a:gridCol w="3836015">
                  <a:extLst>
                    <a:ext uri="{9D8B030D-6E8A-4147-A177-3AD203B41FA5}">
                      <a16:colId xmlns:a16="http://schemas.microsoft.com/office/drawing/2014/main" val="599282986"/>
                    </a:ext>
                  </a:extLst>
                </a:gridCol>
                <a:gridCol w="1432810">
                  <a:extLst>
                    <a:ext uri="{9D8B030D-6E8A-4147-A177-3AD203B41FA5}">
                      <a16:colId xmlns:a16="http://schemas.microsoft.com/office/drawing/2014/main" val="1135395192"/>
                    </a:ext>
                  </a:extLst>
                </a:gridCol>
                <a:gridCol w="1756640">
                  <a:extLst>
                    <a:ext uri="{9D8B030D-6E8A-4147-A177-3AD203B41FA5}">
                      <a16:colId xmlns:a16="http://schemas.microsoft.com/office/drawing/2014/main" val="434910429"/>
                    </a:ext>
                  </a:extLst>
                </a:gridCol>
                <a:gridCol w="1963449">
                  <a:extLst>
                    <a:ext uri="{9D8B030D-6E8A-4147-A177-3AD203B41FA5}">
                      <a16:colId xmlns:a16="http://schemas.microsoft.com/office/drawing/2014/main" val="3384178886"/>
                    </a:ext>
                  </a:extLst>
                </a:gridCol>
                <a:gridCol w="1963449">
                  <a:extLst>
                    <a:ext uri="{9D8B030D-6E8A-4147-A177-3AD203B41FA5}">
                      <a16:colId xmlns:a16="http://schemas.microsoft.com/office/drawing/2014/main" val="3962087537"/>
                    </a:ext>
                  </a:extLst>
                </a:gridCol>
              </a:tblGrid>
              <a:tr h="370840">
                <a:tc>
                  <a:txBody>
                    <a:bodyPr/>
                    <a:lstStyle/>
                    <a:p>
                      <a:r>
                        <a:rPr lang="fr-FR" sz="1600"/>
                        <a:t>Rang</a:t>
                      </a:r>
                      <a:endParaRPr lang="fr-FR" sz="1600" dirty="0"/>
                    </a:p>
                  </a:txBody>
                  <a:tcPr/>
                </a:tc>
                <a:tc>
                  <a:txBody>
                    <a:bodyPr/>
                    <a:lstStyle/>
                    <a:p>
                      <a:r>
                        <a:rPr lang="fr-FR" sz="1600"/>
                        <a:t>Modèle d’affaires</a:t>
                      </a:r>
                      <a:endParaRPr lang="fr-FR" sz="1600" dirty="0"/>
                    </a:p>
                  </a:txBody>
                  <a:tcPr/>
                </a:tc>
                <a:tc>
                  <a:txBody>
                    <a:bodyPr/>
                    <a:lstStyle/>
                    <a:p>
                      <a:r>
                        <a:rPr lang="fr-FR" sz="1600"/>
                        <a:t>ETP Direct</a:t>
                      </a:r>
                      <a:endParaRPr lang="fr-FR" sz="1600" dirty="0"/>
                    </a:p>
                  </a:txBody>
                  <a:tcPr/>
                </a:tc>
                <a:tc>
                  <a:txBody>
                    <a:bodyPr/>
                    <a:lstStyle/>
                    <a:p>
                      <a:r>
                        <a:rPr lang="fr-FR" sz="1600"/>
                        <a:t>ETP Indirect</a:t>
                      </a:r>
                      <a:endParaRPr lang="fr-FR" sz="1600" dirty="0"/>
                    </a:p>
                  </a:txBody>
                  <a:tcPr/>
                </a:tc>
                <a:tc>
                  <a:txBody>
                    <a:bodyPr/>
                    <a:lstStyle/>
                    <a:p>
                      <a:r>
                        <a:rPr lang="fr-FR" sz="1600"/>
                        <a:t>Complexité</a:t>
                      </a:r>
                      <a:endParaRPr lang="fr-FR" sz="1600" dirty="0"/>
                    </a:p>
                  </a:txBody>
                  <a:tcPr/>
                </a:tc>
                <a:tc>
                  <a:txBody>
                    <a:bodyPr/>
                    <a:lstStyle/>
                    <a:p>
                      <a:r>
                        <a:rPr lang="fr-FR" sz="1600" b="1" kern="1200" noProof="0" dirty="0">
                          <a:solidFill>
                            <a:schemeClr val="lt1"/>
                          </a:solidFill>
                          <a:effectLst/>
                          <a:latin typeface="+mn-lt"/>
                          <a:ea typeface="+mn-ea"/>
                          <a:cs typeface="+mn-cs"/>
                        </a:rPr>
                        <a:t>Impact sur les autres acteurs du secteur</a:t>
                      </a:r>
                    </a:p>
                  </a:txBody>
                  <a:tcPr/>
                </a:tc>
                <a:extLst>
                  <a:ext uri="{0D108BD9-81ED-4DB2-BD59-A6C34878D82A}">
                    <a16:rowId xmlns:a16="http://schemas.microsoft.com/office/drawing/2014/main" val="1514587087"/>
                  </a:ext>
                </a:extLst>
              </a:tr>
              <a:tr h="370840">
                <a:tc>
                  <a:txBody>
                    <a:bodyPr/>
                    <a:lstStyle/>
                    <a:p>
                      <a:r>
                        <a:rPr lang="fr-FR" sz="1400"/>
                        <a:t>1</a:t>
                      </a:r>
                      <a:endParaRPr lang="fr-FR" sz="1400" dirty="0"/>
                    </a:p>
                  </a:txBody>
                  <a:tcPr/>
                </a:tc>
                <a:tc>
                  <a:txBody>
                    <a:bodyPr/>
                    <a:lstStyle/>
                    <a:p>
                      <a:r>
                        <a:rPr lang="fr-FR" sz="1400" kern="1200">
                          <a:solidFill>
                            <a:schemeClr val="dk1"/>
                          </a:solidFill>
                          <a:effectLst/>
                          <a:latin typeface="+mn-lt"/>
                          <a:ea typeface="+mn-ea"/>
                          <a:cs typeface="+mn-cs"/>
                        </a:rPr>
                        <a:t>Petite et moyenne production de poulet de chair</a:t>
                      </a:r>
                      <a:endParaRPr lang="fr-FR" sz="1400" kern="1200" dirty="0">
                        <a:solidFill>
                          <a:schemeClr val="dk1"/>
                        </a:solidFill>
                        <a:effectLst/>
                        <a:latin typeface="+mn-lt"/>
                        <a:ea typeface="+mn-ea"/>
                        <a:cs typeface="+mn-cs"/>
                      </a:endParaRPr>
                    </a:p>
                  </a:txBody>
                  <a:tcPr/>
                </a:tc>
                <a:tc>
                  <a:txBody>
                    <a:bodyPr/>
                    <a:lstStyle/>
                    <a:p>
                      <a:r>
                        <a:rPr lang="fr-FR" sz="1400"/>
                        <a:t>10,000</a:t>
                      </a:r>
                      <a:endParaRPr lang="fr-FR" sz="1400" dirty="0"/>
                    </a:p>
                  </a:txBody>
                  <a:tcPr/>
                </a:tc>
                <a:tc>
                  <a:txBody>
                    <a:bodyPr/>
                    <a:lstStyle/>
                    <a:p>
                      <a:r>
                        <a:rPr lang="fr-FR" sz="1400"/>
                        <a:t>3000</a:t>
                      </a:r>
                      <a:endParaRPr lang="fr-FR" sz="1400" dirty="0"/>
                    </a:p>
                  </a:txBody>
                  <a:tcPr/>
                </a:tc>
                <a:tc>
                  <a:txBody>
                    <a:bodyPr/>
                    <a:lstStyle/>
                    <a:p>
                      <a:r>
                        <a:rPr lang="fr-FR" sz="1400"/>
                        <a:t>Faible à moyenne</a:t>
                      </a:r>
                      <a:endParaRPr lang="fr-FR" sz="1400" dirty="0"/>
                    </a:p>
                  </a:txBody>
                  <a:tcPr/>
                </a:tc>
                <a:tc>
                  <a:txBody>
                    <a:bodyPr/>
                    <a:lstStyle/>
                    <a:p>
                      <a:r>
                        <a:rPr lang="fr-FR" sz="1400"/>
                        <a:t>Faible</a:t>
                      </a:r>
                      <a:endParaRPr lang="fr-FR" sz="1400" dirty="0"/>
                    </a:p>
                  </a:txBody>
                  <a:tcPr/>
                </a:tc>
                <a:extLst>
                  <a:ext uri="{0D108BD9-81ED-4DB2-BD59-A6C34878D82A}">
                    <a16:rowId xmlns:a16="http://schemas.microsoft.com/office/drawing/2014/main" val="716940890"/>
                  </a:ext>
                </a:extLst>
              </a:tr>
              <a:tr h="370840">
                <a:tc>
                  <a:txBody>
                    <a:bodyPr/>
                    <a:lstStyle/>
                    <a:p>
                      <a:r>
                        <a:rPr lang="fr-FR" sz="1400"/>
                        <a:t>2</a:t>
                      </a:r>
                      <a:endParaRPr lang="fr-FR" sz="1400" dirty="0"/>
                    </a:p>
                  </a:txBody>
                  <a:tcPr/>
                </a:tc>
                <a:tc>
                  <a:txBody>
                    <a:bodyPr/>
                    <a:lstStyle/>
                    <a:p>
                      <a:r>
                        <a:rPr lang="fr-FR" sz="1400" kern="1200" noProof="0" dirty="0">
                          <a:solidFill>
                            <a:schemeClr val="dk1"/>
                          </a:solidFill>
                          <a:effectLst/>
                          <a:latin typeface="+mn-lt"/>
                          <a:ea typeface="+mn-ea"/>
                          <a:cs typeface="+mn-cs"/>
                        </a:rPr>
                        <a:t>Usine aliments pour volaille avec extension</a:t>
                      </a:r>
                    </a:p>
                  </a:txBody>
                  <a:tcPr/>
                </a:tc>
                <a:tc>
                  <a:txBody>
                    <a:bodyPr/>
                    <a:lstStyle/>
                    <a:p>
                      <a:r>
                        <a:rPr lang="fr-FR" sz="1400"/>
                        <a:t>1800</a:t>
                      </a:r>
                      <a:endParaRPr lang="fr-FR" sz="1400" dirty="0"/>
                    </a:p>
                  </a:txBody>
                  <a:tcPr/>
                </a:tc>
                <a:tc>
                  <a:txBody>
                    <a:bodyPr/>
                    <a:lstStyle/>
                    <a:p>
                      <a:r>
                        <a:rPr lang="fr-FR" sz="1400"/>
                        <a:t>20,000</a:t>
                      </a:r>
                      <a:endParaRPr lang="fr-FR" sz="1400" dirty="0"/>
                    </a:p>
                  </a:txBody>
                  <a:tcPr/>
                </a:tc>
                <a:tc>
                  <a:txBody>
                    <a:bodyPr/>
                    <a:lstStyle/>
                    <a:p>
                      <a:r>
                        <a:rPr lang="fr-FR" sz="1400" noProof="0" dirty="0"/>
                        <a:t>Moyenne à élevée</a:t>
                      </a:r>
                    </a:p>
                  </a:txBody>
                  <a:tcPr/>
                </a:tc>
                <a:tc>
                  <a:txBody>
                    <a:bodyPr/>
                    <a:lstStyle/>
                    <a:p>
                      <a:r>
                        <a:rPr lang="fr-FR" sz="1400" noProof="0"/>
                        <a:t>Élevée</a:t>
                      </a:r>
                      <a:endParaRPr lang="fr-FR" sz="1400" dirty="0"/>
                    </a:p>
                  </a:txBody>
                  <a:tcPr/>
                </a:tc>
                <a:extLst>
                  <a:ext uri="{0D108BD9-81ED-4DB2-BD59-A6C34878D82A}">
                    <a16:rowId xmlns:a16="http://schemas.microsoft.com/office/drawing/2014/main" val="4088636908"/>
                  </a:ext>
                </a:extLst>
              </a:tr>
              <a:tr h="370840">
                <a:tc>
                  <a:txBody>
                    <a:bodyPr/>
                    <a:lstStyle/>
                    <a:p>
                      <a:r>
                        <a:rPr lang="fr-FR" sz="1400"/>
                        <a:t>3</a:t>
                      </a:r>
                      <a:endParaRPr lang="fr-FR" sz="1400" dirty="0"/>
                    </a:p>
                  </a:txBody>
                  <a:tcPr/>
                </a:tc>
                <a:tc>
                  <a:txBody>
                    <a:bodyPr/>
                    <a:lstStyle/>
                    <a:p>
                      <a:r>
                        <a:rPr lang="fr-FR" sz="1400" dirty="0"/>
                        <a:t>Commerce et distribution </a:t>
                      </a:r>
                      <a:r>
                        <a:rPr lang="fr-FR" sz="1400"/>
                        <a:t>de volailles</a:t>
                      </a:r>
                      <a:endParaRPr lang="fr-FR" sz="1400" kern="1200" dirty="0">
                        <a:solidFill>
                          <a:schemeClr val="dk1"/>
                        </a:solidFill>
                        <a:effectLst/>
                        <a:latin typeface="+mn-lt"/>
                        <a:ea typeface="+mn-ea"/>
                        <a:cs typeface="+mn-cs"/>
                      </a:endParaRPr>
                    </a:p>
                  </a:txBody>
                  <a:tcPr/>
                </a:tc>
                <a:tc>
                  <a:txBody>
                    <a:bodyPr/>
                    <a:lstStyle/>
                    <a:p>
                      <a:r>
                        <a:rPr lang="fr-FR" sz="1400"/>
                        <a:t>1500 - 2000</a:t>
                      </a:r>
                      <a:endParaRPr lang="fr-FR" sz="1400" dirty="0"/>
                    </a:p>
                  </a:txBody>
                  <a:tcPr/>
                </a:tc>
                <a:tc>
                  <a:txBody>
                    <a:bodyPr/>
                    <a:lstStyle/>
                    <a:p>
                      <a:endParaRPr lang="fr-FR" sz="1400" dirty="0"/>
                    </a:p>
                  </a:txBody>
                  <a:tcPr/>
                </a:tc>
                <a:tc>
                  <a:txBody>
                    <a:bodyPr/>
                    <a:lstStyle/>
                    <a:p>
                      <a:r>
                        <a:rPr lang="fr-FR" sz="1400"/>
                        <a:t>Faible</a:t>
                      </a:r>
                      <a:endParaRPr lang="fr-FR" sz="1400" dirty="0"/>
                    </a:p>
                  </a:txBody>
                  <a:tcPr/>
                </a:tc>
                <a:tc>
                  <a:txBody>
                    <a:bodyPr/>
                    <a:lstStyle/>
                    <a:p>
                      <a:r>
                        <a:rPr lang="fr-FR" sz="1400" noProof="0"/>
                        <a:t>Moyenne</a:t>
                      </a:r>
                      <a:endParaRPr lang="fr-FR" sz="1400" dirty="0"/>
                    </a:p>
                  </a:txBody>
                  <a:tcPr/>
                </a:tc>
                <a:extLst>
                  <a:ext uri="{0D108BD9-81ED-4DB2-BD59-A6C34878D82A}">
                    <a16:rowId xmlns:a16="http://schemas.microsoft.com/office/drawing/2014/main" val="51086394"/>
                  </a:ext>
                </a:extLst>
              </a:tr>
              <a:tr h="370840">
                <a:tc>
                  <a:txBody>
                    <a:bodyPr/>
                    <a:lstStyle/>
                    <a:p>
                      <a:r>
                        <a:rPr lang="fr-FR" sz="1400"/>
                        <a:t>4</a:t>
                      </a:r>
                      <a:endParaRPr lang="fr-FR" sz="1400" dirty="0"/>
                    </a:p>
                  </a:txBody>
                  <a:tcPr/>
                </a:tc>
                <a:tc>
                  <a:txBody>
                    <a:bodyPr/>
                    <a:lstStyle/>
                    <a:p>
                      <a:r>
                        <a:rPr lang="fr-FR" sz="1400" kern="1200">
                          <a:solidFill>
                            <a:schemeClr val="dk1"/>
                          </a:solidFill>
                          <a:effectLst/>
                          <a:latin typeface="+mn-lt"/>
                          <a:ea typeface="+mn-ea"/>
                          <a:cs typeface="+mn-cs"/>
                        </a:rPr>
                        <a:t>Entretien des vergers de manguiers et d'anacardiers</a:t>
                      </a:r>
                      <a:endParaRPr lang="fr-FR" sz="1400" kern="1200" dirty="0">
                        <a:solidFill>
                          <a:schemeClr val="dk1"/>
                        </a:solidFill>
                        <a:effectLst/>
                        <a:latin typeface="+mn-lt"/>
                        <a:ea typeface="+mn-ea"/>
                        <a:cs typeface="+mn-cs"/>
                      </a:endParaRPr>
                    </a:p>
                  </a:txBody>
                  <a:tcPr/>
                </a:tc>
                <a:tc>
                  <a:txBody>
                    <a:bodyPr/>
                    <a:lstStyle/>
                    <a:p>
                      <a:r>
                        <a:rPr lang="fr-FR" sz="1400"/>
                        <a:t>10,000</a:t>
                      </a:r>
                      <a:endParaRPr lang="fr-FR" sz="1400" dirty="0"/>
                    </a:p>
                  </a:txBody>
                  <a:tcPr/>
                </a:tc>
                <a:tc>
                  <a:txBody>
                    <a:bodyPr/>
                    <a:lstStyle/>
                    <a:p>
                      <a:r>
                        <a:rPr lang="fr-FR" sz="1400"/>
                        <a:t>20</a:t>
                      </a:r>
                      <a:endParaRPr lang="fr-FR" sz="1400" dirty="0"/>
                    </a:p>
                  </a:txBody>
                  <a:tcPr/>
                </a:tc>
                <a:tc>
                  <a:txBody>
                    <a:bodyPr/>
                    <a:lstStyle/>
                    <a:p>
                      <a:r>
                        <a:rPr lang="fr-FR" sz="1400" noProof="0"/>
                        <a:t>Moyenne</a:t>
                      </a:r>
                      <a:endParaRPr lang="fr-FR" sz="1400" dirty="0"/>
                    </a:p>
                  </a:txBody>
                  <a:tcPr/>
                </a:tc>
                <a:tc>
                  <a:txBody>
                    <a:bodyPr/>
                    <a:lstStyle/>
                    <a:p>
                      <a:r>
                        <a:rPr lang="fr-FR" sz="1400" noProof="0"/>
                        <a:t>Élevée</a:t>
                      </a:r>
                      <a:endParaRPr lang="fr-FR" sz="1400" dirty="0"/>
                    </a:p>
                  </a:txBody>
                  <a:tcPr/>
                </a:tc>
                <a:extLst>
                  <a:ext uri="{0D108BD9-81ED-4DB2-BD59-A6C34878D82A}">
                    <a16:rowId xmlns:a16="http://schemas.microsoft.com/office/drawing/2014/main" val="3742566180"/>
                  </a:ext>
                </a:extLst>
              </a:tr>
              <a:tr h="370840">
                <a:tc>
                  <a:txBody>
                    <a:bodyPr/>
                    <a:lstStyle/>
                    <a:p>
                      <a:r>
                        <a:rPr lang="fr-FR" sz="1400"/>
                        <a:t>5</a:t>
                      </a:r>
                      <a:endParaRPr lang="fr-FR" sz="1400" dirty="0"/>
                    </a:p>
                  </a:txBody>
                  <a:tcPr/>
                </a:tc>
                <a:tc>
                  <a:txBody>
                    <a:bodyPr/>
                    <a:lstStyle/>
                    <a:p>
                      <a:r>
                        <a:rPr lang="fr-FR" sz="1400" dirty="0"/>
                        <a:t>Compostage </a:t>
                      </a:r>
                      <a:r>
                        <a:rPr lang="fr-FR" sz="1400"/>
                        <a:t>des déchets</a:t>
                      </a:r>
                      <a:endParaRPr lang="fr-FR" sz="1400" dirty="0"/>
                    </a:p>
                  </a:txBody>
                  <a:tcPr/>
                </a:tc>
                <a:tc>
                  <a:txBody>
                    <a:bodyPr/>
                    <a:lstStyle/>
                    <a:p>
                      <a:r>
                        <a:rPr lang="fr-FR" sz="1400"/>
                        <a:t>284 - 471</a:t>
                      </a:r>
                      <a:endParaRPr lang="fr-FR" sz="1400" dirty="0"/>
                    </a:p>
                  </a:txBody>
                  <a:tcPr/>
                </a:tc>
                <a:tc>
                  <a:txBody>
                    <a:bodyPr/>
                    <a:lstStyle/>
                    <a:p>
                      <a:r>
                        <a:rPr lang="fr-FR" sz="1400"/>
                        <a:t>20</a:t>
                      </a:r>
                      <a:endParaRPr lang="fr-FR" sz="1400" dirty="0"/>
                    </a:p>
                  </a:txBody>
                  <a:tcPr/>
                </a:tc>
                <a:tc>
                  <a:txBody>
                    <a:bodyPr/>
                    <a:lstStyle/>
                    <a:p>
                      <a:r>
                        <a:rPr lang="fr-FR" sz="1400" noProof="0"/>
                        <a:t>Moyenne</a:t>
                      </a:r>
                      <a:endParaRPr lang="fr-FR" sz="1400" dirty="0"/>
                    </a:p>
                  </a:txBody>
                  <a:tcPr/>
                </a:tc>
                <a:tc>
                  <a:txBody>
                    <a:bodyPr/>
                    <a:lstStyle/>
                    <a:p>
                      <a:r>
                        <a:rPr lang="fr-FR" sz="1400" noProof="0"/>
                        <a:t>Moyenne</a:t>
                      </a:r>
                      <a:endParaRPr lang="fr-FR" sz="1400" dirty="0"/>
                    </a:p>
                  </a:txBody>
                  <a:tcPr/>
                </a:tc>
                <a:extLst>
                  <a:ext uri="{0D108BD9-81ED-4DB2-BD59-A6C34878D82A}">
                    <a16:rowId xmlns:a16="http://schemas.microsoft.com/office/drawing/2014/main" val="3997457714"/>
                  </a:ext>
                </a:extLst>
              </a:tr>
              <a:tr h="370840">
                <a:tc>
                  <a:txBody>
                    <a:bodyPr/>
                    <a:lstStyle/>
                    <a:p>
                      <a:r>
                        <a:rPr lang="fr-FR" sz="1400"/>
                        <a:t>6</a:t>
                      </a:r>
                      <a:endParaRPr lang="fr-FR" sz="1400" dirty="0"/>
                    </a:p>
                  </a:txBody>
                  <a:tcPr/>
                </a:tc>
                <a:tc>
                  <a:txBody>
                    <a:bodyPr/>
                    <a:lstStyle/>
                    <a:p>
                      <a:r>
                        <a:rPr lang="fr-FR" sz="1400" kern="1200">
                          <a:solidFill>
                            <a:schemeClr val="dk1"/>
                          </a:solidFill>
                          <a:effectLst/>
                          <a:latin typeface="+mn-lt"/>
                          <a:ea typeface="+mn-ea"/>
                          <a:cs typeface="+mn-cs"/>
                        </a:rPr>
                        <a:t>Pépinière de anacardes et de mangues</a:t>
                      </a:r>
                      <a:endParaRPr lang="fr-FR" sz="1400" kern="1200" dirty="0">
                        <a:solidFill>
                          <a:schemeClr val="dk1"/>
                        </a:solidFill>
                        <a:effectLst/>
                        <a:latin typeface="+mn-lt"/>
                        <a:ea typeface="+mn-ea"/>
                        <a:cs typeface="+mn-cs"/>
                      </a:endParaRPr>
                    </a:p>
                  </a:txBody>
                  <a:tcPr/>
                </a:tc>
                <a:tc>
                  <a:txBody>
                    <a:bodyPr/>
                    <a:lstStyle/>
                    <a:p>
                      <a:r>
                        <a:rPr lang="fr-FR" sz="1400"/>
                        <a:t>455</a:t>
                      </a:r>
                      <a:endParaRPr lang="fr-FR" sz="1400" dirty="0"/>
                    </a:p>
                  </a:txBody>
                  <a:tcPr/>
                </a:tc>
                <a:tc>
                  <a:txBody>
                    <a:bodyPr/>
                    <a:lstStyle/>
                    <a:p>
                      <a:r>
                        <a:rPr lang="fr-FR" sz="1400"/>
                        <a:t>20</a:t>
                      </a:r>
                      <a:endParaRPr lang="fr-FR" sz="1400" dirty="0"/>
                    </a:p>
                  </a:txBody>
                  <a:tcPr/>
                </a:tc>
                <a:tc>
                  <a:txBody>
                    <a:bodyPr/>
                    <a:lstStyle/>
                    <a:p>
                      <a:r>
                        <a:rPr lang="fr-FR" sz="1400"/>
                        <a:t>Faible</a:t>
                      </a:r>
                      <a:endParaRPr lang="fr-FR" sz="1400" dirty="0"/>
                    </a:p>
                  </a:txBody>
                  <a:tcPr/>
                </a:tc>
                <a:tc>
                  <a:txBody>
                    <a:bodyPr/>
                    <a:lstStyle/>
                    <a:p>
                      <a:r>
                        <a:rPr lang="fr-FR" sz="1400" noProof="0"/>
                        <a:t>Élevée</a:t>
                      </a:r>
                      <a:endParaRPr lang="fr-FR" sz="1400" dirty="0"/>
                    </a:p>
                  </a:txBody>
                  <a:tcPr/>
                </a:tc>
                <a:extLst>
                  <a:ext uri="{0D108BD9-81ED-4DB2-BD59-A6C34878D82A}">
                    <a16:rowId xmlns:a16="http://schemas.microsoft.com/office/drawing/2014/main" val="4017684186"/>
                  </a:ext>
                </a:extLst>
              </a:tr>
              <a:tr h="370840">
                <a:tc>
                  <a:txBody>
                    <a:bodyPr/>
                    <a:lstStyle/>
                    <a:p>
                      <a:r>
                        <a:rPr lang="fr-FR" sz="1400"/>
                        <a:t>7</a:t>
                      </a:r>
                      <a:endParaRPr lang="fr-FR" sz="1400" dirty="0"/>
                    </a:p>
                  </a:txBody>
                  <a:tcPr/>
                </a:tc>
                <a:tc>
                  <a:txBody>
                    <a:bodyPr/>
                    <a:lstStyle/>
                    <a:p>
                      <a:r>
                        <a:rPr lang="fr-FR" sz="1400" kern="1200">
                          <a:solidFill>
                            <a:schemeClr val="dk1"/>
                          </a:solidFill>
                          <a:effectLst/>
                          <a:latin typeface="+mn-lt"/>
                          <a:ea typeface="+mn-ea"/>
                          <a:cs typeface="+mn-cs"/>
                        </a:rPr>
                        <a:t>Transformation de la pomme d’anacarde : pisteure</a:t>
                      </a:r>
                      <a:endParaRPr lang="fr-FR" sz="1400" kern="1200" dirty="0">
                        <a:solidFill>
                          <a:schemeClr val="dk1"/>
                        </a:solidFill>
                        <a:effectLst/>
                        <a:latin typeface="+mn-lt"/>
                        <a:ea typeface="+mn-ea"/>
                        <a:cs typeface="+mn-cs"/>
                      </a:endParaRPr>
                    </a:p>
                  </a:txBody>
                  <a:tcPr/>
                </a:tc>
                <a:tc rowSpan="2">
                  <a:txBody>
                    <a:bodyPr/>
                    <a:lstStyle/>
                    <a:p>
                      <a:r>
                        <a:rPr lang="fr-FR" sz="1400"/>
                        <a:t>216-432</a:t>
                      </a:r>
                      <a:endParaRPr lang="fr-FR" sz="1400" dirty="0"/>
                    </a:p>
                  </a:txBody>
                  <a:tcPr/>
                </a:tc>
                <a:tc rowSpan="2">
                  <a:txBody>
                    <a:bodyPr/>
                    <a:lstStyle/>
                    <a:p>
                      <a:endParaRPr lang="fr-FR" sz="14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Élevée</a:t>
                      </a:r>
                      <a:endParaRPr lang="fr-FR" sz="1400"/>
                    </a:p>
                    <a:p>
                      <a:pPr algn="l"/>
                      <a:endParaRPr lang="fr-FR" sz="1400" dirty="0"/>
                    </a:p>
                  </a:txBody>
                  <a:tcPr/>
                </a:tc>
                <a:tc rowSpan="2">
                  <a:txBody>
                    <a:bodyPr/>
                    <a:lstStyle/>
                    <a:p>
                      <a:r>
                        <a:rPr lang="fr-FR" sz="1400" noProof="0"/>
                        <a:t>Élevée</a:t>
                      </a:r>
                      <a:endParaRPr lang="fr-FR" sz="1400" dirty="0"/>
                    </a:p>
                  </a:txBody>
                  <a:tcPr/>
                </a:tc>
                <a:extLst>
                  <a:ext uri="{0D108BD9-81ED-4DB2-BD59-A6C34878D82A}">
                    <a16:rowId xmlns:a16="http://schemas.microsoft.com/office/drawing/2014/main" val="917705837"/>
                  </a:ext>
                </a:extLst>
              </a:tr>
              <a:tr h="370840">
                <a:tc>
                  <a:txBody>
                    <a:bodyPr/>
                    <a:lstStyle/>
                    <a:p>
                      <a:r>
                        <a:rPr lang="fr-FR" sz="1400"/>
                        <a:t>8</a:t>
                      </a:r>
                      <a:endParaRPr lang="fr-FR" sz="1400" dirty="0"/>
                    </a:p>
                  </a:txBody>
                  <a:tcPr/>
                </a:tc>
                <a:tc>
                  <a:txBody>
                    <a:bodyPr/>
                    <a:lstStyle/>
                    <a:p>
                      <a:r>
                        <a:rPr lang="fr-FR" sz="1400" kern="1200">
                          <a:solidFill>
                            <a:schemeClr val="dk1"/>
                          </a:solidFill>
                          <a:effectLst/>
                          <a:latin typeface="+mn-lt"/>
                          <a:ea typeface="+mn-ea"/>
                          <a:cs typeface="+mn-cs"/>
                        </a:rPr>
                        <a:t>Transformation de la pomme d’anacarde </a:t>
                      </a:r>
                      <a:r>
                        <a:rPr lang="fr-FR" sz="1400"/>
                        <a:t>: usine de jus</a:t>
                      </a:r>
                      <a:endParaRPr lang="fr-FR" sz="1400"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846633886"/>
                  </a:ext>
                </a:extLst>
              </a:tr>
              <a:tr h="370840">
                <a:tc>
                  <a:txBody>
                    <a:bodyPr/>
                    <a:lstStyle/>
                    <a:p>
                      <a:r>
                        <a:rPr lang="fr-FR" sz="1400"/>
                        <a:t>9</a:t>
                      </a:r>
                      <a:endParaRPr lang="fr-FR" sz="1400" dirty="0"/>
                    </a:p>
                  </a:txBody>
                  <a:tcPr/>
                </a:tc>
                <a:tc>
                  <a:txBody>
                    <a:bodyPr/>
                    <a:lstStyle/>
                    <a:p>
                      <a:r>
                        <a:rPr lang="fr-FR" sz="1400" noProof="0" dirty="0"/>
                        <a:t>Transport et distribution des légumes</a:t>
                      </a:r>
                    </a:p>
                  </a:txBody>
                  <a:tcPr/>
                </a:tc>
                <a:tc>
                  <a:txBody>
                    <a:bodyPr/>
                    <a:lstStyle/>
                    <a:p>
                      <a:r>
                        <a:rPr lang="fr-FR" sz="1400"/>
                        <a:t>1000</a:t>
                      </a:r>
                      <a:endParaRPr lang="fr-FR" sz="1400" dirty="0"/>
                    </a:p>
                  </a:txBody>
                  <a:tcPr/>
                </a:tc>
                <a:tc>
                  <a:txBody>
                    <a:bodyPr/>
                    <a:lstStyle/>
                    <a:p>
                      <a:endParaRPr lang="fr-FR" sz="1400" dirty="0"/>
                    </a:p>
                  </a:txBody>
                  <a:tcPr/>
                </a:tc>
                <a:tc>
                  <a:txBody>
                    <a:bodyPr/>
                    <a:lstStyle/>
                    <a:p>
                      <a:r>
                        <a:rPr lang="fr-FR" sz="1400"/>
                        <a:t>Faible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Élevée</a:t>
                      </a:r>
                      <a:endParaRPr lang="fr-FR" sz="1400" dirty="0"/>
                    </a:p>
                  </a:txBody>
                  <a:tcPr/>
                </a:tc>
                <a:extLst>
                  <a:ext uri="{0D108BD9-81ED-4DB2-BD59-A6C34878D82A}">
                    <a16:rowId xmlns:a16="http://schemas.microsoft.com/office/drawing/2014/main" val="3287525612"/>
                  </a:ext>
                </a:extLst>
              </a:tr>
              <a:tr h="370840">
                <a:tc>
                  <a:txBody>
                    <a:bodyPr/>
                    <a:lstStyle/>
                    <a:p>
                      <a:r>
                        <a:rPr lang="fr-FR" sz="1400"/>
                        <a:t>10</a:t>
                      </a:r>
                      <a:endParaRPr lang="fr-FR" sz="1400" dirty="0"/>
                    </a:p>
                  </a:txBody>
                  <a:tcPr/>
                </a:tc>
                <a:tc>
                  <a:txBody>
                    <a:bodyPr/>
                    <a:lstStyle/>
                    <a:p>
                      <a:r>
                        <a:rPr lang="fr-FR" sz="1400" kern="1200">
                          <a:solidFill>
                            <a:schemeClr val="dk1"/>
                          </a:solidFill>
                          <a:effectLst/>
                          <a:latin typeface="+mn-lt"/>
                          <a:ea typeface="+mn-ea"/>
                          <a:cs typeface="+mn-cs"/>
                        </a:rPr>
                        <a:t>Exportateur d'hibiscus avec programme de agriculture contractuelle</a:t>
                      </a:r>
                      <a:endParaRPr lang="fr-FR" sz="1400" dirty="0"/>
                    </a:p>
                  </a:txBody>
                  <a:tcPr/>
                </a:tc>
                <a:tc>
                  <a:txBody>
                    <a:bodyPr/>
                    <a:lstStyle/>
                    <a:p>
                      <a:r>
                        <a:rPr lang="fr-FR" sz="1400"/>
                        <a:t>875</a:t>
                      </a:r>
                      <a:endParaRPr lang="fr-FR" sz="1400" dirty="0"/>
                    </a:p>
                  </a:txBody>
                  <a:tcPr/>
                </a:tc>
                <a:tc>
                  <a:txBody>
                    <a:bodyPr/>
                    <a:lstStyle/>
                    <a:p>
                      <a:endParaRPr lang="fr-FR" sz="1400" dirty="0"/>
                    </a:p>
                  </a:txBody>
                  <a:tcPr/>
                </a:tc>
                <a:tc>
                  <a:txBody>
                    <a:bodyPr/>
                    <a:lstStyle/>
                    <a:p>
                      <a:r>
                        <a:rPr lang="fr-FR" sz="1400"/>
                        <a:t>Faible à moyenne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Élevée</a:t>
                      </a:r>
                      <a:endParaRPr lang="fr-FR" sz="1400" dirty="0"/>
                    </a:p>
                  </a:txBody>
                  <a:tcPr/>
                </a:tc>
                <a:extLst>
                  <a:ext uri="{0D108BD9-81ED-4DB2-BD59-A6C34878D82A}">
                    <a16:rowId xmlns:a16="http://schemas.microsoft.com/office/drawing/2014/main" val="3945557516"/>
                  </a:ext>
                </a:extLst>
              </a:tr>
              <a:tr h="370840">
                <a:tc>
                  <a:txBody>
                    <a:bodyPr/>
                    <a:lstStyle/>
                    <a:p>
                      <a:r>
                        <a:rPr lang="fr-FR" sz="1400"/>
                        <a:t>11</a:t>
                      </a:r>
                      <a:endParaRPr lang="fr-FR" sz="1400" dirty="0"/>
                    </a:p>
                  </a:txBody>
                  <a:tcPr/>
                </a:tc>
                <a:tc>
                  <a:txBody>
                    <a:bodyPr/>
                    <a:lstStyle/>
                    <a:p>
                      <a:r>
                        <a:rPr lang="fr-FR" sz="1400"/>
                        <a:t>Modèle de rechange: Exportateur de fonio avec programme d’agriculture contractuelle</a:t>
                      </a:r>
                      <a:endParaRPr lang="fr-FR" sz="1400" dirty="0"/>
                    </a:p>
                  </a:txBody>
                  <a:tcPr/>
                </a:tc>
                <a:tc>
                  <a:txBody>
                    <a:bodyPr/>
                    <a:lstStyle/>
                    <a:p>
                      <a:r>
                        <a:rPr lang="fr-FR" sz="1400" dirty="0"/>
                        <a:t>318 </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t>Élevée</a:t>
                      </a:r>
                      <a:endParaRPr lang="fr-FR" sz="1400"/>
                    </a:p>
                    <a:p>
                      <a:endParaRPr lang="fr-FR" sz="1400" dirty="0"/>
                    </a:p>
                  </a:txBody>
                  <a:tcPr/>
                </a:tc>
                <a:tc>
                  <a:txBody>
                    <a:bodyPr/>
                    <a:lstStyle/>
                    <a:p>
                      <a:r>
                        <a:rPr lang="fr-FR" sz="1400" noProof="0"/>
                        <a:t>Élevée</a:t>
                      </a:r>
                      <a:endParaRPr lang="fr-FR" sz="1400" dirty="0"/>
                    </a:p>
                  </a:txBody>
                  <a:tcPr/>
                </a:tc>
                <a:extLst>
                  <a:ext uri="{0D108BD9-81ED-4DB2-BD59-A6C34878D82A}">
                    <a16:rowId xmlns:a16="http://schemas.microsoft.com/office/drawing/2014/main" val="106024554"/>
                  </a:ext>
                </a:extLst>
              </a:tr>
              <a:tr h="370840">
                <a:tc>
                  <a:txBody>
                    <a:bodyPr/>
                    <a:lstStyle/>
                    <a:p>
                      <a:r>
                        <a:rPr lang="fr-FR" sz="1400"/>
                        <a:t>12</a:t>
                      </a:r>
                      <a:endParaRPr lang="fr-FR" sz="1400" dirty="0"/>
                    </a:p>
                  </a:txBody>
                  <a:tcPr/>
                </a:tc>
                <a:tc>
                  <a:txBody>
                    <a:bodyPr/>
                    <a:lstStyle/>
                    <a:p>
                      <a:r>
                        <a:rPr lang="fr-FR" sz="1400"/>
                        <a:t>Modèle de rechange: battage et vannage du riz et du fonio</a:t>
                      </a:r>
                      <a:endParaRPr lang="fr-FR" sz="1400" dirty="0"/>
                    </a:p>
                  </a:txBody>
                  <a:tcPr/>
                </a:tc>
                <a:tc>
                  <a:txBody>
                    <a:bodyPr/>
                    <a:lstStyle/>
                    <a:p>
                      <a:r>
                        <a:rPr lang="fr-FR" sz="1400"/>
                        <a:t>3250</a:t>
                      </a:r>
                      <a:endParaRPr lang="fr-FR" sz="1400" dirty="0"/>
                    </a:p>
                  </a:txBody>
                  <a:tcPr/>
                </a:tc>
                <a:tc>
                  <a:txBody>
                    <a:bodyPr/>
                    <a:lstStyle/>
                    <a:p>
                      <a:endParaRPr lang="fr-FR" sz="1400" dirty="0"/>
                    </a:p>
                  </a:txBody>
                  <a:tcPr/>
                </a:tc>
                <a:tc>
                  <a:txBody>
                    <a:bodyPr/>
                    <a:lstStyle/>
                    <a:p>
                      <a:r>
                        <a:rPr lang="fr-FR" sz="1400"/>
                        <a:t>Faible à moyenne</a:t>
                      </a:r>
                      <a:endParaRPr lang="fr-FR" sz="1400" dirty="0"/>
                    </a:p>
                  </a:txBody>
                  <a:tcPr/>
                </a:tc>
                <a:tc>
                  <a:txBody>
                    <a:bodyPr/>
                    <a:lstStyle/>
                    <a:p>
                      <a:r>
                        <a:rPr lang="fr-FR" sz="1400" noProof="0" dirty="0"/>
                        <a:t>Moyenne à élevée</a:t>
                      </a:r>
                    </a:p>
                  </a:txBody>
                  <a:tcPr/>
                </a:tc>
                <a:extLst>
                  <a:ext uri="{0D108BD9-81ED-4DB2-BD59-A6C34878D82A}">
                    <a16:rowId xmlns:a16="http://schemas.microsoft.com/office/drawing/2014/main" val="1515455467"/>
                  </a:ext>
                </a:extLst>
              </a:tr>
            </a:tbl>
          </a:graphicData>
        </a:graphic>
      </p:graphicFrame>
    </p:spTree>
    <p:extLst>
      <p:ext uri="{BB962C8B-B14F-4D97-AF65-F5344CB8AC3E}">
        <p14:creationId xmlns:p14="http://schemas.microsoft.com/office/powerpoint/2010/main" val="179045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29</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6" name="Title 1">
            <a:extLst>
              <a:ext uri="{FF2B5EF4-FFF2-40B4-BE49-F238E27FC236}">
                <a16:creationId xmlns:a16="http://schemas.microsoft.com/office/drawing/2014/main" id="{B363AA2C-0521-3D4B-ABB8-1EB17D2FC7F7}"/>
              </a:ext>
            </a:extLst>
          </p:cNvPr>
          <p:cNvSpPr txBox="1">
            <a:spLocks/>
          </p:cNvSpPr>
          <p:nvPr/>
        </p:nvSpPr>
        <p:spPr>
          <a:xfrm>
            <a:off x="508739" y="-113304"/>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Considérations sur le choix des modèles</a:t>
            </a:r>
          </a:p>
        </p:txBody>
      </p:sp>
      <p:sp>
        <p:nvSpPr>
          <p:cNvPr id="23" name="TextBox 22">
            <a:extLst>
              <a:ext uri="{FF2B5EF4-FFF2-40B4-BE49-F238E27FC236}">
                <a16:creationId xmlns:a16="http://schemas.microsoft.com/office/drawing/2014/main" id="{53124F1F-341D-E140-9F02-6AD47AEB5E51}"/>
              </a:ext>
            </a:extLst>
          </p:cNvPr>
          <p:cNvSpPr txBox="1"/>
          <p:nvPr/>
        </p:nvSpPr>
        <p:spPr>
          <a:xfrm>
            <a:off x="335518" y="1023257"/>
            <a:ext cx="10313581" cy="28931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Nous pouvons développer en profondeur 9 à 10 modèles par pays, les modèles non développés peuvent toujours être repris à un stade ultérieur.</a:t>
            </a:r>
          </a:p>
          <a:p>
            <a:pPr marL="285750" indent="-285750">
              <a:lnSpc>
                <a:spcPct val="150000"/>
              </a:lnSpc>
              <a:buFont typeface="Arial" panose="020B0604020202020204" pitchFamily="34" charset="0"/>
              <a:buChar char="•"/>
            </a:pPr>
            <a:r>
              <a:rPr lang="fr-FR" dirty="0"/>
              <a:t>Les légumes sont une chaîne très difficile : voulez-vous continuer malgré un seul modèle commercial ?</a:t>
            </a:r>
          </a:p>
          <a:p>
            <a:pPr marL="285750" indent="-285750">
              <a:lnSpc>
                <a:spcPct val="150000"/>
              </a:lnSpc>
              <a:buFont typeface="Arial" panose="020B0604020202020204" pitchFamily="34" charset="0"/>
              <a:buChar char="•"/>
            </a:pPr>
            <a:r>
              <a:rPr lang="fr-FR" dirty="0"/>
              <a:t>Si vous choisissez le commerce de légumes, il est également logique de faire du commerce de volaille </a:t>
            </a:r>
            <a:r>
              <a:rPr lang="fr-FR" dirty="0" err="1"/>
              <a:t>ede</a:t>
            </a:r>
            <a:r>
              <a:rPr lang="fr-FR" dirty="0"/>
              <a:t> laisser de côté les œufs de couvoir, car les deux modèles commerciaux sont très similaires.</a:t>
            </a:r>
          </a:p>
          <a:p>
            <a:pPr marL="285750" indent="-285750">
              <a:lnSpc>
                <a:spcPct val="150000"/>
              </a:lnSpc>
              <a:buFont typeface="Arial" panose="020B0604020202020204" pitchFamily="34" charset="0"/>
              <a:buChar char="•"/>
            </a:pPr>
            <a:r>
              <a:rPr lang="fr-FR" dirty="0"/>
              <a:t>Si vous laissez de côté les légumes, il y a 2 modèles intéressants dans le fonio</a:t>
            </a:r>
          </a:p>
          <a:p>
            <a:endParaRPr lang="en-US" sz="2000" dirty="0"/>
          </a:p>
        </p:txBody>
      </p:sp>
    </p:spTree>
    <p:extLst>
      <p:ext uri="{BB962C8B-B14F-4D97-AF65-F5344CB8AC3E}">
        <p14:creationId xmlns:p14="http://schemas.microsoft.com/office/powerpoint/2010/main" val="239787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a:xfrm>
            <a:off x="9372600" y="86376"/>
            <a:ext cx="2743200" cy="365125"/>
          </a:xfrm>
        </p:spPr>
        <p:txBody>
          <a:bodyPr/>
          <a:lstStyle/>
          <a:p>
            <a:fld id="{D47D5607-B8B2-1045-B45F-7FE67DA2B3EB}" type="slidenum">
              <a:rPr lang="en-US" smtClean="0"/>
              <a:pPr/>
              <a:t>3</a:t>
            </a:fld>
            <a:endParaRPr lang="en-US" dirty="0"/>
          </a:p>
        </p:txBody>
      </p:sp>
      <p:pic>
        <p:nvPicPr>
          <p:cNvPr id="5" name="Picture 4" descr="Chicken Icon - Free Download, PNG and Vector">
            <a:extLst>
              <a:ext uri="{FF2B5EF4-FFF2-40B4-BE49-F238E27FC236}">
                <a16:creationId xmlns:a16="http://schemas.microsoft.com/office/drawing/2014/main" id="{345A7998-F32F-E74A-B4B9-DD8B98AFE0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17" y="86376"/>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CA71914-F42D-E04C-9943-A2AB2F77ACB4}"/>
              </a:ext>
            </a:extLst>
          </p:cNvPr>
          <p:cNvSpPr>
            <a:spLocks noGrp="1"/>
          </p:cNvSpPr>
          <p:nvPr>
            <p:ph type="title"/>
          </p:nvPr>
        </p:nvSpPr>
        <p:spPr>
          <a:xfrm>
            <a:off x="545872" y="143668"/>
            <a:ext cx="10515600" cy="1325563"/>
          </a:xfrm>
        </p:spPr>
        <p:txBody>
          <a:bodyPr>
            <a:normAutofit fontScale="90000"/>
          </a:bodyPr>
          <a:lstStyle/>
          <a:p>
            <a:br>
              <a:rPr lang="en-US" sz="2200" dirty="0"/>
            </a:br>
            <a:r>
              <a:rPr lang="fr-FR" sz="2200" dirty="0"/>
              <a:t>Aperçu du modèle commercial dans la chaîne de valeur de la volaille</a:t>
            </a:r>
            <a:br>
              <a:rPr lang="en-ZA" dirty="0"/>
            </a:br>
            <a:br>
              <a:rPr lang="en-US" dirty="0"/>
            </a:br>
            <a:br>
              <a:rPr lang="en-US" dirty="0"/>
            </a:br>
            <a:endParaRPr lang="en-US" sz="2200" dirty="0"/>
          </a:p>
        </p:txBody>
      </p:sp>
      <p:sp>
        <p:nvSpPr>
          <p:cNvPr id="4" name="TextBox 3">
            <a:extLst>
              <a:ext uri="{FF2B5EF4-FFF2-40B4-BE49-F238E27FC236}">
                <a16:creationId xmlns:a16="http://schemas.microsoft.com/office/drawing/2014/main" id="{16A6DE9E-AB31-1B49-A251-5D97F66A57CC}"/>
              </a:ext>
            </a:extLst>
          </p:cNvPr>
          <p:cNvSpPr txBox="1"/>
          <p:nvPr/>
        </p:nvSpPr>
        <p:spPr>
          <a:xfrm>
            <a:off x="1066800" y="4948180"/>
            <a:ext cx="10313581" cy="1015663"/>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mj-lt"/>
              </a:rPr>
              <a:t>Mais comment faire un choix définitif ? Nous devons examiner l'emploi plus en détail</a:t>
            </a:r>
          </a:p>
          <a:p>
            <a:pPr marL="342900" indent="-342900">
              <a:buFont typeface="Arial" panose="020B0604020202020204" pitchFamily="34" charset="0"/>
              <a:buChar char="•"/>
            </a:pPr>
            <a:r>
              <a:rPr lang="fr-FR" sz="2000" dirty="0">
                <a:latin typeface="+mj-lt"/>
              </a:rPr>
              <a:t>Le modèle de production de poulet de chair a grand échelle on a laissez tombé a cause de grands investissements</a:t>
            </a:r>
          </a:p>
        </p:txBody>
      </p:sp>
      <p:pic>
        <p:nvPicPr>
          <p:cNvPr id="7" name="Picture 6">
            <a:extLst>
              <a:ext uri="{FF2B5EF4-FFF2-40B4-BE49-F238E27FC236}">
                <a16:creationId xmlns:a16="http://schemas.microsoft.com/office/drawing/2014/main" id="{923DAD45-B0DA-6947-B3BA-D1D14F11DAD7}"/>
              </a:ext>
            </a:extLst>
          </p:cNvPr>
          <p:cNvPicPr>
            <a:picLocks noChangeAspect="1"/>
          </p:cNvPicPr>
          <p:nvPr/>
        </p:nvPicPr>
        <p:blipFill>
          <a:blip r:embed="rId3"/>
          <a:stretch>
            <a:fillRect/>
          </a:stretch>
        </p:blipFill>
        <p:spPr>
          <a:xfrm>
            <a:off x="664197" y="887852"/>
            <a:ext cx="11104287" cy="3607948"/>
          </a:xfrm>
          <a:prstGeom prst="rect">
            <a:avLst/>
          </a:prstGeom>
        </p:spPr>
      </p:pic>
    </p:spTree>
    <p:extLst>
      <p:ext uri="{BB962C8B-B14F-4D97-AF65-F5344CB8AC3E}">
        <p14:creationId xmlns:p14="http://schemas.microsoft.com/office/powerpoint/2010/main" val="153161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4</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58231" cy="27682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84902" y="1096238"/>
            <a:ext cx="6562648" cy="27682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334000" y="901740"/>
            <a:ext cx="3864827" cy="3693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162987" y="4190999"/>
            <a:ext cx="6584563" cy="213359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fr-FR" dirty="0">
                <a:solidFill>
                  <a:schemeClr val="bg1"/>
                </a:solidFill>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334000" y="3960338"/>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barrières à l'entrée</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190999"/>
            <a:ext cx="4858231" cy="213359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43843" y="3991735"/>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Point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359585" y="-6260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1 : Modèle de ferme avicole intégrée (incubateur, production de poulets vivants et d'œufs)</a:t>
            </a:r>
          </a:p>
        </p:txBody>
      </p:sp>
      <p:sp>
        <p:nvSpPr>
          <p:cNvPr id="2" name="Rectangle 1">
            <a:extLst>
              <a:ext uri="{FF2B5EF4-FFF2-40B4-BE49-F238E27FC236}">
                <a16:creationId xmlns:a16="http://schemas.microsoft.com/office/drawing/2014/main" id="{446ED2EC-CE0E-3841-ACF1-8EDFCBA10A15}"/>
              </a:ext>
            </a:extLst>
          </p:cNvPr>
          <p:cNvSpPr/>
          <p:nvPr/>
        </p:nvSpPr>
        <p:spPr>
          <a:xfrm>
            <a:off x="444449" y="1371600"/>
            <a:ext cx="3975151" cy="2831544"/>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tx1">
                    <a:lumMod val="65000"/>
                    <a:lumOff val="35000"/>
                  </a:schemeClr>
                </a:solidFill>
              </a:rPr>
              <a:t>Capacité de production annuelle de :</a:t>
            </a:r>
          </a:p>
          <a:p>
            <a:pPr marL="742950" lvl="1" indent="-285750">
              <a:buFont typeface="Arial" panose="020B0604020202020204" pitchFamily="34" charset="0"/>
              <a:buChar char="•"/>
            </a:pPr>
            <a:r>
              <a:rPr lang="fr-FR" sz="1600" dirty="0">
                <a:solidFill>
                  <a:schemeClr val="tx1">
                    <a:lumMod val="65000"/>
                    <a:lumOff val="35000"/>
                  </a:schemeClr>
                </a:solidFill>
              </a:rPr>
              <a:t>&gt; 30,000 poussins d’un jour</a:t>
            </a:r>
          </a:p>
          <a:p>
            <a:pPr marL="742950" lvl="1" indent="-285750">
              <a:buFont typeface="Arial" panose="020B0604020202020204" pitchFamily="34" charset="0"/>
              <a:buChar char="•"/>
            </a:pPr>
            <a:r>
              <a:rPr lang="fr-FR" sz="1600" dirty="0">
                <a:solidFill>
                  <a:schemeClr val="tx1">
                    <a:lumMod val="65000"/>
                    <a:lumOff val="35000"/>
                  </a:schemeClr>
                </a:solidFill>
              </a:rPr>
              <a:t>&gt; 30,000 poulets vivants</a:t>
            </a:r>
          </a:p>
          <a:p>
            <a:pPr marL="742950" lvl="1" indent="-285750">
              <a:buFont typeface="Arial" panose="020B0604020202020204" pitchFamily="34" charset="0"/>
              <a:buChar char="•"/>
            </a:pPr>
            <a:r>
              <a:rPr lang="fr-FR" sz="1600" dirty="0">
                <a:solidFill>
                  <a:schemeClr val="tx1">
                    <a:lumMod val="65000"/>
                    <a:lumOff val="35000"/>
                  </a:schemeClr>
                </a:solidFill>
              </a:rPr>
              <a:t>&gt; 1 million d’œufs de consommation</a:t>
            </a:r>
          </a:p>
          <a:p>
            <a:pPr marL="285750" indent="-285750">
              <a:buFont typeface="Arial" panose="020B0604020202020204" pitchFamily="34" charset="0"/>
              <a:buChar char="•"/>
            </a:pPr>
            <a:r>
              <a:rPr lang="fr-FR" sz="1600" dirty="0">
                <a:solidFill>
                  <a:schemeClr val="tx1">
                    <a:lumMod val="65000"/>
                    <a:lumOff val="35000"/>
                  </a:schemeClr>
                </a:solidFill>
              </a:rPr>
              <a:t>Utilisation de tourteaux de soja au lieu de tourteaux de coton pour augmenter la productivité de 15%.</a:t>
            </a:r>
          </a:p>
          <a:p>
            <a:pPr marL="285750" indent="-285750">
              <a:buFont typeface="Arial" panose="020B0604020202020204" pitchFamily="34" charset="0"/>
              <a:buChar char="•"/>
            </a:pPr>
            <a:r>
              <a:rPr lang="fr-FR" sz="1600" dirty="0">
                <a:solidFill>
                  <a:schemeClr val="tx1">
                    <a:lumMod val="65000"/>
                    <a:lumOff val="35000"/>
                  </a:schemeClr>
                </a:solidFill>
              </a:rPr>
              <a:t>Réduction du coût de production de 25% grâce à la production interne de poussins.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179433" y="4328606"/>
            <a:ext cx="4742527" cy="2031325"/>
          </a:xfrm>
          <a:prstGeom prst="rect">
            <a:avLst/>
          </a:prstGeom>
        </p:spPr>
        <p:txBody>
          <a:bodyPr wrap="square">
            <a:spAutoFit/>
          </a:bodyPr>
          <a:lstStyle/>
          <a:p>
            <a:pPr marL="285750" indent="-285750">
              <a:buFont typeface="Arial" panose="020B0604020202020204" pitchFamily="34" charset="0"/>
              <a:buChar char="•"/>
            </a:pPr>
            <a:r>
              <a:rPr lang="fr-FR" sz="1400" b="1" dirty="0">
                <a:solidFill>
                  <a:schemeClr val="tx1">
                    <a:lumMod val="65000"/>
                    <a:lumOff val="35000"/>
                  </a:schemeClr>
                </a:solidFill>
              </a:rPr>
              <a:t>Partenaires potentiels </a:t>
            </a:r>
            <a:r>
              <a:rPr lang="fr-FR" sz="1400" dirty="0">
                <a:solidFill>
                  <a:schemeClr val="tx1">
                    <a:lumMod val="65000"/>
                    <a:lumOff val="35000"/>
                  </a:schemeClr>
                </a:solidFill>
              </a:rPr>
              <a:t>: Les petites et moyennes entreprises agricoles existantes intéressées par le passage à l'échelle supérieure, les petites et moyennes usines d'aliments pour animaux intéressées par l'ajout de l'agriculture.</a:t>
            </a:r>
          </a:p>
          <a:p>
            <a:pPr marL="285750" indent="-285750">
              <a:buFont typeface="Arial" panose="020B0604020202020204" pitchFamily="34" charset="0"/>
              <a:buChar char="•"/>
            </a:pPr>
            <a:r>
              <a:rPr lang="fr-FR" sz="1400" b="1" dirty="0">
                <a:solidFill>
                  <a:schemeClr val="tx1">
                    <a:lumMod val="65000"/>
                    <a:lumOff val="35000"/>
                  </a:schemeClr>
                </a:solidFill>
              </a:rPr>
              <a:t>Soutien nécessaire </a:t>
            </a:r>
            <a:r>
              <a:rPr lang="fr-FR" sz="1400" dirty="0">
                <a:solidFill>
                  <a:schemeClr val="tx1">
                    <a:lumMod val="65000"/>
                    <a:lumOff val="35000"/>
                  </a:schemeClr>
                </a:solidFill>
              </a:rPr>
              <a:t>: formation, cofinancement, développement des compétences commerciales et accompagnement, accès au financement, relations commerciales.</a:t>
            </a:r>
          </a:p>
        </p:txBody>
      </p:sp>
      <p:sp>
        <p:nvSpPr>
          <p:cNvPr id="18" name="Rectangle 17">
            <a:extLst>
              <a:ext uri="{FF2B5EF4-FFF2-40B4-BE49-F238E27FC236}">
                <a16:creationId xmlns:a16="http://schemas.microsoft.com/office/drawing/2014/main" id="{07DA7546-57DD-DD46-90BD-F83D04374E9F}"/>
              </a:ext>
            </a:extLst>
          </p:cNvPr>
          <p:cNvSpPr/>
          <p:nvPr/>
        </p:nvSpPr>
        <p:spPr>
          <a:xfrm>
            <a:off x="5295927" y="1250977"/>
            <a:ext cx="6451623" cy="2677656"/>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tx1">
                    <a:lumMod val="65000"/>
                    <a:lumOff val="35000"/>
                  </a:schemeClr>
                </a:solidFill>
              </a:rPr>
              <a:t>Coût d'investissement par modèle économique : 75 000 euros, soit 8 ETP.</a:t>
            </a:r>
          </a:p>
          <a:p>
            <a:pPr marL="285750" indent="-285750">
              <a:buFont typeface="Arial" panose="020B0604020202020204" pitchFamily="34" charset="0"/>
              <a:buChar char="•"/>
            </a:pPr>
            <a:r>
              <a:rPr lang="fr-FR" sz="1400" dirty="0">
                <a:solidFill>
                  <a:schemeClr val="tx1">
                    <a:lumMod val="65000"/>
                    <a:lumOff val="35000"/>
                  </a:schemeClr>
                </a:solidFill>
              </a:rPr>
              <a:t>La croissance du marché de la volaille permet de créer 1400 exploitations avicoles intégrées.</a:t>
            </a:r>
          </a:p>
          <a:p>
            <a:pPr marL="285750" indent="-285750">
              <a:buFont typeface="Arial" panose="020B0604020202020204" pitchFamily="34" charset="0"/>
              <a:buChar char="•"/>
            </a:pPr>
            <a:r>
              <a:rPr lang="fr-FR" sz="1400" dirty="0">
                <a:solidFill>
                  <a:schemeClr val="tx1">
                    <a:lumMod val="65000"/>
                    <a:lumOff val="35000"/>
                  </a:schemeClr>
                </a:solidFill>
              </a:rPr>
              <a:t>Création de 9000 nouveaux emplois à temps plein</a:t>
            </a:r>
          </a:p>
          <a:p>
            <a:pPr marL="285750" indent="-285750">
              <a:buFont typeface="Arial" panose="020B0604020202020204" pitchFamily="34" charset="0"/>
              <a:buChar char="•"/>
            </a:pPr>
            <a:r>
              <a:rPr lang="fr-FR" sz="1400" dirty="0">
                <a:solidFill>
                  <a:schemeClr val="tx1">
                    <a:lumMod val="65000"/>
                    <a:lumOff val="35000"/>
                  </a:schemeClr>
                </a:solidFill>
              </a:rPr>
              <a:t>Possibilité de créer 3 000 emplois à temps plein indirects supplémentaires dans les secteurs suivants</a:t>
            </a:r>
          </a:p>
          <a:p>
            <a:pPr marL="285750" indent="-285750">
              <a:buFont typeface="Arial" panose="020B0604020202020204" pitchFamily="34" charset="0"/>
              <a:buChar char="•"/>
            </a:pPr>
            <a:r>
              <a:rPr lang="fr-FR" sz="1400" dirty="0">
                <a:solidFill>
                  <a:schemeClr val="tx1">
                    <a:lumMod val="65000"/>
                    <a:lumOff val="35000"/>
                  </a:schemeClr>
                </a:solidFill>
              </a:rPr>
              <a:t>Traitement des aliments pour volailles</a:t>
            </a:r>
          </a:p>
          <a:p>
            <a:pPr marL="285750" indent="-285750">
              <a:buFont typeface="Arial" panose="020B0604020202020204" pitchFamily="34" charset="0"/>
              <a:buChar char="•"/>
            </a:pPr>
            <a:r>
              <a:rPr lang="fr-FR" sz="1400" dirty="0">
                <a:solidFill>
                  <a:schemeClr val="tx1">
                    <a:lumMod val="65000"/>
                    <a:lumOff val="35000"/>
                  </a:schemeClr>
                </a:solidFill>
              </a:rPr>
              <a:t>Services vétérinaires et de vulgarisation Agricole</a:t>
            </a:r>
          </a:p>
          <a:p>
            <a:pPr marL="285750" indent="-285750">
              <a:buFont typeface="Arial" panose="020B0604020202020204" pitchFamily="34" charset="0"/>
              <a:buChar char="•"/>
            </a:pPr>
            <a:r>
              <a:rPr lang="fr-FR" sz="1400" dirty="0">
                <a:solidFill>
                  <a:schemeClr val="tx1">
                    <a:lumMod val="65000"/>
                    <a:lumOff val="35000"/>
                  </a:schemeClr>
                </a:solidFill>
              </a:rPr>
              <a:t>La production primaire de maïs et de soja.</a:t>
            </a:r>
          </a:p>
          <a:p>
            <a:pPr marL="285750" indent="-285750">
              <a:buFont typeface="Arial" panose="020B0604020202020204" pitchFamily="34" charset="0"/>
              <a:buChar char="•"/>
            </a:pPr>
            <a:r>
              <a:rPr lang="fr-FR" sz="1400" dirty="0">
                <a:solidFill>
                  <a:schemeClr val="tx1">
                    <a:lumMod val="65000"/>
                    <a:lumOff val="35000"/>
                  </a:schemeClr>
                </a:solidFill>
              </a:rPr>
              <a:t>Un investissement d'un million d'euros dans la chaîne de valeur permettra de créer 107 emplois à temps plein </a:t>
            </a:r>
          </a:p>
          <a:p>
            <a:pPr marL="285750" indent="-285750">
              <a:buFont typeface="Arial" panose="020B0604020202020204" pitchFamily="34" charset="0"/>
              <a:buChar char="•"/>
            </a:pPr>
            <a:r>
              <a:rPr lang="fr-FR" sz="1400" dirty="0">
                <a:solidFill>
                  <a:schemeClr val="tx1">
                    <a:lumMod val="65000"/>
                    <a:lumOff val="35000"/>
                  </a:schemeClr>
                </a:solidFill>
              </a:rPr>
              <a:t>14 nouvelles entreprises </a:t>
            </a:r>
          </a:p>
        </p:txBody>
      </p:sp>
      <p:sp>
        <p:nvSpPr>
          <p:cNvPr id="22" name="Rectangle 21">
            <a:extLst>
              <a:ext uri="{FF2B5EF4-FFF2-40B4-BE49-F238E27FC236}">
                <a16:creationId xmlns:a16="http://schemas.microsoft.com/office/drawing/2014/main" id="{7B9B2B30-59C5-8D4B-BD5A-AFA89F443D1A}"/>
              </a:ext>
            </a:extLst>
          </p:cNvPr>
          <p:cNvSpPr/>
          <p:nvPr/>
        </p:nvSpPr>
        <p:spPr>
          <a:xfrm>
            <a:off x="5257800" y="4473476"/>
            <a:ext cx="6140880" cy="1877437"/>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tx1">
                    <a:lumMod val="65000"/>
                    <a:lumOff val="35000"/>
                  </a:schemeClr>
                </a:solidFill>
              </a:rPr>
              <a:t>Accès limité aux équipements d'incubation de bonne qualité et absence de services de maintenance.</a:t>
            </a:r>
          </a:p>
          <a:p>
            <a:pPr marL="285750" indent="-285750">
              <a:buFont typeface="Arial" panose="020B0604020202020204" pitchFamily="34" charset="0"/>
              <a:buChar char="•"/>
            </a:pPr>
            <a:r>
              <a:rPr lang="fr-FR" sz="1400" dirty="0">
                <a:solidFill>
                  <a:schemeClr val="tx1">
                    <a:lumMod val="65000"/>
                    <a:lumOff val="35000"/>
                  </a:schemeClr>
                </a:solidFill>
              </a:rPr>
              <a:t>Accès limité aux aliments pour volailles de bonne qualité et aux services vétérinaires.</a:t>
            </a:r>
          </a:p>
          <a:p>
            <a:pPr marL="285750" indent="-285750">
              <a:buFont typeface="Arial" panose="020B0604020202020204" pitchFamily="34" charset="0"/>
              <a:buChar char="•"/>
            </a:pPr>
            <a:r>
              <a:rPr lang="fr-FR" sz="1400" dirty="0">
                <a:solidFill>
                  <a:schemeClr val="tx1">
                    <a:lumMod val="65000"/>
                    <a:lumOff val="35000"/>
                  </a:schemeClr>
                </a:solidFill>
              </a:rPr>
              <a:t>Manque de connaissances sur les pratiques modernes de production primaire.</a:t>
            </a:r>
          </a:p>
          <a:p>
            <a:pPr marL="285750" indent="-285750">
              <a:buFont typeface="Arial" panose="020B0604020202020204" pitchFamily="34" charset="0"/>
              <a:buChar char="•"/>
            </a:pPr>
            <a:r>
              <a:rPr lang="fr-FR" sz="1400" dirty="0">
                <a:solidFill>
                  <a:schemeClr val="tx1">
                    <a:lumMod val="65000"/>
                    <a:lumOff val="35000"/>
                  </a:schemeClr>
                </a:solidFill>
              </a:rPr>
              <a:t>Accès limité au financement et uniquement aux prêts à court terme.</a:t>
            </a:r>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Tree>
    <p:extLst>
      <p:ext uri="{BB962C8B-B14F-4D97-AF65-F5344CB8AC3E}">
        <p14:creationId xmlns:p14="http://schemas.microsoft.com/office/powerpoint/2010/main" val="401191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5</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8"/>
            <a:ext cx="4840695" cy="295465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62987" y="1096237"/>
            <a:ext cx="6693494" cy="295465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334000" y="901740"/>
            <a:ext cx="3864827" cy="3693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162987" y="4473476"/>
            <a:ext cx="6700190" cy="185112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fr-FR" dirty="0">
                <a:solidFill>
                  <a:schemeClr val="bg1"/>
                </a:solidFill>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a:t>
            </a:r>
            <a:r>
              <a:rPr lang="en-GB" dirty="0">
                <a:solidFill>
                  <a:schemeClr val="bg1"/>
                </a:solidFill>
                <a:latin typeface="Raleway Medium" panose="020B0603030101060003" pitchFamily="34" charset="77"/>
                <a:cs typeface="Futura Medium" panose="020B0602020204020303" pitchFamily="34" charset="-79"/>
              </a:rPr>
              <a:t>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288461" y="4135917"/>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barrières à l'entrée</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473476"/>
            <a:ext cx="4858231" cy="177492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28823" y="4194374"/>
            <a:ext cx="3864827" cy="3569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Point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0792A1D1-2B8E-794F-BECA-998EA8B91755}"/>
              </a:ext>
            </a:extLst>
          </p:cNvPr>
          <p:cNvSpPr txBox="1">
            <a:spLocks/>
          </p:cNvSpPr>
          <p:nvPr/>
        </p:nvSpPr>
        <p:spPr>
          <a:xfrm>
            <a:off x="359585" y="-6260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2 : Production de poulets de chair de petite et moyenne taille </a:t>
            </a:r>
          </a:p>
          <a:p>
            <a:endParaRPr lang="fr-FR" dirty="0"/>
          </a:p>
        </p:txBody>
      </p:sp>
      <p:sp>
        <p:nvSpPr>
          <p:cNvPr id="16" name="Rectangle 15">
            <a:extLst>
              <a:ext uri="{FF2B5EF4-FFF2-40B4-BE49-F238E27FC236}">
                <a16:creationId xmlns:a16="http://schemas.microsoft.com/office/drawing/2014/main" id="{807735B1-A2DD-A44D-A94E-CB8AE6C4872B}"/>
              </a:ext>
            </a:extLst>
          </p:cNvPr>
          <p:cNvSpPr/>
          <p:nvPr/>
        </p:nvSpPr>
        <p:spPr>
          <a:xfrm>
            <a:off x="328823" y="1356124"/>
            <a:ext cx="4691583" cy="2031325"/>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tx1">
                    <a:lumMod val="65000"/>
                    <a:lumOff val="35000"/>
                  </a:schemeClr>
                </a:solidFill>
              </a:rPr>
              <a:t>Capacité de production annuelle de 20.000 à 100.000 poulets :</a:t>
            </a:r>
          </a:p>
          <a:p>
            <a:pPr marL="285750" indent="-285750">
              <a:buFont typeface="Arial" panose="020B0604020202020204" pitchFamily="34" charset="0"/>
              <a:buChar char="•"/>
            </a:pPr>
            <a:r>
              <a:rPr lang="fr-FR" sz="1400" dirty="0">
                <a:solidFill>
                  <a:schemeClr val="tx1">
                    <a:lumMod val="65000"/>
                    <a:lumOff val="35000"/>
                  </a:schemeClr>
                </a:solidFill>
              </a:rPr>
              <a:t>450-2000 poulets par cycle.</a:t>
            </a:r>
          </a:p>
          <a:p>
            <a:pPr marL="285750" indent="-285750">
              <a:buFont typeface="Arial" panose="020B0604020202020204" pitchFamily="34" charset="0"/>
              <a:buChar char="•"/>
            </a:pPr>
            <a:r>
              <a:rPr lang="fr-FR" sz="1400" dirty="0">
                <a:solidFill>
                  <a:schemeClr val="tx1">
                    <a:lumMod val="65000"/>
                    <a:lumOff val="35000"/>
                  </a:schemeClr>
                </a:solidFill>
              </a:rPr>
              <a:t>45 jours par cycle</a:t>
            </a:r>
          </a:p>
          <a:p>
            <a:pPr marL="285750" indent="-285750">
              <a:buFont typeface="Arial" panose="020B0604020202020204" pitchFamily="34" charset="0"/>
              <a:buChar char="•"/>
            </a:pPr>
            <a:r>
              <a:rPr lang="fr-FR" sz="1400" dirty="0">
                <a:solidFill>
                  <a:schemeClr val="tx1">
                    <a:lumMod val="65000"/>
                    <a:lumOff val="35000"/>
                  </a:schemeClr>
                </a:solidFill>
              </a:rPr>
              <a:t>Le poids vif à 35 jours est de 2,4 kg/poule.</a:t>
            </a:r>
          </a:p>
          <a:p>
            <a:pPr marL="285750" indent="-285750">
              <a:buFont typeface="Arial" panose="020B0604020202020204" pitchFamily="34" charset="0"/>
              <a:buChar char="•"/>
            </a:pPr>
            <a:r>
              <a:rPr lang="fr-FR" sz="1400" dirty="0">
                <a:solidFill>
                  <a:schemeClr val="tx1">
                    <a:lumMod val="65000"/>
                    <a:lumOff val="35000"/>
                  </a:schemeClr>
                </a:solidFill>
              </a:rPr>
              <a:t>Poulets vendus vivants aux commerçants et aux grossistes, pas de transformation à la ferme.</a:t>
            </a:r>
          </a:p>
          <a:p>
            <a:pPr marL="285750" indent="-285750">
              <a:buFont typeface="Arial" panose="020B0604020202020204" pitchFamily="34" charset="0"/>
              <a:buChar char="•"/>
            </a:pPr>
            <a:r>
              <a:rPr lang="fr-FR" sz="1400" dirty="0">
                <a:solidFill>
                  <a:schemeClr val="tx1">
                    <a:lumMod val="65000"/>
                    <a:lumOff val="35000"/>
                  </a:schemeClr>
                </a:solidFill>
              </a:rPr>
              <a:t>Utilisation de matériel génétique amélioré importé d'Europe (poulets métamorphosés).</a:t>
            </a:r>
          </a:p>
        </p:txBody>
      </p:sp>
      <p:sp>
        <p:nvSpPr>
          <p:cNvPr id="17" name="Rectangle 16">
            <a:extLst>
              <a:ext uri="{FF2B5EF4-FFF2-40B4-BE49-F238E27FC236}">
                <a16:creationId xmlns:a16="http://schemas.microsoft.com/office/drawing/2014/main" id="{A9F04C6C-D9B7-FC44-802C-F8C990C28A99}"/>
              </a:ext>
            </a:extLst>
          </p:cNvPr>
          <p:cNvSpPr/>
          <p:nvPr/>
        </p:nvSpPr>
        <p:spPr>
          <a:xfrm>
            <a:off x="233359" y="4614206"/>
            <a:ext cx="4742527" cy="1600438"/>
          </a:xfrm>
          <a:prstGeom prst="rect">
            <a:avLst/>
          </a:prstGeom>
        </p:spPr>
        <p:txBody>
          <a:bodyPr wrap="square">
            <a:spAutoFit/>
          </a:bodyPr>
          <a:lstStyle/>
          <a:p>
            <a:pPr marL="285750" indent="-285750">
              <a:buFont typeface="Arial" panose="020B0604020202020204" pitchFamily="34" charset="0"/>
              <a:buChar char="•"/>
            </a:pPr>
            <a:r>
              <a:rPr lang="fr-FR" sz="1400" b="1" dirty="0">
                <a:solidFill>
                  <a:schemeClr val="tx1">
                    <a:lumMod val="65000"/>
                    <a:lumOff val="35000"/>
                  </a:schemeClr>
                </a:solidFill>
              </a:rPr>
              <a:t>Partenaires potentiels </a:t>
            </a:r>
            <a:r>
              <a:rPr lang="fr-FR" sz="1400" dirty="0">
                <a:solidFill>
                  <a:schemeClr val="tx1">
                    <a:lumMod val="65000"/>
                    <a:lumOff val="35000"/>
                  </a:schemeClr>
                </a:solidFill>
              </a:rPr>
              <a:t>: Augmentation de l'échelle des petits élevages de "poulets de chair" existants et des éleveurs de poulets traditionnels dans les zones rurales.</a:t>
            </a:r>
          </a:p>
          <a:p>
            <a:pPr marL="285750" indent="-285750">
              <a:buFont typeface="Arial" panose="020B0604020202020204" pitchFamily="34" charset="0"/>
              <a:buChar char="•"/>
            </a:pPr>
            <a:r>
              <a:rPr lang="fr-FR" sz="1400" b="1" dirty="0">
                <a:solidFill>
                  <a:schemeClr val="tx1">
                    <a:lumMod val="65000"/>
                    <a:lumOff val="35000"/>
                  </a:schemeClr>
                </a:solidFill>
              </a:rPr>
              <a:t>Soutien nécessaire </a:t>
            </a:r>
            <a:r>
              <a:rPr lang="fr-FR" sz="1400" dirty="0">
                <a:solidFill>
                  <a:schemeClr val="tx1">
                    <a:lumMod val="65000"/>
                    <a:lumOff val="35000"/>
                  </a:schemeClr>
                </a:solidFill>
              </a:rPr>
              <a:t>: formation, cofinancement, développement des compétences commerciales et accompagnement, accès au financement, relations commerciales.</a:t>
            </a:r>
          </a:p>
        </p:txBody>
      </p:sp>
      <p:sp>
        <p:nvSpPr>
          <p:cNvPr id="18" name="Rectangle 17">
            <a:extLst>
              <a:ext uri="{FF2B5EF4-FFF2-40B4-BE49-F238E27FC236}">
                <a16:creationId xmlns:a16="http://schemas.microsoft.com/office/drawing/2014/main" id="{822D0541-9B21-5649-995E-3A69959AEB3F}"/>
              </a:ext>
            </a:extLst>
          </p:cNvPr>
          <p:cNvSpPr/>
          <p:nvPr/>
        </p:nvSpPr>
        <p:spPr>
          <a:xfrm>
            <a:off x="5302679" y="1220212"/>
            <a:ext cx="6529735" cy="2677656"/>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tx1">
                    <a:lumMod val="65000"/>
                    <a:lumOff val="35000"/>
                  </a:schemeClr>
                </a:solidFill>
              </a:rPr>
              <a:t>Le coût d'investissement par entreprise est de 25 000 à 75 000 euros, mais il peut être inférieur au début si l'on utilise des matériaux locaux.</a:t>
            </a:r>
          </a:p>
          <a:p>
            <a:pPr marL="285750" indent="-285750">
              <a:buFont typeface="Arial" panose="020B0604020202020204" pitchFamily="34" charset="0"/>
              <a:buChar char="•"/>
            </a:pPr>
            <a:r>
              <a:rPr lang="fr-FR" sz="1400" dirty="0">
                <a:solidFill>
                  <a:schemeClr val="tx1">
                    <a:lumMod val="65000"/>
                    <a:lumOff val="35000"/>
                  </a:schemeClr>
                </a:solidFill>
              </a:rPr>
              <a:t>Emplois à temps plein créés par entreprise :</a:t>
            </a:r>
          </a:p>
          <a:p>
            <a:pPr marL="285750" indent="-285750">
              <a:buFont typeface="Arial" panose="020B0604020202020204" pitchFamily="34" charset="0"/>
              <a:buChar char="•"/>
            </a:pPr>
            <a:r>
              <a:rPr lang="fr-FR" sz="1400" dirty="0">
                <a:solidFill>
                  <a:schemeClr val="tx1">
                    <a:lumMod val="65000"/>
                    <a:lumOff val="35000"/>
                  </a:schemeClr>
                </a:solidFill>
              </a:rPr>
              <a:t>Petites exploitations 1-2 ETP</a:t>
            </a:r>
          </a:p>
          <a:p>
            <a:pPr marL="285750" indent="-285750">
              <a:buFont typeface="Arial" panose="020B0604020202020204" pitchFamily="34" charset="0"/>
              <a:buChar char="•"/>
            </a:pPr>
            <a:r>
              <a:rPr lang="fr-FR" sz="1400" dirty="0">
                <a:solidFill>
                  <a:schemeClr val="tx1">
                    <a:lumMod val="65000"/>
                    <a:lumOff val="35000"/>
                  </a:schemeClr>
                </a:solidFill>
              </a:rPr>
              <a:t>Exploitations moyennes 4-6 ETP</a:t>
            </a:r>
          </a:p>
          <a:p>
            <a:pPr marL="285750" indent="-285750">
              <a:buFont typeface="Arial" panose="020B0604020202020204" pitchFamily="34" charset="0"/>
              <a:buChar char="•"/>
            </a:pPr>
            <a:r>
              <a:rPr lang="fr-FR" sz="1400" dirty="0">
                <a:solidFill>
                  <a:schemeClr val="tx1">
                    <a:lumMod val="65000"/>
                    <a:lumOff val="35000"/>
                  </a:schemeClr>
                </a:solidFill>
              </a:rPr>
              <a:t>Grandes exploitations 8-10 ETP</a:t>
            </a:r>
          </a:p>
          <a:p>
            <a:pPr marL="285750" indent="-285750">
              <a:buFont typeface="Arial" panose="020B0604020202020204" pitchFamily="34" charset="0"/>
              <a:buChar char="•"/>
            </a:pPr>
            <a:r>
              <a:rPr lang="fr-FR" sz="1400" dirty="0">
                <a:solidFill>
                  <a:schemeClr val="tx1">
                    <a:lumMod val="65000"/>
                    <a:lumOff val="35000"/>
                  </a:schemeClr>
                </a:solidFill>
              </a:rPr>
              <a:t>La croissance du marché de la volaille nécessite 1 000 à 1 400 exploitations avicoles et offre la possibilité de créer 10 000 ETP.</a:t>
            </a:r>
          </a:p>
          <a:p>
            <a:pPr marL="285750" indent="-285750">
              <a:buFont typeface="Arial" panose="020B0604020202020204" pitchFamily="34" charset="0"/>
              <a:buChar char="•"/>
            </a:pPr>
            <a:r>
              <a:rPr lang="fr-FR" sz="1400" dirty="0">
                <a:solidFill>
                  <a:schemeClr val="tx1">
                    <a:lumMod val="65000"/>
                    <a:lumOff val="35000"/>
                  </a:schemeClr>
                </a:solidFill>
              </a:rPr>
              <a:t>Possibilité de créer 3000 emplois indirects à temps plein dans :</a:t>
            </a:r>
          </a:p>
          <a:p>
            <a:pPr marL="285750" indent="-285750">
              <a:buFont typeface="Arial" panose="020B0604020202020204" pitchFamily="34" charset="0"/>
              <a:buChar char="•"/>
            </a:pPr>
            <a:r>
              <a:rPr lang="fr-FR" sz="1400" dirty="0">
                <a:solidFill>
                  <a:schemeClr val="tx1">
                    <a:lumMod val="65000"/>
                    <a:lumOff val="35000"/>
                  </a:schemeClr>
                </a:solidFill>
              </a:rPr>
              <a:t>Traitement des aliments pour volailles</a:t>
            </a:r>
          </a:p>
          <a:p>
            <a:pPr marL="285750" indent="-285750">
              <a:buFont typeface="Arial" panose="020B0604020202020204" pitchFamily="34" charset="0"/>
              <a:buChar char="•"/>
            </a:pPr>
            <a:r>
              <a:rPr lang="fr-FR" sz="1400" dirty="0">
                <a:solidFill>
                  <a:schemeClr val="tx1">
                    <a:lumMod val="65000"/>
                    <a:lumOff val="35000"/>
                  </a:schemeClr>
                </a:solidFill>
              </a:rPr>
              <a:t>Services vétérinaires et de vulgarisation agricole</a:t>
            </a:r>
          </a:p>
          <a:p>
            <a:pPr marL="285750" indent="-285750">
              <a:buFont typeface="Arial" panose="020B0604020202020204" pitchFamily="34" charset="0"/>
              <a:buChar char="•"/>
            </a:pPr>
            <a:r>
              <a:rPr lang="fr-FR" sz="1400" dirty="0">
                <a:solidFill>
                  <a:schemeClr val="tx1">
                    <a:lumMod val="65000"/>
                    <a:lumOff val="35000"/>
                  </a:schemeClr>
                </a:solidFill>
              </a:rPr>
              <a:t>Production primaire de maïs et de soja</a:t>
            </a:r>
          </a:p>
        </p:txBody>
      </p:sp>
      <p:sp>
        <p:nvSpPr>
          <p:cNvPr id="22" name="Rectangle 21">
            <a:extLst>
              <a:ext uri="{FF2B5EF4-FFF2-40B4-BE49-F238E27FC236}">
                <a16:creationId xmlns:a16="http://schemas.microsoft.com/office/drawing/2014/main" id="{E4004359-2D73-994B-B191-4FEAADECD1BE}"/>
              </a:ext>
            </a:extLst>
          </p:cNvPr>
          <p:cNvSpPr/>
          <p:nvPr/>
        </p:nvSpPr>
        <p:spPr>
          <a:xfrm>
            <a:off x="5257800" y="4473476"/>
            <a:ext cx="4983246" cy="2308324"/>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tx1">
                    <a:lumMod val="65000"/>
                    <a:lumOff val="35000"/>
                  </a:schemeClr>
                </a:solidFill>
              </a:rPr>
              <a:t>Accès limité aux équipements d'incubation de bonne qualité et absence de prestataires de services de maintenance. </a:t>
            </a:r>
          </a:p>
          <a:p>
            <a:pPr marL="285750" indent="-285750">
              <a:buFont typeface="Arial" panose="020B0604020202020204" pitchFamily="34" charset="0"/>
              <a:buChar char="•"/>
            </a:pPr>
            <a:r>
              <a:rPr lang="fr-FR" sz="1400" dirty="0">
                <a:solidFill>
                  <a:schemeClr val="tx1">
                    <a:lumMod val="65000"/>
                    <a:lumOff val="35000"/>
                  </a:schemeClr>
                </a:solidFill>
              </a:rPr>
              <a:t>Accès limité aux aliments pour volailles de bonne qualité et aux services vétérinaires.</a:t>
            </a:r>
          </a:p>
          <a:p>
            <a:pPr marL="285750" indent="-285750">
              <a:buFont typeface="Arial" panose="020B0604020202020204" pitchFamily="34" charset="0"/>
              <a:buChar char="•"/>
            </a:pPr>
            <a:r>
              <a:rPr lang="fr-FR" sz="1400" dirty="0">
                <a:solidFill>
                  <a:schemeClr val="tx1">
                    <a:lumMod val="65000"/>
                    <a:lumOff val="35000"/>
                  </a:schemeClr>
                </a:solidFill>
              </a:rPr>
              <a:t>Manque de connaissances sur les pratiques modernes de production primaire.</a:t>
            </a:r>
          </a:p>
          <a:p>
            <a:pPr marL="285750" indent="-285750">
              <a:buFont typeface="Arial" panose="020B0604020202020204" pitchFamily="34" charset="0"/>
              <a:buChar char="•"/>
            </a:pPr>
            <a:r>
              <a:rPr lang="fr-FR" sz="1400" dirty="0">
                <a:solidFill>
                  <a:schemeClr val="tx1">
                    <a:lumMod val="65000"/>
                    <a:lumOff val="35000"/>
                  </a:schemeClr>
                </a:solidFill>
              </a:rPr>
              <a:t>Accès limité au financement et uniquement aux prêts à court terme.</a:t>
            </a:r>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Tree>
    <p:extLst>
      <p:ext uri="{BB962C8B-B14F-4D97-AF65-F5344CB8AC3E}">
        <p14:creationId xmlns:p14="http://schemas.microsoft.com/office/powerpoint/2010/main" val="368710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6</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187761" y="1127770"/>
            <a:ext cx="4991295" cy="268912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296050" y="1096239"/>
            <a:ext cx="6560432" cy="27137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07773" y="914400"/>
            <a:ext cx="3864827" cy="324508"/>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296050" y="4101204"/>
            <a:ext cx="6591194" cy="222339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2450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76219" y="869576"/>
            <a:ext cx="2951429" cy="369332"/>
          </a:xfrm>
          <a:prstGeom prst="rect">
            <a:avLst/>
          </a:prstGeom>
          <a:noFill/>
        </p:spPr>
        <p:txBody>
          <a:bodyPr wrap="square" rtlCol="0">
            <a:spAutoFit/>
          </a:bodyPr>
          <a:lstStyle/>
          <a:p>
            <a:r>
              <a:rPr lang="fr-FR" dirty="0">
                <a:solidFill>
                  <a:schemeClr val="bg1"/>
                </a:solidFill>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386625" y="3914360"/>
            <a:ext cx="3864827" cy="349356"/>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barrières à l'entrée</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235258" y="4086112"/>
            <a:ext cx="4986119" cy="2238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5" y="3914360"/>
            <a:ext cx="3864827" cy="349356"/>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Point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4BEF0CD9-BEE2-4C41-A35F-FBC7390F97ED}"/>
              </a:ext>
            </a:extLst>
          </p:cNvPr>
          <p:cNvSpPr txBox="1">
            <a:spLocks/>
          </p:cNvSpPr>
          <p:nvPr/>
        </p:nvSpPr>
        <p:spPr>
          <a:xfrm>
            <a:off x="359585" y="-6260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3 : Usine de transformation d'aliments pour volaille et vulgarisation agricole.</a:t>
            </a:r>
          </a:p>
        </p:txBody>
      </p:sp>
      <p:sp>
        <p:nvSpPr>
          <p:cNvPr id="16" name="Rectangle 15">
            <a:extLst>
              <a:ext uri="{FF2B5EF4-FFF2-40B4-BE49-F238E27FC236}">
                <a16:creationId xmlns:a16="http://schemas.microsoft.com/office/drawing/2014/main" id="{AA29F3A2-5969-CD44-AA41-3B59023354CE}"/>
              </a:ext>
            </a:extLst>
          </p:cNvPr>
          <p:cNvSpPr/>
          <p:nvPr/>
        </p:nvSpPr>
        <p:spPr>
          <a:xfrm>
            <a:off x="335518" y="1481979"/>
            <a:ext cx="4875767" cy="2292935"/>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Capacité de production annuelle de 1000 à 2000 tonnes d'aliments pour volailles, plus un service de mélange pour les agriculteurs qui apportent leurs propres ingrédients.</a:t>
            </a:r>
          </a:p>
          <a:p>
            <a:pPr marL="285750" indent="-285750">
              <a:buFont typeface="Arial" panose="020B0604020202020204" pitchFamily="34" charset="0"/>
              <a:buChar char="•"/>
            </a:pPr>
            <a:r>
              <a:rPr lang="fr-FR" sz="1300" dirty="0">
                <a:solidFill>
                  <a:schemeClr val="tx1">
                    <a:lumMod val="65000"/>
                    <a:lumOff val="35000"/>
                  </a:schemeClr>
                </a:solidFill>
              </a:rPr>
              <a:t>Différents mélanges pour chaque étape du cycle de croissance :</a:t>
            </a:r>
          </a:p>
          <a:p>
            <a:pPr marL="742950" lvl="1" indent="-285750">
              <a:buFont typeface="Arial" panose="020B0604020202020204" pitchFamily="34" charset="0"/>
              <a:buChar char="•"/>
            </a:pPr>
            <a:r>
              <a:rPr lang="fr-FR" sz="1300" dirty="0">
                <a:solidFill>
                  <a:schemeClr val="tx1">
                    <a:lumMod val="65000"/>
                    <a:lumOff val="35000"/>
                  </a:schemeClr>
                </a:solidFill>
              </a:rPr>
              <a:t>Starter</a:t>
            </a:r>
          </a:p>
          <a:p>
            <a:pPr marL="742950" lvl="1" indent="-285750">
              <a:buFont typeface="Arial" panose="020B0604020202020204" pitchFamily="34" charset="0"/>
              <a:buChar char="•"/>
            </a:pPr>
            <a:r>
              <a:rPr lang="fr-FR" sz="1300" dirty="0">
                <a:solidFill>
                  <a:schemeClr val="tx1">
                    <a:lumMod val="65000"/>
                    <a:lumOff val="35000"/>
                  </a:schemeClr>
                </a:solidFill>
              </a:rPr>
              <a:t>Croissance</a:t>
            </a:r>
          </a:p>
          <a:p>
            <a:pPr marL="742950" lvl="1" indent="-285750">
              <a:buFont typeface="Arial" panose="020B0604020202020204" pitchFamily="34" charset="0"/>
              <a:buChar char="•"/>
            </a:pPr>
            <a:r>
              <a:rPr lang="fr-FR" sz="1300" dirty="0">
                <a:solidFill>
                  <a:schemeClr val="tx1">
                    <a:lumMod val="65000"/>
                    <a:lumOff val="35000"/>
                  </a:schemeClr>
                </a:solidFill>
              </a:rPr>
              <a:t>Finition </a:t>
            </a:r>
          </a:p>
          <a:p>
            <a:pPr marL="285750" indent="-285750">
              <a:buFont typeface="Arial" panose="020B0604020202020204" pitchFamily="34" charset="0"/>
              <a:buChar char="•"/>
            </a:pPr>
            <a:r>
              <a:rPr lang="fr-FR" sz="1300" dirty="0">
                <a:solidFill>
                  <a:schemeClr val="tx1">
                    <a:lumMod val="65000"/>
                    <a:lumOff val="35000"/>
                  </a:schemeClr>
                </a:solidFill>
              </a:rPr>
              <a:t>Les principaux composants sont le maïs et le tourteau de soja, ainsi qu'un pré-mélange importé (minéraux et vitamines).</a:t>
            </a:r>
          </a:p>
          <a:p>
            <a:pPr marL="285750" indent="-285750">
              <a:buFont typeface="Arial" panose="020B0604020202020204" pitchFamily="34" charset="0"/>
              <a:buChar char="•"/>
            </a:pPr>
            <a:r>
              <a:rPr lang="fr-FR" sz="1300" dirty="0">
                <a:solidFill>
                  <a:schemeClr val="tx1">
                    <a:lumMod val="65000"/>
                    <a:lumOff val="35000"/>
                  </a:schemeClr>
                </a:solidFill>
              </a:rPr>
              <a:t>Pas d'utilisation de tourteaux de coton car ils diminuent la productivité des poulets de 15%.</a:t>
            </a:r>
          </a:p>
        </p:txBody>
      </p:sp>
      <p:sp>
        <p:nvSpPr>
          <p:cNvPr id="18" name="Rectangle 17">
            <a:extLst>
              <a:ext uri="{FF2B5EF4-FFF2-40B4-BE49-F238E27FC236}">
                <a16:creationId xmlns:a16="http://schemas.microsoft.com/office/drawing/2014/main" id="{1BEE7BE8-960C-294A-AD62-736ABFF801DB}"/>
              </a:ext>
            </a:extLst>
          </p:cNvPr>
          <p:cNvSpPr/>
          <p:nvPr/>
        </p:nvSpPr>
        <p:spPr>
          <a:xfrm>
            <a:off x="235258" y="4361185"/>
            <a:ext cx="4800600" cy="1692771"/>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 </a:t>
            </a:r>
            <a:r>
              <a:rPr lang="fr-FR" sz="1300" dirty="0">
                <a:solidFill>
                  <a:schemeClr val="tx1">
                    <a:lumMod val="65000"/>
                    <a:lumOff val="35000"/>
                  </a:schemeClr>
                </a:solidFill>
              </a:rPr>
              <a:t>Les huileries existantes et les petites et moyennes fabriques d'aliments pour animaux, les agrégateurs de maïs, les minoteries et les moulins à maïs existants destinés à la consommation humaine. </a:t>
            </a:r>
          </a:p>
          <a:p>
            <a:pPr marL="285750" indent="-285750">
              <a:buFont typeface="Arial" panose="020B0604020202020204" pitchFamily="34" charset="0"/>
              <a:buChar char="•"/>
            </a:pPr>
            <a:r>
              <a:rPr lang="fr-FR" sz="1300" b="1" dirty="0">
                <a:solidFill>
                  <a:schemeClr val="tx1">
                    <a:lumMod val="65000"/>
                    <a:lumOff val="35000"/>
                  </a:schemeClr>
                </a:solidFill>
              </a:rPr>
              <a:t>Soutien nécessaire : </a:t>
            </a:r>
            <a:r>
              <a:rPr lang="fr-FR" sz="1300" dirty="0">
                <a:solidFill>
                  <a:schemeClr val="tx1">
                    <a:lumMod val="65000"/>
                    <a:lumOff val="35000"/>
                  </a:schemeClr>
                </a:solidFill>
              </a:rPr>
              <a:t>Formation, cofinancement, développement des compétences commerciales et accompagnement, accès au financement, liens commerciaux, conseils sur la formulation des aliments pour animaux, conseils sur les équipements.</a:t>
            </a:r>
          </a:p>
        </p:txBody>
      </p:sp>
      <p:sp>
        <p:nvSpPr>
          <p:cNvPr id="22" name="Rectangle 21">
            <a:extLst>
              <a:ext uri="{FF2B5EF4-FFF2-40B4-BE49-F238E27FC236}">
                <a16:creationId xmlns:a16="http://schemas.microsoft.com/office/drawing/2014/main" id="{FB1168D5-7F4A-6348-9267-82523FCACA75}"/>
              </a:ext>
            </a:extLst>
          </p:cNvPr>
          <p:cNvSpPr/>
          <p:nvPr/>
        </p:nvSpPr>
        <p:spPr>
          <a:xfrm>
            <a:off x="5347504" y="1223884"/>
            <a:ext cx="6400800" cy="2492990"/>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Investissement par entreprise 70 000 - 95 000 EUR</a:t>
            </a:r>
          </a:p>
          <a:p>
            <a:pPr marL="285750" indent="-285750">
              <a:buFont typeface="Arial" panose="020B0604020202020204" pitchFamily="34" charset="0"/>
              <a:buChar char="•"/>
            </a:pPr>
            <a:r>
              <a:rPr lang="fr-FR" sz="1300" dirty="0">
                <a:solidFill>
                  <a:schemeClr val="tx1">
                    <a:lumMod val="65000"/>
                    <a:lumOff val="35000"/>
                  </a:schemeClr>
                </a:solidFill>
              </a:rPr>
              <a:t>Pour approvisionner seulement 20 % du marché en aliments pour volailles de bonne qualité, il faut</a:t>
            </a:r>
          </a:p>
          <a:p>
            <a:pPr marL="742950" lvl="1" indent="-285750">
              <a:buFont typeface="Arial" panose="020B0604020202020204" pitchFamily="34" charset="0"/>
              <a:buChar char="•"/>
            </a:pPr>
            <a:r>
              <a:rPr lang="fr-FR" sz="1300" dirty="0">
                <a:solidFill>
                  <a:schemeClr val="tx1">
                    <a:lumMod val="65000"/>
                    <a:lumOff val="35000"/>
                  </a:schemeClr>
                </a:solidFill>
              </a:rPr>
              <a:t>315 000 tonnes d'aliments pour animaux.</a:t>
            </a:r>
          </a:p>
          <a:p>
            <a:pPr marL="742950" lvl="1" indent="-285750">
              <a:buFont typeface="Arial" panose="020B0604020202020204" pitchFamily="34" charset="0"/>
              <a:buChar char="•"/>
            </a:pPr>
            <a:r>
              <a:rPr lang="fr-FR" sz="1300" dirty="0">
                <a:solidFill>
                  <a:schemeClr val="tx1">
                    <a:lumMod val="65000"/>
                    <a:lumOff val="35000"/>
                  </a:schemeClr>
                </a:solidFill>
              </a:rPr>
              <a:t>175 usines d'aliments pour volailles de petite et moyenne taille.</a:t>
            </a:r>
          </a:p>
          <a:p>
            <a:pPr marL="742950" lvl="1" indent="-285750">
              <a:buFont typeface="Arial" panose="020B0604020202020204" pitchFamily="34" charset="0"/>
              <a:buChar char="•"/>
            </a:pPr>
            <a:r>
              <a:rPr lang="fr-FR" sz="1300" dirty="0">
                <a:solidFill>
                  <a:schemeClr val="tx1">
                    <a:lumMod val="65000"/>
                    <a:lumOff val="35000"/>
                  </a:schemeClr>
                </a:solidFill>
              </a:rPr>
              <a:t>Emplois à temps plein créés par entreprise :</a:t>
            </a:r>
          </a:p>
          <a:p>
            <a:pPr marL="285750" indent="-285750">
              <a:buFont typeface="Arial" panose="020B0604020202020204" pitchFamily="34" charset="0"/>
              <a:buChar char="•"/>
            </a:pPr>
            <a:r>
              <a:rPr lang="fr-FR" sz="1300" dirty="0">
                <a:solidFill>
                  <a:schemeClr val="tx1">
                    <a:lumMod val="65000"/>
                    <a:lumOff val="35000"/>
                  </a:schemeClr>
                </a:solidFill>
              </a:rPr>
              <a:t>Usine moyenne de transformation d'aliments pour animaux 4-6 emplois à plein temps.</a:t>
            </a:r>
          </a:p>
          <a:p>
            <a:pPr marL="285750" indent="-285750">
              <a:buFont typeface="Arial" panose="020B0604020202020204" pitchFamily="34" charset="0"/>
              <a:buChar char="•"/>
            </a:pPr>
            <a:r>
              <a:rPr lang="fr-FR" sz="1300" dirty="0">
                <a:solidFill>
                  <a:schemeClr val="tx1">
                    <a:lumMod val="65000"/>
                    <a:lumOff val="35000"/>
                  </a:schemeClr>
                </a:solidFill>
              </a:rPr>
              <a:t>Grande usine moyenne de transformation d'aliments pour animaux : 8 à 10 emplois à temps plein.</a:t>
            </a:r>
          </a:p>
          <a:p>
            <a:pPr marL="285750" indent="-285750">
              <a:buFont typeface="Arial" panose="020B0604020202020204" pitchFamily="34" charset="0"/>
              <a:buChar char="•"/>
            </a:pPr>
            <a:r>
              <a:rPr lang="fr-FR" sz="1300" dirty="0">
                <a:solidFill>
                  <a:schemeClr val="tx1">
                    <a:lumMod val="65000"/>
                    <a:lumOff val="35000"/>
                  </a:schemeClr>
                </a:solidFill>
              </a:rPr>
              <a:t>175 usines de taille petite à moyenne généreraient 1800 ETP</a:t>
            </a:r>
          </a:p>
          <a:p>
            <a:pPr marL="285750" indent="-285750">
              <a:buFont typeface="Arial" panose="020B0604020202020204" pitchFamily="34" charset="0"/>
              <a:buChar char="•"/>
            </a:pPr>
            <a:r>
              <a:rPr lang="fr-FR" sz="1300" dirty="0">
                <a:solidFill>
                  <a:schemeClr val="tx1">
                    <a:lumMod val="65000"/>
                    <a:lumOff val="35000"/>
                  </a:schemeClr>
                </a:solidFill>
              </a:rPr>
              <a:t>Possibilité de créer 20 000 emplois indirects à temps plein dans la production primaire de maïs et de soja.</a:t>
            </a:r>
          </a:p>
        </p:txBody>
      </p:sp>
      <p:sp>
        <p:nvSpPr>
          <p:cNvPr id="23" name="Rectangle 22">
            <a:extLst>
              <a:ext uri="{FF2B5EF4-FFF2-40B4-BE49-F238E27FC236}">
                <a16:creationId xmlns:a16="http://schemas.microsoft.com/office/drawing/2014/main" id="{4E88A91C-A086-D64D-8E2C-9664046E2CF0}"/>
              </a:ext>
            </a:extLst>
          </p:cNvPr>
          <p:cNvSpPr/>
          <p:nvPr/>
        </p:nvSpPr>
        <p:spPr>
          <a:xfrm>
            <a:off x="5326812" y="4250805"/>
            <a:ext cx="6560432" cy="2185214"/>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Connaissance limitée des aliments pour volailles de bonne qualité.</a:t>
            </a:r>
          </a:p>
          <a:p>
            <a:pPr marL="285750" indent="-285750">
              <a:buFont typeface="Arial" panose="020B0604020202020204" pitchFamily="34" charset="0"/>
              <a:buChar char="•"/>
            </a:pPr>
            <a:r>
              <a:rPr lang="fr-FR" sz="1300" dirty="0">
                <a:solidFill>
                  <a:schemeClr val="tx1">
                    <a:lumMod val="65000"/>
                    <a:lumOff val="35000"/>
                  </a:schemeClr>
                </a:solidFill>
              </a:rPr>
              <a:t>La vulgarisation agricole est nécessaire tant pour la production d'aliments que pour les exploitations avicoles.</a:t>
            </a:r>
          </a:p>
          <a:p>
            <a:pPr marL="285750" indent="-285750">
              <a:buFont typeface="Arial" panose="020B0604020202020204" pitchFamily="34" charset="0"/>
              <a:buChar char="•"/>
            </a:pPr>
            <a:r>
              <a:rPr lang="fr-FR" sz="1300" dirty="0">
                <a:solidFill>
                  <a:schemeClr val="tx1">
                    <a:lumMod val="65000"/>
                    <a:lumOff val="35000"/>
                  </a:schemeClr>
                </a:solidFill>
              </a:rPr>
              <a:t>Accès limité aux équipements et services de maintenance médiocres.</a:t>
            </a:r>
          </a:p>
          <a:p>
            <a:pPr marL="285750" indent="-285750">
              <a:buFont typeface="Arial" panose="020B0604020202020204" pitchFamily="34" charset="0"/>
              <a:buChar char="•"/>
            </a:pPr>
            <a:r>
              <a:rPr lang="fr-FR" sz="1300" dirty="0">
                <a:solidFill>
                  <a:schemeClr val="tx1">
                    <a:lumMod val="65000"/>
                    <a:lumOff val="35000"/>
                  </a:schemeClr>
                </a:solidFill>
              </a:rPr>
              <a:t>La mauvaise qualité du maïs et du soja augmente de 20 % le coût de production d'aliments pour volailles de bonne qualité. </a:t>
            </a:r>
          </a:p>
          <a:p>
            <a:pPr marL="285750" indent="-285750">
              <a:buFont typeface="Arial" panose="020B0604020202020204" pitchFamily="34" charset="0"/>
              <a:buChar char="•"/>
            </a:pPr>
            <a:r>
              <a:rPr lang="fr-FR" sz="1300" dirty="0">
                <a:solidFill>
                  <a:schemeClr val="tx1">
                    <a:lumMod val="65000"/>
                    <a:lumOff val="35000"/>
                  </a:schemeClr>
                </a:solidFill>
              </a:rPr>
              <a:t>Les institutions financières sont très sceptiques quant au financement de la production d'aliments pour volailles, principalement en raison du manque de connaissances.</a:t>
            </a:r>
          </a:p>
          <a:p>
            <a:endParaRPr lang="en-US" sz="1600" dirty="0">
              <a:solidFill>
                <a:schemeClr val="tx2"/>
              </a:solidFill>
            </a:endParaRPr>
          </a:p>
          <a:p>
            <a:r>
              <a:rPr lang="en-US" sz="1600" dirty="0">
                <a:solidFill>
                  <a:schemeClr val="tx2"/>
                </a:solidFill>
              </a:rPr>
              <a:t> </a:t>
            </a:r>
          </a:p>
        </p:txBody>
      </p:sp>
    </p:spTree>
    <p:extLst>
      <p:ext uri="{BB962C8B-B14F-4D97-AF65-F5344CB8AC3E}">
        <p14:creationId xmlns:p14="http://schemas.microsoft.com/office/powerpoint/2010/main" val="101969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7</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4858231" cy="31201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223013" y="1085285"/>
            <a:ext cx="6633469" cy="264851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334000" y="901740"/>
            <a:ext cx="3864827" cy="3693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232529" y="3962400"/>
            <a:ext cx="6633469" cy="236219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424536"/>
            <a:ext cx="4858231" cy="190006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43151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Points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FE7395A6-1AD9-9B4D-BE34-D3C0ADD5DD6B}"/>
              </a:ext>
            </a:extLst>
          </p:cNvPr>
          <p:cNvSpPr txBox="1">
            <a:spLocks/>
          </p:cNvSpPr>
          <p:nvPr/>
        </p:nvSpPr>
        <p:spPr>
          <a:xfrm>
            <a:off x="359585" y="-6260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4 : Usine de transformation de la viande de volaille</a:t>
            </a:r>
          </a:p>
        </p:txBody>
      </p:sp>
      <p:sp>
        <p:nvSpPr>
          <p:cNvPr id="16" name="Rectangle 15">
            <a:extLst>
              <a:ext uri="{FF2B5EF4-FFF2-40B4-BE49-F238E27FC236}">
                <a16:creationId xmlns:a16="http://schemas.microsoft.com/office/drawing/2014/main" id="{66140203-BB23-5F4E-B8E8-184045546287}"/>
              </a:ext>
            </a:extLst>
          </p:cNvPr>
          <p:cNvSpPr/>
          <p:nvPr/>
        </p:nvSpPr>
        <p:spPr>
          <a:xfrm>
            <a:off x="321290" y="1313949"/>
            <a:ext cx="4875767" cy="2492990"/>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Production annuelle de 500 à 1500 tonnes de viande transformée et congelée.</a:t>
            </a:r>
          </a:p>
          <a:p>
            <a:pPr marL="285750" indent="-285750">
              <a:buFont typeface="Arial" panose="020B0604020202020204" pitchFamily="34" charset="0"/>
              <a:buChar char="•"/>
            </a:pPr>
            <a:r>
              <a:rPr lang="fr-FR" sz="1300" dirty="0">
                <a:solidFill>
                  <a:schemeClr val="tx1">
                    <a:lumMod val="65000"/>
                    <a:lumOff val="35000"/>
                  </a:schemeClr>
                </a:solidFill>
              </a:rPr>
              <a:t>Ligne d'abattage semi-automatique et chambre froide.</a:t>
            </a:r>
          </a:p>
          <a:p>
            <a:pPr marL="285750" indent="-285750">
              <a:buFont typeface="Arial" panose="020B0604020202020204" pitchFamily="34" charset="0"/>
              <a:buChar char="•"/>
            </a:pPr>
            <a:r>
              <a:rPr lang="fr-FR" sz="1300" dirty="0">
                <a:solidFill>
                  <a:schemeClr val="tx1">
                    <a:lumMod val="65000"/>
                    <a:lumOff val="35000"/>
                  </a:schemeClr>
                </a:solidFill>
              </a:rPr>
              <a:t>Trois principaux types de clients :</a:t>
            </a:r>
          </a:p>
          <a:p>
            <a:pPr marL="742950" lvl="1" indent="-285750">
              <a:buFont typeface="Arial" panose="020B0604020202020204" pitchFamily="34" charset="0"/>
              <a:buChar char="•"/>
            </a:pPr>
            <a:r>
              <a:rPr lang="fr-FR" sz="1300" dirty="0">
                <a:solidFill>
                  <a:schemeClr val="tx1">
                    <a:lumMod val="65000"/>
                    <a:lumOff val="35000"/>
                  </a:schemeClr>
                </a:solidFill>
              </a:rPr>
              <a:t>Boutiques et supermarchés</a:t>
            </a:r>
          </a:p>
          <a:p>
            <a:pPr marL="742950" lvl="1" indent="-285750">
              <a:buFont typeface="Arial" panose="020B0604020202020204" pitchFamily="34" charset="0"/>
              <a:buChar char="•"/>
            </a:pPr>
            <a:r>
              <a:rPr lang="fr-FR" sz="1300" dirty="0">
                <a:solidFill>
                  <a:schemeClr val="tx1">
                    <a:lumMod val="65000"/>
                    <a:lumOff val="35000"/>
                  </a:schemeClr>
                </a:solidFill>
              </a:rPr>
              <a:t>Clients institutionnels (mines, ministères)</a:t>
            </a:r>
          </a:p>
          <a:p>
            <a:pPr marL="742950" lvl="1" indent="-285750">
              <a:buFont typeface="Arial" panose="020B0604020202020204" pitchFamily="34" charset="0"/>
              <a:buChar char="•"/>
            </a:pPr>
            <a:r>
              <a:rPr lang="fr-FR" sz="1300" dirty="0">
                <a:solidFill>
                  <a:schemeClr val="tx1">
                    <a:lumMod val="65000"/>
                    <a:lumOff val="35000"/>
                  </a:schemeClr>
                </a:solidFill>
              </a:rPr>
              <a:t>Hôtels, restaurants et traiteurs </a:t>
            </a:r>
          </a:p>
          <a:p>
            <a:pPr marL="742950" lvl="1" indent="-285750">
              <a:buFont typeface="Arial" panose="020B0604020202020204" pitchFamily="34" charset="0"/>
              <a:buChar char="•"/>
            </a:pPr>
            <a:endParaRPr lang="fr-FR" sz="1300" dirty="0">
              <a:solidFill>
                <a:schemeClr val="tx1">
                  <a:lumMod val="65000"/>
                  <a:lumOff val="35000"/>
                </a:schemeClr>
              </a:solidFill>
            </a:endParaRPr>
          </a:p>
          <a:p>
            <a:pPr marL="285750" indent="-285750">
              <a:buFont typeface="Arial" panose="020B0604020202020204" pitchFamily="34" charset="0"/>
              <a:buChar char="•"/>
            </a:pPr>
            <a:r>
              <a:rPr lang="fr-FR" sz="1300" dirty="0">
                <a:solidFill>
                  <a:schemeClr val="tx1">
                    <a:lumMod val="65000"/>
                    <a:lumOff val="35000"/>
                  </a:schemeClr>
                </a:solidFill>
              </a:rPr>
              <a:t>Trois principaux types de produits :</a:t>
            </a:r>
          </a:p>
          <a:p>
            <a:pPr marL="742950" lvl="1" indent="-285750">
              <a:buFont typeface="Arial" panose="020B0604020202020204" pitchFamily="34" charset="0"/>
              <a:buChar char="•"/>
            </a:pPr>
            <a:r>
              <a:rPr lang="fr-FR" sz="1300" dirty="0">
                <a:solidFill>
                  <a:schemeClr val="tx1">
                    <a:lumMod val="65000"/>
                    <a:lumOff val="35000"/>
                  </a:schemeClr>
                </a:solidFill>
              </a:rPr>
              <a:t>Saucisses</a:t>
            </a:r>
          </a:p>
          <a:p>
            <a:pPr marL="742950" lvl="1" indent="-285750">
              <a:buFont typeface="Arial" panose="020B0604020202020204" pitchFamily="34" charset="0"/>
              <a:buChar char="•"/>
            </a:pPr>
            <a:r>
              <a:rPr lang="fr-FR" sz="1300" dirty="0">
                <a:solidFill>
                  <a:schemeClr val="tx1">
                    <a:lumMod val="65000"/>
                    <a:lumOff val="35000"/>
                  </a:schemeClr>
                </a:solidFill>
              </a:rPr>
              <a:t>Poulet entier congelé</a:t>
            </a:r>
          </a:p>
          <a:p>
            <a:pPr marL="742950" lvl="1" indent="-285750">
              <a:buFont typeface="Arial" panose="020B0604020202020204" pitchFamily="34" charset="0"/>
              <a:buChar char="•"/>
            </a:pPr>
            <a:r>
              <a:rPr lang="fr-FR" sz="1300" dirty="0">
                <a:solidFill>
                  <a:schemeClr val="tx1">
                    <a:lumMod val="65000"/>
                    <a:lumOff val="35000"/>
                  </a:schemeClr>
                </a:solidFill>
              </a:rPr>
              <a:t>Morceaux de poulet surgelés</a:t>
            </a:r>
          </a:p>
        </p:txBody>
      </p:sp>
      <p:sp>
        <p:nvSpPr>
          <p:cNvPr id="17" name="Rectangle 16">
            <a:extLst>
              <a:ext uri="{FF2B5EF4-FFF2-40B4-BE49-F238E27FC236}">
                <a16:creationId xmlns:a16="http://schemas.microsoft.com/office/drawing/2014/main" id="{D25943DA-971F-9447-9847-BBAC5092BF70}"/>
              </a:ext>
            </a:extLst>
          </p:cNvPr>
          <p:cNvSpPr/>
          <p:nvPr/>
        </p:nvSpPr>
        <p:spPr>
          <a:xfrm>
            <a:off x="268324" y="4762845"/>
            <a:ext cx="4742527" cy="1492716"/>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Grandes exploitations agricoles fournissant Hôtels, restaurants et traiteurs  et acheteurs institutionnels, </a:t>
            </a:r>
          </a:p>
          <a:p>
            <a:pPr marL="285750" indent="-285750">
              <a:buFont typeface="Arial" panose="020B0604020202020204" pitchFamily="34" charset="0"/>
              <a:buChar char="•"/>
            </a:pPr>
            <a:r>
              <a:rPr lang="fr-FR" sz="1300" b="1" dirty="0">
                <a:solidFill>
                  <a:schemeClr val="tx1">
                    <a:lumMod val="65000"/>
                    <a:lumOff val="35000"/>
                  </a:schemeClr>
                </a:solidFill>
              </a:rPr>
              <a:t>Soutien nécessaire : </a:t>
            </a:r>
            <a:r>
              <a:rPr lang="fr-FR" sz="1300" dirty="0">
                <a:solidFill>
                  <a:schemeClr val="tx1">
                    <a:lumMod val="65000"/>
                    <a:lumOff val="35000"/>
                  </a:schemeClr>
                </a:solidFill>
              </a:rPr>
              <a:t>Formation au transfert de technologie, cofinancement, développement des compétences commerciales et accompagnement, accès au financement, relations commerciales.</a:t>
            </a:r>
          </a:p>
        </p:txBody>
      </p:sp>
      <p:sp>
        <p:nvSpPr>
          <p:cNvPr id="18" name="Rectangle 17">
            <a:extLst>
              <a:ext uri="{FF2B5EF4-FFF2-40B4-BE49-F238E27FC236}">
                <a16:creationId xmlns:a16="http://schemas.microsoft.com/office/drawing/2014/main" id="{C7E08836-B146-304A-8136-7066F3EF97AE}"/>
              </a:ext>
            </a:extLst>
          </p:cNvPr>
          <p:cNvSpPr/>
          <p:nvPr/>
        </p:nvSpPr>
        <p:spPr>
          <a:xfrm>
            <a:off x="5383129" y="1286309"/>
            <a:ext cx="6351671" cy="2877711"/>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Le coût élevé des équipements entraîne un coût d'investissement élevé par entreprise :</a:t>
            </a:r>
          </a:p>
          <a:p>
            <a:pPr marL="742950" lvl="1" indent="-285750">
              <a:buFont typeface="Arial" panose="020B0604020202020204" pitchFamily="34" charset="0"/>
              <a:buChar char="•"/>
            </a:pPr>
            <a:r>
              <a:rPr lang="fr-FR" sz="1300" dirty="0">
                <a:solidFill>
                  <a:schemeClr val="tx1">
                    <a:lumMod val="65000"/>
                    <a:lumOff val="35000"/>
                  </a:schemeClr>
                </a:solidFill>
              </a:rPr>
              <a:t>€100 000-150 000 avec des équipements chinois ou des équipements européens d'occasion</a:t>
            </a:r>
          </a:p>
          <a:p>
            <a:pPr marL="742950" lvl="1" indent="-285750">
              <a:buFont typeface="Arial" panose="020B0604020202020204" pitchFamily="34" charset="0"/>
              <a:buChar char="•"/>
            </a:pPr>
            <a:r>
              <a:rPr lang="fr-FR" sz="1300" dirty="0">
                <a:solidFill>
                  <a:schemeClr val="tx1">
                    <a:lumMod val="65000"/>
                    <a:lumOff val="35000"/>
                  </a:schemeClr>
                </a:solidFill>
              </a:rPr>
              <a:t>€200 000 à 400 000 avec des équipements européens neufs.</a:t>
            </a:r>
          </a:p>
          <a:p>
            <a:pPr marL="285750" indent="-285750">
              <a:buFont typeface="Arial" panose="020B0604020202020204" pitchFamily="34" charset="0"/>
              <a:buChar char="•"/>
            </a:pPr>
            <a:r>
              <a:rPr lang="fr-FR" sz="1300" dirty="0">
                <a:solidFill>
                  <a:schemeClr val="tx1">
                    <a:lumMod val="65000"/>
                    <a:lumOff val="35000"/>
                  </a:schemeClr>
                </a:solidFill>
              </a:rPr>
              <a:t>Un abattoir de 1500 tonnes de viande par an n'emploie que 30 à 40 ETP.</a:t>
            </a:r>
          </a:p>
          <a:p>
            <a:pPr marL="285750" indent="-285750">
              <a:buFont typeface="Arial" panose="020B0604020202020204" pitchFamily="34" charset="0"/>
              <a:buChar char="•"/>
            </a:pPr>
            <a:r>
              <a:rPr lang="fr-FR" sz="1300" dirty="0">
                <a:solidFill>
                  <a:schemeClr val="tx1">
                    <a:lumMod val="65000"/>
                    <a:lumOff val="35000"/>
                  </a:schemeClr>
                </a:solidFill>
              </a:rPr>
              <a:t>Espace limité sur le marché pour l'instant, car les consommateurs sont habitués aux poulets vivants, qui sont moins chers par kg de viande.</a:t>
            </a:r>
          </a:p>
          <a:p>
            <a:pPr marL="285750" indent="-285750">
              <a:buFont typeface="Arial" panose="020B0604020202020204" pitchFamily="34" charset="0"/>
              <a:buChar char="•"/>
            </a:pPr>
            <a:r>
              <a:rPr lang="fr-FR" sz="1300" dirty="0">
                <a:solidFill>
                  <a:schemeClr val="tx1">
                    <a:lumMod val="65000"/>
                    <a:lumOff val="35000"/>
                  </a:schemeClr>
                </a:solidFill>
              </a:rPr>
              <a:t>La croissance sera lente car elle nécessite un changement sociétal et comportemental.</a:t>
            </a:r>
          </a:p>
          <a:p>
            <a:pPr marL="285750" indent="-285750">
              <a:buFont typeface="Arial" panose="020B0604020202020204" pitchFamily="34" charset="0"/>
              <a:buChar char="•"/>
            </a:pPr>
            <a:r>
              <a:rPr lang="fr-FR" sz="1300" dirty="0">
                <a:solidFill>
                  <a:schemeClr val="tx1">
                    <a:lumMod val="65000"/>
                    <a:lumOff val="35000"/>
                  </a:schemeClr>
                </a:solidFill>
              </a:rPr>
              <a:t>Possibilité limitée de créer un grand nombre d'ETP</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p:txBody>
      </p:sp>
      <p:sp>
        <p:nvSpPr>
          <p:cNvPr id="22" name="Round Same Side Corner Rectangle 22">
            <a:extLst>
              <a:ext uri="{FF2B5EF4-FFF2-40B4-BE49-F238E27FC236}">
                <a16:creationId xmlns:a16="http://schemas.microsoft.com/office/drawing/2014/main" id="{068DDD48-2DCD-4047-B76B-1B0DE5F7BCD9}"/>
              </a:ext>
            </a:extLst>
          </p:cNvPr>
          <p:cNvSpPr/>
          <p:nvPr/>
        </p:nvSpPr>
        <p:spPr>
          <a:xfrm>
            <a:off x="5386625" y="3810000"/>
            <a:ext cx="3864827" cy="304800"/>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barrières à l'entrée</a:t>
            </a:r>
          </a:p>
        </p:txBody>
      </p:sp>
      <p:sp>
        <p:nvSpPr>
          <p:cNvPr id="23" name="Rectangle 22">
            <a:extLst>
              <a:ext uri="{FF2B5EF4-FFF2-40B4-BE49-F238E27FC236}">
                <a16:creationId xmlns:a16="http://schemas.microsoft.com/office/drawing/2014/main" id="{90C38700-E189-834A-8AA8-EE30166F1809}"/>
              </a:ext>
            </a:extLst>
          </p:cNvPr>
          <p:cNvSpPr/>
          <p:nvPr/>
        </p:nvSpPr>
        <p:spPr>
          <a:xfrm>
            <a:off x="5303677" y="4020131"/>
            <a:ext cx="6552805" cy="2185214"/>
          </a:xfrm>
          <a:prstGeom prst="rect">
            <a:avLst/>
          </a:prstGeom>
        </p:spPr>
        <p:txBody>
          <a:bodyPr wrap="square">
            <a:spAutoFit/>
          </a:bodyPr>
          <a:lstStyle/>
          <a:p>
            <a:r>
              <a:rPr lang="en-US" sz="1600" dirty="0">
                <a:solidFill>
                  <a:schemeClr val="tx2"/>
                </a:solidFill>
              </a:rPr>
              <a:t> </a:t>
            </a:r>
            <a:endParaRPr lang="fr-FR" sz="1300" dirty="0">
              <a:solidFill>
                <a:schemeClr val="tx1">
                  <a:lumMod val="65000"/>
                  <a:lumOff val="35000"/>
                </a:schemeClr>
              </a:solidFill>
            </a:endParaRPr>
          </a:p>
          <a:p>
            <a:pPr marL="285750" indent="-285750">
              <a:buFont typeface="Arial" panose="020B0604020202020204" pitchFamily="34" charset="0"/>
              <a:buChar char="•"/>
            </a:pPr>
            <a:r>
              <a:rPr lang="fr-FR" sz="1300" dirty="0">
                <a:solidFill>
                  <a:schemeClr val="tx1">
                    <a:lumMod val="65000"/>
                    <a:lumOff val="35000"/>
                  </a:schemeClr>
                </a:solidFill>
              </a:rPr>
              <a:t>Manque de stock local de pièces détachées et de service d'entretien et de réparation, l'entreprise doit avoir son propre stock pour éviter d'être arrêtée pendant 3 mois.  </a:t>
            </a:r>
          </a:p>
          <a:p>
            <a:pPr marL="285750" indent="-285750">
              <a:buFont typeface="Arial" panose="020B0604020202020204" pitchFamily="34" charset="0"/>
              <a:buChar char="•"/>
            </a:pPr>
            <a:r>
              <a:rPr lang="fr-FR" sz="1300" dirty="0">
                <a:solidFill>
                  <a:schemeClr val="tx1">
                    <a:lumMod val="65000"/>
                    <a:lumOff val="35000"/>
                  </a:schemeClr>
                </a:solidFill>
              </a:rPr>
              <a:t>Manque de main-d'œuvre qualifiée capable de travailler avec les équipements de transformation modernes.</a:t>
            </a:r>
          </a:p>
          <a:p>
            <a:pPr marL="285750" indent="-285750">
              <a:buFont typeface="Arial" panose="020B0604020202020204" pitchFamily="34" charset="0"/>
              <a:buChar char="•"/>
            </a:pPr>
            <a:r>
              <a:rPr lang="fr-FR" sz="1300" dirty="0">
                <a:solidFill>
                  <a:schemeClr val="tx1">
                    <a:lumMod val="65000"/>
                    <a:lumOff val="35000"/>
                  </a:schemeClr>
                </a:solidFill>
              </a:rPr>
              <a:t>Manque d'institutions pouvant fournir une formation à court terme sur le fonctionnement et la réparation de l'équipement de transformation.</a:t>
            </a:r>
          </a:p>
          <a:p>
            <a:pPr marL="285750" indent="-285750">
              <a:buFont typeface="Arial" panose="020B0604020202020204" pitchFamily="34" charset="0"/>
              <a:buChar char="•"/>
            </a:pPr>
            <a:r>
              <a:rPr lang="fr-FR" sz="1300" dirty="0">
                <a:solidFill>
                  <a:schemeClr val="tx1">
                    <a:lumMod val="65000"/>
                    <a:lumOff val="35000"/>
                  </a:schemeClr>
                </a:solidFill>
              </a:rPr>
              <a:t> Accès limité au financement. Les institutions financières exigent que 90% à 120% du montant du prêt soit garanti par une garantie collatérale.</a:t>
            </a:r>
          </a:p>
          <a:p>
            <a:r>
              <a:rPr lang="en-US" sz="1600" dirty="0">
                <a:solidFill>
                  <a:schemeClr val="tx2"/>
                </a:solidFill>
              </a:rPr>
              <a:t> </a:t>
            </a:r>
          </a:p>
        </p:txBody>
      </p:sp>
    </p:spTree>
    <p:extLst>
      <p:ext uri="{BB962C8B-B14F-4D97-AF65-F5344CB8AC3E}">
        <p14:creationId xmlns:p14="http://schemas.microsoft.com/office/powerpoint/2010/main" val="121715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8</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96237"/>
            <a:ext cx="5047326" cy="338824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12614" y="1108714"/>
            <a:ext cx="6300793" cy="27682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32464" y="901129"/>
            <a:ext cx="3864827" cy="3693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6911" y="4191000"/>
            <a:ext cx="6300793" cy="21335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624845" y="890495"/>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78876" y="908069"/>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668684" y="3986380"/>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Les barrières à l'entrée</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210473" y="4666324"/>
            <a:ext cx="5047326" cy="165827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43751" y="45404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Point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8C72469E-2AE2-D04D-985E-81F8176EC067}"/>
              </a:ext>
            </a:extLst>
          </p:cNvPr>
          <p:cNvSpPr txBox="1">
            <a:spLocks/>
          </p:cNvSpPr>
          <p:nvPr/>
        </p:nvSpPr>
        <p:spPr>
          <a:xfrm>
            <a:off x="359585" y="-62602"/>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5 : Commerce et distribution de volailles</a:t>
            </a:r>
          </a:p>
        </p:txBody>
      </p:sp>
      <p:sp>
        <p:nvSpPr>
          <p:cNvPr id="16" name="Rectangle 15">
            <a:extLst>
              <a:ext uri="{FF2B5EF4-FFF2-40B4-BE49-F238E27FC236}">
                <a16:creationId xmlns:a16="http://schemas.microsoft.com/office/drawing/2014/main" id="{8693EB9A-BDAE-0A4A-A63A-33A6C9D57090}"/>
              </a:ext>
            </a:extLst>
          </p:cNvPr>
          <p:cNvSpPr/>
          <p:nvPr/>
        </p:nvSpPr>
        <p:spPr>
          <a:xfrm>
            <a:off x="304800" y="1220212"/>
            <a:ext cx="4779571" cy="3093154"/>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Commerce de 10 000 poulets vivants et 30 000 œufs/an</a:t>
            </a:r>
          </a:p>
          <a:p>
            <a:pPr marL="285750" indent="-285750">
              <a:buFont typeface="Arial" panose="020B0604020202020204" pitchFamily="34" charset="0"/>
              <a:buChar char="•"/>
            </a:pPr>
            <a:r>
              <a:rPr lang="fr-FR" sz="1300" dirty="0">
                <a:solidFill>
                  <a:schemeClr val="tx1">
                    <a:lumMod val="65000"/>
                    <a:lumOff val="35000"/>
                  </a:schemeClr>
                </a:solidFill>
              </a:rPr>
              <a:t>Les négociants vendent principalement les poulets et les œufs à de petits magasins, directement aux ménages et à de petits hôtels et restaurants.</a:t>
            </a:r>
          </a:p>
          <a:p>
            <a:pPr marL="285750" indent="-285750">
              <a:buFont typeface="Arial" panose="020B0604020202020204" pitchFamily="34" charset="0"/>
              <a:buChar char="•"/>
            </a:pPr>
            <a:r>
              <a:rPr lang="fr-FR" sz="1300" dirty="0">
                <a:solidFill>
                  <a:schemeClr val="tx1">
                    <a:lumMod val="65000"/>
                    <a:lumOff val="35000"/>
                  </a:schemeClr>
                </a:solidFill>
              </a:rPr>
              <a:t>Certains négociants sont également des détaillants et vendent des poulets vivants sur des marchés ouverts ou dans des petits magasins.</a:t>
            </a:r>
          </a:p>
          <a:p>
            <a:pPr marL="285750" indent="-285750">
              <a:buFont typeface="Arial" panose="020B0604020202020204" pitchFamily="34" charset="0"/>
              <a:buChar char="•"/>
            </a:pPr>
            <a:r>
              <a:rPr lang="fr-FR" sz="1300" dirty="0">
                <a:solidFill>
                  <a:schemeClr val="tx1">
                    <a:lumMod val="65000"/>
                    <a:lumOff val="35000"/>
                  </a:schemeClr>
                </a:solidFill>
              </a:rPr>
              <a:t>Les négociants achètent les poulets et les œufs auprès de petites et moyennes exploitations avicoles.</a:t>
            </a:r>
          </a:p>
          <a:p>
            <a:pPr marL="285750" indent="-285750">
              <a:buFont typeface="Arial" panose="020B0604020202020204" pitchFamily="34" charset="0"/>
              <a:buChar char="•"/>
            </a:pPr>
            <a:r>
              <a:rPr lang="fr-FR" sz="1300" dirty="0">
                <a:solidFill>
                  <a:schemeClr val="tx1">
                    <a:lumMod val="65000"/>
                    <a:lumOff val="35000"/>
                  </a:schemeClr>
                </a:solidFill>
              </a:rPr>
              <a:t>La plupart des commerçants utilisent des motos et des tricycles pour transporter les poulets et les œufs depuis la ferme.</a:t>
            </a:r>
          </a:p>
          <a:p>
            <a:pPr marL="285750" indent="-285750">
              <a:buFont typeface="Arial" panose="020B0604020202020204" pitchFamily="34" charset="0"/>
              <a:buChar char="•"/>
            </a:pPr>
            <a:r>
              <a:rPr lang="fr-FR" sz="1300" dirty="0">
                <a:solidFill>
                  <a:schemeClr val="tx1">
                    <a:lumMod val="65000"/>
                    <a:lumOff val="35000"/>
                  </a:schemeClr>
                </a:solidFill>
              </a:rPr>
              <a:t>Actuellement, il s'agit du travail d'un seul homme, mais il y a de la place pour des distributeurs professionnels exploitant plusieurs véhicules avec du personnel administratif et commercial.</a:t>
            </a:r>
          </a:p>
        </p:txBody>
      </p:sp>
      <p:sp>
        <p:nvSpPr>
          <p:cNvPr id="17" name="Rectangle 16">
            <a:extLst>
              <a:ext uri="{FF2B5EF4-FFF2-40B4-BE49-F238E27FC236}">
                <a16:creationId xmlns:a16="http://schemas.microsoft.com/office/drawing/2014/main" id="{433CED7F-4B57-F042-AE56-3F2B09CC27EB}"/>
              </a:ext>
            </a:extLst>
          </p:cNvPr>
          <p:cNvSpPr/>
          <p:nvPr/>
        </p:nvSpPr>
        <p:spPr>
          <a:xfrm>
            <a:off x="359585" y="5053013"/>
            <a:ext cx="4742527" cy="492443"/>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Fermes avicoles, petits magasins et auberges et détaillants des marchés ouverts</a:t>
            </a:r>
          </a:p>
        </p:txBody>
      </p:sp>
      <p:sp>
        <p:nvSpPr>
          <p:cNvPr id="18" name="Rectangle 17">
            <a:extLst>
              <a:ext uri="{FF2B5EF4-FFF2-40B4-BE49-F238E27FC236}">
                <a16:creationId xmlns:a16="http://schemas.microsoft.com/office/drawing/2014/main" id="{B8C37283-8382-2646-A95B-ABF62D05F289}"/>
              </a:ext>
            </a:extLst>
          </p:cNvPr>
          <p:cNvSpPr/>
          <p:nvPr/>
        </p:nvSpPr>
        <p:spPr>
          <a:xfrm>
            <a:off x="5532464" y="1376907"/>
            <a:ext cx="5931314" cy="1692771"/>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Le modèle crée une bonne opportunité d'auto-emploi pour les jeunes et les femmes.</a:t>
            </a:r>
          </a:p>
          <a:p>
            <a:pPr marL="285750" indent="-285750">
              <a:buFont typeface="Arial" panose="020B0604020202020204" pitchFamily="34" charset="0"/>
              <a:buChar char="•"/>
            </a:pPr>
            <a:r>
              <a:rPr lang="fr-FR" sz="1300" dirty="0">
                <a:solidFill>
                  <a:schemeClr val="tx1">
                    <a:lumMod val="65000"/>
                    <a:lumOff val="35000"/>
                  </a:schemeClr>
                </a:solidFill>
              </a:rPr>
              <a:t>Faible coût d'investissement : 3 000 EUR par entreprise, principalement pour le tricycle et le fonds de roulement.</a:t>
            </a:r>
          </a:p>
          <a:p>
            <a:pPr marL="285750" indent="-285750">
              <a:buFont typeface="Arial" panose="020B0604020202020204" pitchFamily="34" charset="0"/>
              <a:buChar char="•"/>
            </a:pPr>
            <a:r>
              <a:rPr lang="fr-FR" sz="1300" dirty="0">
                <a:solidFill>
                  <a:schemeClr val="tx1">
                    <a:lumMod val="65000"/>
                    <a:lumOff val="35000"/>
                  </a:schemeClr>
                </a:solidFill>
              </a:rPr>
              <a:t>L'approvisionnement de seulement 25% du marché en poulets vivants et en œufs permet de créer 1500-2500 emplois dans la distribution.</a:t>
            </a:r>
          </a:p>
          <a:p>
            <a:pPr marL="285750" indent="-285750">
              <a:buFont typeface="Arial" panose="020B0604020202020204" pitchFamily="34" charset="0"/>
              <a:buChar char="•"/>
            </a:pPr>
            <a:r>
              <a:rPr lang="fr-FR" sz="1300" dirty="0">
                <a:solidFill>
                  <a:schemeClr val="tx1">
                    <a:lumMod val="65000"/>
                    <a:lumOff val="35000"/>
                  </a:schemeClr>
                </a:solidFill>
              </a:rPr>
              <a:t>Possibilité de développer les activités commerciales et de créer des emplois à temps plein.</a:t>
            </a:r>
          </a:p>
        </p:txBody>
      </p:sp>
      <p:sp>
        <p:nvSpPr>
          <p:cNvPr id="22" name="Rectangle 21">
            <a:extLst>
              <a:ext uri="{FF2B5EF4-FFF2-40B4-BE49-F238E27FC236}">
                <a16:creationId xmlns:a16="http://schemas.microsoft.com/office/drawing/2014/main" id="{D27E7948-A9CE-084D-AF0B-B195FC53F610}"/>
              </a:ext>
            </a:extLst>
          </p:cNvPr>
          <p:cNvSpPr/>
          <p:nvPr/>
        </p:nvSpPr>
        <p:spPr>
          <a:xfrm>
            <a:off x="5672171" y="4561582"/>
            <a:ext cx="6205979" cy="1338828"/>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Les banques et les institutions de microfinance ne financent pas les distributeurs.</a:t>
            </a:r>
          </a:p>
          <a:p>
            <a:pPr marL="285750" indent="-285750">
              <a:buFont typeface="Arial" panose="020B0604020202020204" pitchFamily="34" charset="0"/>
              <a:buChar char="•"/>
            </a:pPr>
            <a:r>
              <a:rPr lang="fr-FR" sz="1300" dirty="0">
                <a:solidFill>
                  <a:schemeClr val="tx1">
                    <a:lumMod val="65000"/>
                    <a:lumOff val="35000"/>
                  </a:schemeClr>
                </a:solidFill>
              </a:rPr>
              <a:t>En cas d'opportunité d'emploi à temps plein dans un autre secteur, les jeunes préfèrent abandonner leurs activités dans le commerce et la distribution.</a:t>
            </a:r>
          </a:p>
          <a:p>
            <a:pPr marL="285750" indent="-285750">
              <a:buFont typeface="Arial" panose="020B0604020202020204" pitchFamily="34" charset="0"/>
              <a:buChar char="•"/>
            </a:pPr>
            <a:r>
              <a:rPr lang="fr-FR" sz="1300" dirty="0">
                <a:solidFill>
                  <a:schemeClr val="tx1">
                    <a:lumMod val="65000"/>
                    <a:lumOff val="35000"/>
                  </a:schemeClr>
                </a:solidFill>
              </a:rPr>
              <a:t>Les jeunes ne considèrent souvent pas le commerce et la distribution comme une profession à plein temps.</a:t>
            </a:r>
          </a:p>
          <a:p>
            <a:pPr marL="285750" indent="-285750">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400701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9</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1066801"/>
            <a:ext cx="4858231" cy="353943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144860" y="1066800"/>
            <a:ext cx="6617207" cy="312419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334000" y="901740"/>
            <a:ext cx="3864827" cy="369332"/>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162987" y="4550965"/>
            <a:ext cx="6571813" cy="17736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400"/>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334000"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Impact sur l’emploi</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fr-FR" dirty="0">
                <a:solidFill>
                  <a:schemeClr val="bg1"/>
                </a:solidFill>
                <a:latin typeface="Raleway Medium" panose="020B0603030101060003" pitchFamily="34" charset="77"/>
                <a:cs typeface="Futura Medium" panose="020B0602020204020303" pitchFamily="34" charset="-79"/>
              </a:rPr>
              <a:t>Produit ou service </a:t>
            </a:r>
          </a:p>
        </p:txBody>
      </p:sp>
      <p:sp>
        <p:nvSpPr>
          <p:cNvPr id="20" name="Rectangle 19">
            <a:extLst>
              <a:ext uri="{FF2B5EF4-FFF2-40B4-BE49-F238E27FC236}">
                <a16:creationId xmlns:a16="http://schemas.microsoft.com/office/drawing/2014/main" id="{BE2E6BA2-B222-A742-9FD2-4F6057279C53}"/>
              </a:ext>
            </a:extLst>
          </p:cNvPr>
          <p:cNvSpPr/>
          <p:nvPr/>
        </p:nvSpPr>
        <p:spPr>
          <a:xfrm>
            <a:off x="192937" y="4924483"/>
            <a:ext cx="4858231" cy="140011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4791426"/>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Point d’entrée</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363AA2C-0521-3D4B-ABB8-1EB17D2FC7F7}"/>
              </a:ext>
            </a:extLst>
          </p:cNvPr>
          <p:cNvSpPr txBox="1">
            <a:spLocks/>
          </p:cNvSpPr>
          <p:nvPr/>
        </p:nvSpPr>
        <p:spPr>
          <a:xfrm>
            <a:off x="572260" y="-161161"/>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fr-FR" dirty="0"/>
              <a:t>Modèle d’Affaires 6 : Production d'œufs en couvoir et incubateur</a:t>
            </a:r>
          </a:p>
        </p:txBody>
      </p:sp>
      <p:sp>
        <p:nvSpPr>
          <p:cNvPr id="17" name="Rectangle 16">
            <a:extLst>
              <a:ext uri="{FF2B5EF4-FFF2-40B4-BE49-F238E27FC236}">
                <a16:creationId xmlns:a16="http://schemas.microsoft.com/office/drawing/2014/main" id="{64794B2B-A873-C944-B750-BA26863BCBCE}"/>
              </a:ext>
            </a:extLst>
          </p:cNvPr>
          <p:cNvSpPr/>
          <p:nvPr/>
        </p:nvSpPr>
        <p:spPr>
          <a:xfrm>
            <a:off x="228600" y="1225927"/>
            <a:ext cx="4875767" cy="2739211"/>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Capacité de production annuelle de 0,5 à 1 million d'œufs de couvoir.</a:t>
            </a:r>
          </a:p>
          <a:p>
            <a:pPr marL="285750" indent="-285750">
              <a:buFont typeface="Arial" panose="020B0604020202020204" pitchFamily="34" charset="0"/>
              <a:buChar char="•"/>
            </a:pPr>
            <a:r>
              <a:rPr lang="fr-FR" sz="1300" dirty="0">
                <a:solidFill>
                  <a:schemeClr val="tx1">
                    <a:lumMod val="65000"/>
                    <a:lumOff val="35000"/>
                  </a:schemeClr>
                </a:solidFill>
              </a:rPr>
              <a:t>L'exploitation vend des œufs de couveuse, des poussins d'un jour et des poules âgées pour la production d'œufs et la fertilisation.</a:t>
            </a:r>
          </a:p>
          <a:p>
            <a:pPr marL="285750" indent="-285750">
              <a:buFont typeface="Arial" panose="020B0604020202020204" pitchFamily="34" charset="0"/>
              <a:buChar char="•"/>
            </a:pPr>
            <a:r>
              <a:rPr lang="fr-FR" sz="1300" dirty="0">
                <a:solidFill>
                  <a:schemeClr val="tx1">
                    <a:lumMod val="65000"/>
                    <a:lumOff val="35000"/>
                  </a:schemeClr>
                </a:solidFill>
              </a:rPr>
              <a:t>La production de 1 million d'œufs de couvoir nécessite 6000-8000 poules et 750-1000 coqs.</a:t>
            </a:r>
          </a:p>
          <a:p>
            <a:pPr marL="285750" indent="-285750">
              <a:buFont typeface="Arial" panose="020B0604020202020204" pitchFamily="34" charset="0"/>
              <a:buChar char="•"/>
            </a:pPr>
            <a:r>
              <a:rPr lang="fr-FR" sz="1300" dirty="0">
                <a:solidFill>
                  <a:schemeClr val="tx1">
                    <a:lumMod val="65000"/>
                    <a:lumOff val="35000"/>
                  </a:schemeClr>
                </a:solidFill>
              </a:rPr>
              <a:t>Le rapport entre le coq et la poule est de 1/8.</a:t>
            </a:r>
          </a:p>
          <a:p>
            <a:pPr marL="285750" indent="-285750">
              <a:buFont typeface="Arial" panose="020B0604020202020204" pitchFamily="34" charset="0"/>
              <a:buChar char="•"/>
            </a:pPr>
            <a:r>
              <a:rPr lang="fr-FR" sz="1300" dirty="0">
                <a:solidFill>
                  <a:schemeClr val="tx1">
                    <a:lumMod val="65000"/>
                    <a:lumOff val="35000"/>
                  </a:schemeClr>
                </a:solidFill>
              </a:rPr>
              <a:t>La période d'amortissement d'une poule est de 18 mois :</a:t>
            </a:r>
          </a:p>
          <a:p>
            <a:pPr marL="742950" lvl="1" indent="-285750">
              <a:buFont typeface="Arial" panose="020B0604020202020204" pitchFamily="34" charset="0"/>
              <a:buChar char="•"/>
            </a:pPr>
            <a:r>
              <a:rPr lang="fr-FR" sz="1300" dirty="0">
                <a:solidFill>
                  <a:schemeClr val="tx1">
                    <a:lumMod val="65000"/>
                    <a:lumOff val="35000"/>
                  </a:schemeClr>
                </a:solidFill>
              </a:rPr>
              <a:t>5-6 mois stade de croissance.</a:t>
            </a:r>
          </a:p>
          <a:p>
            <a:pPr marL="742950" lvl="1" indent="-285750">
              <a:buFont typeface="Arial" panose="020B0604020202020204" pitchFamily="34" charset="0"/>
              <a:buChar char="•"/>
            </a:pPr>
            <a:r>
              <a:rPr lang="fr-FR" sz="1300" dirty="0">
                <a:solidFill>
                  <a:schemeClr val="tx1">
                    <a:lumMod val="65000"/>
                    <a:lumOff val="35000"/>
                  </a:schemeClr>
                </a:solidFill>
              </a:rPr>
              <a:t>12 mois - stade de la ponte.</a:t>
            </a:r>
          </a:p>
          <a:p>
            <a:pPr marL="285750" indent="-285750">
              <a:buFont typeface="Arial" panose="020B0604020202020204" pitchFamily="34" charset="0"/>
              <a:buChar char="•"/>
            </a:pPr>
            <a:r>
              <a:rPr lang="fr-FR" sz="1300" dirty="0">
                <a:solidFill>
                  <a:schemeClr val="tx1">
                    <a:lumMod val="65000"/>
                    <a:lumOff val="35000"/>
                  </a:schemeClr>
                </a:solidFill>
              </a:rPr>
              <a:t>Le cycle d'incubation des œufs du couvoir est de 23 jours. </a:t>
            </a:r>
          </a:p>
          <a:p>
            <a:pPr marL="285750" indent="-285750">
              <a:buFont typeface="Arial" panose="020B0604020202020204" pitchFamily="34" charset="0"/>
              <a:buChar char="•"/>
            </a:pPr>
            <a:r>
              <a:rPr lang="fr-FR" sz="1300" dirty="0">
                <a:solidFill>
                  <a:schemeClr val="tx1">
                    <a:lumMod val="65000"/>
                    <a:lumOff val="35000"/>
                  </a:schemeClr>
                </a:solidFill>
              </a:rPr>
              <a:t>La capacité de production annuelle d'une poule est de 250 œufs.</a:t>
            </a:r>
          </a:p>
          <a:p>
            <a:endParaRPr lang="en-US" sz="1600" dirty="0">
              <a:solidFill>
                <a:schemeClr val="tx2"/>
              </a:solidFill>
            </a:endParaRPr>
          </a:p>
        </p:txBody>
      </p:sp>
      <p:sp>
        <p:nvSpPr>
          <p:cNvPr id="18" name="Round Same Side Corner Rectangle 22">
            <a:extLst>
              <a:ext uri="{FF2B5EF4-FFF2-40B4-BE49-F238E27FC236}">
                <a16:creationId xmlns:a16="http://schemas.microsoft.com/office/drawing/2014/main" id="{64E7F78A-138F-F24D-8D44-CA17FFEA6458}"/>
              </a:ext>
            </a:extLst>
          </p:cNvPr>
          <p:cNvSpPr/>
          <p:nvPr/>
        </p:nvSpPr>
        <p:spPr>
          <a:xfrm>
            <a:off x="5334000" y="4300268"/>
            <a:ext cx="3864827" cy="4092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Raleway Medium" panose="020B0603030101060003" pitchFamily="34" charset="77"/>
                <a:cs typeface="Futura Medium" panose="020B0602020204020303" pitchFamily="34" charset="-79"/>
              </a:rPr>
              <a:t>Les barrières à l’entrée</a:t>
            </a:r>
          </a:p>
        </p:txBody>
      </p:sp>
      <p:sp>
        <p:nvSpPr>
          <p:cNvPr id="13" name="Rectangle 12">
            <a:extLst>
              <a:ext uri="{FF2B5EF4-FFF2-40B4-BE49-F238E27FC236}">
                <a16:creationId xmlns:a16="http://schemas.microsoft.com/office/drawing/2014/main" id="{C02883B0-0867-0E4C-8C21-20CD4945A13C}"/>
              </a:ext>
            </a:extLst>
          </p:cNvPr>
          <p:cNvSpPr/>
          <p:nvPr/>
        </p:nvSpPr>
        <p:spPr>
          <a:xfrm>
            <a:off x="5249256" y="4672722"/>
            <a:ext cx="6484798" cy="1569660"/>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Absence d'entretien des équipements de bonne qualité Si un équipement est endommagé, les pièces de rechange doivent être importées d'Eu, d'Inde ou de Chine, ce qui prend en moyenne 1 à 3 mois et est coûteux.</a:t>
            </a:r>
          </a:p>
          <a:p>
            <a:pPr marL="285750" indent="-285750">
              <a:buFont typeface="Arial" panose="020B0604020202020204" pitchFamily="34" charset="0"/>
              <a:buChar char="•"/>
            </a:pPr>
            <a:r>
              <a:rPr lang="fr-FR" sz="1300" dirty="0">
                <a:solidFill>
                  <a:schemeClr val="tx1">
                    <a:lumMod val="65000"/>
                    <a:lumOff val="35000"/>
                  </a:schemeClr>
                </a:solidFill>
              </a:rPr>
              <a:t>Manque de main-d'œuvre qualifiée capable de travailler avec des incubateurs modernes.</a:t>
            </a:r>
          </a:p>
          <a:p>
            <a:pPr marL="285750" indent="-285750">
              <a:buFont typeface="Arial" panose="020B0604020202020204" pitchFamily="34" charset="0"/>
              <a:buChar char="•"/>
            </a:pPr>
            <a:r>
              <a:rPr lang="fr-FR" sz="1300" dirty="0">
                <a:solidFill>
                  <a:schemeClr val="tx1">
                    <a:lumMod val="65000"/>
                    <a:lumOff val="35000"/>
                  </a:schemeClr>
                </a:solidFill>
              </a:rPr>
              <a:t>Manque d'institutions capables de fournir une formation à court terme sur le fonctionnement et la réparation des équipements de transformation.</a:t>
            </a:r>
          </a:p>
          <a:p>
            <a:pPr marL="285750" indent="-285750">
              <a:buFont typeface="Arial" panose="020B0604020202020204" pitchFamily="34" charset="0"/>
              <a:buChar char="•"/>
            </a:pPr>
            <a:endParaRPr lang="en-US" dirty="0">
              <a:solidFill>
                <a:schemeClr val="tx2"/>
              </a:solidFill>
            </a:endParaRPr>
          </a:p>
        </p:txBody>
      </p:sp>
      <p:sp>
        <p:nvSpPr>
          <p:cNvPr id="22" name="Rectangle 21">
            <a:extLst>
              <a:ext uri="{FF2B5EF4-FFF2-40B4-BE49-F238E27FC236}">
                <a16:creationId xmlns:a16="http://schemas.microsoft.com/office/drawing/2014/main" id="{B1D4A7E8-E8D7-AD4F-BAE9-1DE2B955BA89}"/>
              </a:ext>
            </a:extLst>
          </p:cNvPr>
          <p:cNvSpPr/>
          <p:nvPr/>
        </p:nvSpPr>
        <p:spPr>
          <a:xfrm>
            <a:off x="254007" y="5267039"/>
            <a:ext cx="4742527" cy="892552"/>
          </a:xfrm>
          <a:prstGeom prst="rect">
            <a:avLst/>
          </a:prstGeom>
        </p:spPr>
        <p:txBody>
          <a:bodyPr wrap="square">
            <a:spAutoFit/>
          </a:bodyPr>
          <a:lstStyle/>
          <a:p>
            <a:pPr marL="285750" indent="-285750">
              <a:buFont typeface="Arial" panose="020B0604020202020204" pitchFamily="34" charset="0"/>
              <a:buChar char="•"/>
            </a:pPr>
            <a:r>
              <a:rPr lang="fr-FR" sz="1300" b="1" dirty="0">
                <a:solidFill>
                  <a:schemeClr val="tx1">
                    <a:lumMod val="65000"/>
                    <a:lumOff val="35000"/>
                  </a:schemeClr>
                </a:solidFill>
              </a:rPr>
              <a:t>Partenaires potentiels </a:t>
            </a:r>
            <a:r>
              <a:rPr lang="fr-FR" sz="1300" dirty="0">
                <a:solidFill>
                  <a:schemeClr val="tx1">
                    <a:lumMod val="65000"/>
                    <a:lumOff val="35000"/>
                  </a:schemeClr>
                </a:solidFill>
              </a:rPr>
              <a:t>: Exploitations avicoles, entreprises de transformation des aliments pour volailles, entreprises de fourniture d'intrants vétérinaires et prestataires de services de vulgarisation agricole.</a:t>
            </a:r>
          </a:p>
        </p:txBody>
      </p:sp>
      <p:sp>
        <p:nvSpPr>
          <p:cNvPr id="24" name="Rectangle 23">
            <a:extLst>
              <a:ext uri="{FF2B5EF4-FFF2-40B4-BE49-F238E27FC236}">
                <a16:creationId xmlns:a16="http://schemas.microsoft.com/office/drawing/2014/main" id="{749F28B0-29B2-D84B-8B7A-2D3239C03047}"/>
              </a:ext>
            </a:extLst>
          </p:cNvPr>
          <p:cNvSpPr/>
          <p:nvPr/>
        </p:nvSpPr>
        <p:spPr>
          <a:xfrm>
            <a:off x="5154324" y="1217847"/>
            <a:ext cx="6579730" cy="2569934"/>
          </a:xfrm>
          <a:prstGeom prst="rect">
            <a:avLst/>
          </a:prstGeom>
        </p:spPr>
        <p:txBody>
          <a:bodyPr wrap="square">
            <a:spAutoFit/>
          </a:bodyPr>
          <a:lstStyle/>
          <a:p>
            <a:pPr marL="285750" indent="-285750">
              <a:buFont typeface="Arial" panose="020B0604020202020204" pitchFamily="34" charset="0"/>
              <a:buChar char="•"/>
            </a:pPr>
            <a:r>
              <a:rPr lang="fr-FR" sz="1300" dirty="0">
                <a:solidFill>
                  <a:schemeClr val="tx1">
                    <a:lumMod val="65000"/>
                    <a:lumOff val="35000"/>
                  </a:schemeClr>
                </a:solidFill>
              </a:rPr>
              <a:t>Coût d'investissement élevé en raison du coût de l'équipement et du coût des poules et des coqs :</a:t>
            </a:r>
          </a:p>
          <a:p>
            <a:pPr marL="742950" lvl="1" indent="-285750">
              <a:buFont typeface="Arial" panose="020B0604020202020204" pitchFamily="34" charset="0"/>
              <a:buChar char="•"/>
            </a:pPr>
            <a:r>
              <a:rPr lang="fr-FR" sz="1300" dirty="0">
                <a:solidFill>
                  <a:schemeClr val="tx1">
                    <a:lumMod val="65000"/>
                    <a:lumOff val="35000"/>
                  </a:schemeClr>
                </a:solidFill>
              </a:rPr>
              <a:t>€70 000-100 000 avec du matériel chinois/de seconde main.</a:t>
            </a:r>
          </a:p>
          <a:p>
            <a:pPr marL="742950" lvl="1" indent="-285750">
              <a:buFont typeface="Arial" panose="020B0604020202020204" pitchFamily="34" charset="0"/>
              <a:buChar char="•"/>
            </a:pPr>
            <a:r>
              <a:rPr lang="fr-FR" sz="1300" dirty="0">
                <a:solidFill>
                  <a:schemeClr val="tx1">
                    <a:lumMod val="65000"/>
                    <a:lumOff val="35000"/>
                  </a:schemeClr>
                </a:solidFill>
              </a:rPr>
              <a:t>€150 000-300 000 avec du matériel neuf européen.</a:t>
            </a:r>
          </a:p>
          <a:p>
            <a:pPr marL="285750" indent="-285750">
              <a:buFont typeface="Arial" panose="020B0604020202020204" pitchFamily="34" charset="0"/>
              <a:buChar char="•"/>
            </a:pPr>
            <a:r>
              <a:rPr lang="fr-FR" sz="1300" dirty="0">
                <a:solidFill>
                  <a:schemeClr val="tx1">
                    <a:lumMod val="65000"/>
                    <a:lumOff val="35000"/>
                  </a:schemeClr>
                </a:solidFill>
              </a:rPr>
              <a:t>La production de 1 million d'œufs de couvoir n'emploie que 20 à 30 ETP pour un investissement de plus de €200 000 .</a:t>
            </a:r>
          </a:p>
          <a:p>
            <a:pPr marL="285750" indent="-285750">
              <a:buFont typeface="Arial" panose="020B0604020202020204" pitchFamily="34" charset="0"/>
              <a:buChar char="•"/>
            </a:pPr>
            <a:r>
              <a:rPr lang="fr-FR" sz="1300" dirty="0">
                <a:solidFill>
                  <a:schemeClr val="tx1">
                    <a:lumMod val="65000"/>
                    <a:lumOff val="35000"/>
                  </a:schemeClr>
                </a:solidFill>
              </a:rPr>
              <a:t>L'importation de 3,5 millions de poussins d'un jour permet d'accueillir 4 à 7 producteurs.</a:t>
            </a:r>
          </a:p>
          <a:p>
            <a:pPr marL="285750" indent="-285750">
              <a:buFont typeface="Arial" panose="020B0604020202020204" pitchFamily="34" charset="0"/>
              <a:buChar char="•"/>
            </a:pPr>
            <a:r>
              <a:rPr lang="fr-FR" sz="1300" dirty="0">
                <a:solidFill>
                  <a:schemeClr val="tx1">
                    <a:lumMod val="65000"/>
                    <a:lumOff val="35000"/>
                  </a:schemeClr>
                </a:solidFill>
              </a:rPr>
              <a:t>La création directe n'est que de 80 à 140 ETP</a:t>
            </a:r>
          </a:p>
          <a:p>
            <a:pPr marL="285750" indent="-285750">
              <a:buFont typeface="Arial" panose="020B0604020202020204" pitchFamily="34" charset="0"/>
              <a:buChar char="•"/>
            </a:pPr>
            <a:r>
              <a:rPr lang="fr-FR" sz="1300" dirty="0">
                <a:solidFill>
                  <a:schemeClr val="tx1">
                    <a:lumMod val="65000"/>
                    <a:lumOff val="35000"/>
                  </a:schemeClr>
                </a:solidFill>
              </a:rPr>
              <a:t>L'impact indirect pourrait être important car il réduit le coût pour les producteurs, ce qui peut conduire à une augmentation de la demande et de la production.</a:t>
            </a:r>
          </a:p>
          <a:p>
            <a:pPr marL="285750" indent="-285750">
              <a:buFont typeface="Arial" panose="020B0604020202020204" pitchFamily="34" charset="0"/>
              <a:buChar char="•"/>
            </a:pPr>
            <a:r>
              <a:rPr lang="fr-FR" sz="1300" dirty="0">
                <a:solidFill>
                  <a:schemeClr val="tx1">
                    <a:lumMod val="65000"/>
                    <a:lumOff val="35000"/>
                  </a:schemeClr>
                </a:solidFill>
              </a:rPr>
              <a:t>Une augmentation de 10 à 20 % de la demande offrirait de l'espace à 1 400 petites moyennes exploitations, créant 9 000 ETP et 3 000 autres ETP indirectement</a:t>
            </a:r>
            <a:r>
              <a:rPr lang="en-US" sz="1300" dirty="0">
                <a:solidFill>
                  <a:schemeClr val="tx1">
                    <a:lumMod val="65000"/>
                    <a:lumOff val="35000"/>
                  </a:schemeClr>
                </a:solidFill>
              </a:rPr>
              <a:t>.</a:t>
            </a:r>
            <a:endParaRPr lang="en-ZA" dirty="0"/>
          </a:p>
        </p:txBody>
      </p:sp>
    </p:spTree>
    <p:extLst>
      <p:ext uri="{BB962C8B-B14F-4D97-AF65-F5344CB8AC3E}">
        <p14:creationId xmlns:p14="http://schemas.microsoft.com/office/powerpoint/2010/main" val="2312456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B94105A4FF73458EF8A55CC7072EE3" ma:contentTypeVersion="25" ma:contentTypeDescription="Ein neues Dokument erstellen." ma:contentTypeScope="" ma:versionID="a40ab8e27473742e2e0bb7bd9a66dfce">
  <xsd:schema xmlns:xsd="http://www.w3.org/2001/XMLSchema" xmlns:xs="http://www.w3.org/2001/XMLSchema" xmlns:p="http://schemas.microsoft.com/office/2006/metadata/properties" xmlns:ns2="c212e057-d64f-4ede-8435-d99f042e3c2b" xmlns:ns3="a04186fc-7ca8-40ce-8d8b-5ed029ed0295" targetNamespace="http://schemas.microsoft.com/office/2006/metadata/properties" ma:root="true" ma:fieldsID="59dc06a5876723267be9a7846341cf01" ns2:_="" ns3:_="">
    <xsd:import namespace="c212e057-d64f-4ede-8435-d99f042e3c2b"/>
    <xsd:import namespace="a04186fc-7ca8-40ce-8d8b-5ed029ed0295"/>
    <xsd:element name="properties">
      <xsd:complexType>
        <xsd:sequence>
          <xsd:element name="documentManagement">
            <xsd:complexType>
              <xsd:all>
                <xsd:element ref="ns2:Country_x002f_Region" minOccurs="0"/>
                <xsd:element ref="ns2:Motif"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fc931562-8c25-4c48-acd9-30d1961e39d1CountryOrRegion" minOccurs="0"/>
                <xsd:element ref="ns2:fc931562-8c25-4c48-acd9-30d1961e39d1State" minOccurs="0"/>
                <xsd:element ref="ns2:fc931562-8c25-4c48-acd9-30d1961e39d1City" minOccurs="0"/>
                <xsd:element ref="ns2:fc931562-8c25-4c48-acd9-30d1961e39d1PostalCode" minOccurs="0"/>
                <xsd:element ref="ns2:fc931562-8c25-4c48-acd9-30d1961e39d1Street" minOccurs="0"/>
                <xsd:element ref="ns2:fc931562-8c25-4c48-acd9-30d1961e39d1GeoLoc" minOccurs="0"/>
                <xsd:element ref="ns2:fc931562-8c25-4c48-acd9-30d1961e39d1DispNa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2e057-d64f-4ede-8435-d99f042e3c2b" elementFormDefault="qualified">
    <xsd:import namespace="http://schemas.microsoft.com/office/2006/documentManagement/types"/>
    <xsd:import namespace="http://schemas.microsoft.com/office/infopath/2007/PartnerControls"/>
    <xsd:element name="Country_x002f_Region" ma:index="2" nillable="true" ma:displayName="Country / Region" ma:description="Country and Region where the picture was taken" ma:format="Dropdown" ma:internalName="Country_x002f_Region">
      <xsd:simpleType>
        <xsd:restriction base="dms:Unknown"/>
      </xsd:simpleType>
    </xsd:element>
    <xsd:element name="Motif" ma:index="3" nillable="true" ma:displayName="Motif" ma:format="Dropdown" ma:internalName="Motif">
      <xsd:complexType>
        <xsd:complexContent>
          <xsd:extension base="dms:MultiChoice">
            <xsd:sequence>
              <xsd:element name="Value" maxOccurs="unbounded" minOccurs="0" nillable="true">
                <xsd:simpleType>
                  <xsd:restriction base="dms:Choice">
                    <xsd:enumeration value="People"/>
                    <xsd:enumeration value="Landscape"/>
                    <xsd:enumeration value="Agricultural Products"/>
                    <xsd:enumeration value="Machinery"/>
                    <xsd:enumeration value="Training"/>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fc931562-8c25-4c48-acd9-30d1961e39d1CountryOrRegion" ma:index="21" nillable="true" ma:displayName="Country / Region: Land/Region" ma:hidden="true" ma:internalName="CountryOrRegion" ma:readOnly="true">
      <xsd:simpleType>
        <xsd:restriction base="dms:Text"/>
      </xsd:simpleType>
    </xsd:element>
    <xsd:element name="fc931562-8c25-4c48-acd9-30d1961e39d1State" ma:index="22" nillable="true" ma:displayName="Country / Region: Bundesland" ma:hidden="true" ma:internalName="State" ma:readOnly="true">
      <xsd:simpleType>
        <xsd:restriction base="dms:Text"/>
      </xsd:simpleType>
    </xsd:element>
    <xsd:element name="fc931562-8c25-4c48-acd9-30d1961e39d1City" ma:index="23" nillable="true" ma:displayName="Country / Region: Ort" ma:hidden="true" ma:internalName="City" ma:readOnly="true">
      <xsd:simpleType>
        <xsd:restriction base="dms:Text"/>
      </xsd:simpleType>
    </xsd:element>
    <xsd:element name="fc931562-8c25-4c48-acd9-30d1961e39d1PostalCode" ma:index="24" nillable="true" ma:displayName="Country / Region: Postleitzahl" ma:hidden="true" ma:internalName="PostalCode" ma:readOnly="true">
      <xsd:simpleType>
        <xsd:restriction base="dms:Text"/>
      </xsd:simpleType>
    </xsd:element>
    <xsd:element name="fc931562-8c25-4c48-acd9-30d1961e39d1Street" ma:index="25" nillable="true" ma:displayName="Country / Region: Straße" ma:hidden="true" ma:internalName="Street" ma:readOnly="true">
      <xsd:simpleType>
        <xsd:restriction base="dms:Text"/>
      </xsd:simpleType>
    </xsd:element>
    <xsd:element name="fc931562-8c25-4c48-acd9-30d1961e39d1GeoLoc" ma:index="26" nillable="true" ma:displayName="Country / Region: Koordinaten" ma:hidden="true" ma:internalName="GeoLoc" ma:readOnly="true">
      <xsd:simpleType>
        <xsd:restriction base="dms:Unknown"/>
      </xsd:simpleType>
    </xsd:element>
    <xsd:element name="fc931562-8c25-4c48-acd9-30d1961e39d1DispName" ma:index="27" nillable="true" ma:displayName="Country / Region: Name" ma:hidden="true" ma:internalName="DispName"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4186fc-7ca8-40ce-8d8b-5ed029ed0295" elementFormDefault="qualified">
    <xsd:import namespace="http://schemas.microsoft.com/office/2006/documentManagement/types"/>
    <xsd:import namespace="http://schemas.microsoft.com/office/infopath/2007/PartnerControls"/>
    <xsd:element name="SharedWithUsers" ma:index="18"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untry_x002f_Region xmlns="c212e057-d64f-4ede-8435-d99f042e3c2b" xsi:nil="true"/>
    <Motif xmlns="c212e057-d64f-4ede-8435-d99f042e3c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65E6B-B9A6-4B2F-B5B5-B12CE189B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2e057-d64f-4ede-8435-d99f042e3c2b"/>
    <ds:schemaRef ds:uri="a04186fc-7ca8-40ce-8d8b-5ed029ed0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40ADD3-8808-4A52-9C75-9DD46831B48F}">
  <ds:schemaRefs>
    <ds:schemaRef ds:uri="a04186fc-7ca8-40ce-8d8b-5ed029ed0295"/>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c212e057-d64f-4ede-8435-d99f042e3c2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1DD4E5C-7992-418D-9B5C-B541BFB4D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6056</Words>
  <Application>Microsoft Office PowerPoint</Application>
  <PresentationFormat>Breitbild</PresentationFormat>
  <Paragraphs>752</Paragraphs>
  <Slides>29</Slides>
  <Notes>22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29</vt:i4>
      </vt:variant>
    </vt:vector>
  </HeadingPairs>
  <TitlesOfParts>
    <vt:vector size="37" baseType="lpstr">
      <vt:lpstr>Arial</vt:lpstr>
      <vt:lpstr>Calibri</vt:lpstr>
      <vt:lpstr>Calibri Light</vt:lpstr>
      <vt:lpstr>Futura Medium</vt:lpstr>
      <vt:lpstr>Helvetica</vt:lpstr>
      <vt:lpstr>Raleway Medium</vt:lpstr>
      <vt:lpstr>1_Office Theme</vt:lpstr>
      <vt:lpstr>Office Theme</vt:lpstr>
      <vt:lpstr>PowerPoint-Präsentation</vt:lpstr>
      <vt:lpstr>PowerPoint-Präsentation</vt:lpstr>
      <vt:lpstr> Aperçu du modèle commercial dans la chaîne de valeur de la volaille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Un seul modèle économique clair a été identifié pour la chaîne de valeur des légumes. </vt:lpstr>
      <vt:lpstr>PowerPoint-Präsentation</vt:lpstr>
      <vt:lpstr>PowerPoint-Präsentation</vt:lpstr>
      <vt:lpstr>PowerPoint-Präsentation</vt:lpstr>
      <vt:lpstr>Modèles évolutifs à fort taux d'emploi dans les secteurs de la mangue et de l’anacardier : Compostage des déchets</vt:lpstr>
      <vt:lpstr>PowerPoint-Präsentation</vt:lpstr>
      <vt:lpstr>PowerPoint-Präsentation</vt:lpstr>
      <vt:lpstr>PowerPoint-Präsentation</vt:lpstr>
      <vt:lpstr>Autres modèles d’affaires potentiels - Importateur d'équipements et société de certification</vt:lpstr>
      <vt:lpstr>PowerPoint-Präsentation</vt:lpstr>
      <vt:lpstr>PowerPoint-Präsentation</vt:lpstr>
      <vt:lpstr>Modèle commercial : Exportateur d'hibiscus avec programme d’agriculture contractuelle</vt:lpstr>
      <vt:lpstr>Spare Business model: Fonio exporter with outgrower program</vt:lpstr>
      <vt:lpstr>Modèle d’affaire de rechange : Exportateur de fonio avec programme d’agriculture contractuelle</vt:lpstr>
      <vt:lpstr>Modèle d’affaire de rechange : Entreprise de vannage et battage de fonio et de riz</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Senegal Value Chain Study</dc:title>
  <dc:subject/>
  <dc:creator/>
  <cp:keywords/>
  <dc:description/>
  <cp:lastModifiedBy>Reckzeh, Hannah GIZ</cp:lastModifiedBy>
  <cp:revision>726</cp:revision>
  <cp:lastPrinted>2021-03-17T09:11:03Z</cp:lastPrinted>
  <dcterms:created xsi:type="dcterms:W3CDTF">2021-01-18T11:26:01Z</dcterms:created>
  <dcterms:modified xsi:type="dcterms:W3CDTF">2024-12-11T15:59:08Z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0x010100D3B94105A4FF73458EF8A55CC7072EE3</vt:lpwstr>
  </property>
  <property fmtid="{D5CDD505-2E9C-101B-9397-08002B2CF9AE}" pid="3" name="Order">
    <vt:r8>48500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