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434_5F071D2B.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93" r:id="rId5"/>
  </p:sldMasterIdLst>
  <p:notesMasterIdLst>
    <p:notesMasterId r:id="rId41"/>
  </p:notesMasterIdLst>
  <p:handoutMasterIdLst>
    <p:handoutMasterId r:id="rId42"/>
  </p:handoutMasterIdLst>
  <p:sldIdLst>
    <p:sldId id="854" r:id="rId6"/>
    <p:sldId id="256" r:id="rId7"/>
    <p:sldId id="599" r:id="rId8"/>
    <p:sldId id="661" r:id="rId9"/>
    <p:sldId id="817" r:id="rId10"/>
    <p:sldId id="847" r:id="rId11"/>
    <p:sldId id="848" r:id="rId12"/>
    <p:sldId id="849" r:id="rId13"/>
    <p:sldId id="850" r:id="rId14"/>
    <p:sldId id="852" r:id="rId15"/>
    <p:sldId id="853" r:id="rId16"/>
    <p:sldId id="834" r:id="rId17"/>
    <p:sldId id="1074" r:id="rId18"/>
    <p:sldId id="810" r:id="rId19"/>
    <p:sldId id="1076" r:id="rId20"/>
    <p:sldId id="1077" r:id="rId21"/>
    <p:sldId id="835" r:id="rId22"/>
    <p:sldId id="1078" r:id="rId23"/>
    <p:sldId id="836" r:id="rId24"/>
    <p:sldId id="1079" r:id="rId25"/>
    <p:sldId id="1080" r:id="rId26"/>
    <p:sldId id="1081" r:id="rId27"/>
    <p:sldId id="1082" r:id="rId28"/>
    <p:sldId id="1091" r:id="rId29"/>
    <p:sldId id="1084" r:id="rId30"/>
    <p:sldId id="1087" r:id="rId31"/>
    <p:sldId id="1088" r:id="rId32"/>
    <p:sldId id="1085" r:id="rId33"/>
    <p:sldId id="1086" r:id="rId34"/>
    <p:sldId id="1090" r:id="rId35"/>
    <p:sldId id="1089" r:id="rId36"/>
    <p:sldId id="1092" r:id="rId37"/>
    <p:sldId id="1093" r:id="rId38"/>
    <p:sldId id="1094" r:id="rId39"/>
    <p:sldId id="1083" r:id="rId4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D5934-1EFD-114F-FE35-8EE729DCA279}" name="Reckzeh, Hannah GIZ" initials="RHG" userId="S::hannah.reckzeh@giz.de::d21ffde9-c09d-4a12-a246-fbda56e1b73b" providerId="AD"/>
  <p188:author id="{61378FC1-E318-EA5B-F2ED-725591817A60}" name="Hasse, Daria GIZ" initials="HD" userId="S::daria.hasse@giz.de::d587931e-accd-41fe-9a10-7efa1796cf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2B2F"/>
    <a:srgbClr val="23414D"/>
    <a:srgbClr val="E0284A"/>
    <a:srgbClr val="009051"/>
    <a:srgbClr val="C5B798"/>
    <a:srgbClr val="3B3838"/>
    <a:srgbClr val="E0294A"/>
    <a:srgbClr val="F36623"/>
    <a:srgbClr val="9416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F3360-24DF-453F-8E4C-0C8B0B433B31}" v="7" dt="2024-12-11T14:58:53.429"/>
    <p1510:client id="{F915DE3A-8981-A285-8CFB-55DFAA63C7FB}" v="3" dt="2024-12-11T14:46:02.4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75" autoAdjust="0"/>
    <p:restoredTop sz="95850"/>
  </p:normalViewPr>
  <p:slideViewPr>
    <p:cSldViewPr>
      <p:cViewPr varScale="1">
        <p:scale>
          <a:sx n="104" d="100"/>
          <a:sy n="104" d="100"/>
        </p:scale>
        <p:origin x="498" y="-60"/>
      </p:cViewPr>
      <p:guideLst>
        <p:guide orient="horz" pos="2880"/>
        <p:guide pos="216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29" d="100"/>
          <a:sy n="129" d="100"/>
        </p:scale>
        <p:origin x="21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ckzeh, Hannah GIZ" userId="d21ffde9-c09d-4a12-a246-fbda56e1b73b" providerId="ADAL" clId="{E66F3360-24DF-453F-8E4C-0C8B0B433B31}"/>
    <pc:docChg chg="undo redo custSel modSld">
      <pc:chgData name="Reckzeh, Hannah GIZ" userId="d21ffde9-c09d-4a12-a246-fbda56e1b73b" providerId="ADAL" clId="{E66F3360-24DF-453F-8E4C-0C8B0B433B31}" dt="2024-12-11T14:59:32.365" v="351"/>
      <pc:docMkLst>
        <pc:docMk/>
      </pc:docMkLst>
      <pc:sldChg chg="modSp mod">
        <pc:chgData name="Reckzeh, Hannah GIZ" userId="d21ffde9-c09d-4a12-a246-fbda56e1b73b" providerId="ADAL" clId="{E66F3360-24DF-453F-8E4C-0C8B0B433B31}" dt="2024-12-11T13:14:59.161" v="34" actId="20577"/>
        <pc:sldMkLst>
          <pc:docMk/>
          <pc:sldMk cId="2082233493" sldId="599"/>
        </pc:sldMkLst>
        <pc:spChg chg="mod">
          <ac:chgData name="Reckzeh, Hannah GIZ" userId="d21ffde9-c09d-4a12-a246-fbda56e1b73b" providerId="ADAL" clId="{E66F3360-24DF-453F-8E4C-0C8B0B433B31}" dt="2024-12-11T13:14:10.384" v="19" actId="20577"/>
          <ac:spMkLst>
            <pc:docMk/>
            <pc:sldMk cId="2082233493" sldId="599"/>
            <ac:spMk id="11" creationId="{F2C398BB-3C12-954E-A810-3607B3F42DCE}"/>
          </ac:spMkLst>
        </pc:spChg>
        <pc:spChg chg="mod">
          <ac:chgData name="Reckzeh, Hannah GIZ" userId="d21ffde9-c09d-4a12-a246-fbda56e1b73b" providerId="ADAL" clId="{E66F3360-24DF-453F-8E4C-0C8B0B433B31}" dt="2024-12-11T13:14:47.521" v="31" actId="20577"/>
          <ac:spMkLst>
            <pc:docMk/>
            <pc:sldMk cId="2082233493" sldId="599"/>
            <ac:spMk id="13" creationId="{D5FCC589-3821-4D49-BDB8-F708AFD585BA}"/>
          </ac:spMkLst>
        </pc:spChg>
        <pc:spChg chg="mod">
          <ac:chgData name="Reckzeh, Hannah GIZ" userId="d21ffde9-c09d-4a12-a246-fbda56e1b73b" providerId="ADAL" clId="{E66F3360-24DF-453F-8E4C-0C8B0B433B31}" dt="2024-12-11T13:14:59.161" v="34" actId="20577"/>
          <ac:spMkLst>
            <pc:docMk/>
            <pc:sldMk cId="2082233493" sldId="599"/>
            <ac:spMk id="15" creationId="{213E4430-9598-184E-9C64-E7040932DBFD}"/>
          </ac:spMkLst>
        </pc:spChg>
        <pc:spChg chg="mod">
          <ac:chgData name="Reckzeh, Hannah GIZ" userId="d21ffde9-c09d-4a12-a246-fbda56e1b73b" providerId="ADAL" clId="{E66F3360-24DF-453F-8E4C-0C8B0B433B31}" dt="2024-12-11T13:14:19.398" v="22" actId="6549"/>
          <ac:spMkLst>
            <pc:docMk/>
            <pc:sldMk cId="2082233493" sldId="599"/>
            <ac:spMk id="48" creationId="{9ED5FF0C-6A4D-B442-BC85-286FA561CAC7}"/>
          </ac:spMkLst>
        </pc:spChg>
      </pc:sldChg>
      <pc:sldChg chg="modSp mod">
        <pc:chgData name="Reckzeh, Hannah GIZ" userId="d21ffde9-c09d-4a12-a246-fbda56e1b73b" providerId="ADAL" clId="{E66F3360-24DF-453F-8E4C-0C8B0B433B31}" dt="2024-12-11T13:44:48.407" v="123" actId="20577"/>
        <pc:sldMkLst>
          <pc:docMk/>
          <pc:sldMk cId="248632797" sldId="810"/>
        </pc:sldMkLst>
        <pc:spChg chg="mod">
          <ac:chgData name="Reckzeh, Hannah GIZ" userId="d21ffde9-c09d-4a12-a246-fbda56e1b73b" providerId="ADAL" clId="{E66F3360-24DF-453F-8E4C-0C8B0B433B31}" dt="2024-12-11T13:44:48.407" v="123" actId="20577"/>
          <ac:spMkLst>
            <pc:docMk/>
            <pc:sldMk cId="248632797" sldId="810"/>
            <ac:spMk id="15" creationId="{9E2F5380-0FE0-2046-88EF-FBC9ABFA0DD8}"/>
          </ac:spMkLst>
        </pc:spChg>
      </pc:sldChg>
      <pc:sldChg chg="modSp mod">
        <pc:chgData name="Reckzeh, Hannah GIZ" userId="d21ffde9-c09d-4a12-a246-fbda56e1b73b" providerId="ADAL" clId="{E66F3360-24DF-453F-8E4C-0C8B0B433B31}" dt="2024-12-11T13:16:57.860" v="69" actId="20577"/>
        <pc:sldMkLst>
          <pc:docMk/>
          <pc:sldMk cId="4011914279" sldId="817"/>
        </pc:sldMkLst>
        <pc:spChg chg="mod">
          <ac:chgData name="Reckzeh, Hannah GIZ" userId="d21ffde9-c09d-4a12-a246-fbda56e1b73b" providerId="ADAL" clId="{E66F3360-24DF-453F-8E4C-0C8B0B433B31}" dt="2024-12-11T13:16:15.276" v="63" actId="20577"/>
          <ac:spMkLst>
            <pc:docMk/>
            <pc:sldMk cId="4011914279" sldId="817"/>
            <ac:spMk id="2" creationId="{446ED2EC-CE0E-3841-ACF1-8EDFCBA10A15}"/>
          </ac:spMkLst>
        </pc:spChg>
        <pc:spChg chg="mod">
          <ac:chgData name="Reckzeh, Hannah GIZ" userId="d21ffde9-c09d-4a12-a246-fbda56e1b73b" providerId="ADAL" clId="{E66F3360-24DF-453F-8E4C-0C8B0B433B31}" dt="2024-12-11T13:16:57.860" v="69" actId="20577"/>
          <ac:spMkLst>
            <pc:docMk/>
            <pc:sldMk cId="4011914279" sldId="817"/>
            <ac:spMk id="22" creationId="{7B9B2B30-59C5-8D4B-BD5A-AFA89F443D1A}"/>
          </ac:spMkLst>
        </pc:spChg>
      </pc:sldChg>
      <pc:sldChg chg="modSp mod">
        <pc:chgData name="Reckzeh, Hannah GIZ" userId="d21ffde9-c09d-4a12-a246-fbda56e1b73b" providerId="ADAL" clId="{E66F3360-24DF-453F-8E4C-0C8B0B433B31}" dt="2024-12-11T14:55:57.957" v="297" actId="20577"/>
        <pc:sldMkLst>
          <pc:docMk/>
          <pc:sldMk cId="442174606" sldId="836"/>
        </pc:sldMkLst>
        <pc:spChg chg="mod">
          <ac:chgData name="Reckzeh, Hannah GIZ" userId="d21ffde9-c09d-4a12-a246-fbda56e1b73b" providerId="ADAL" clId="{E66F3360-24DF-453F-8E4C-0C8B0B433B31}" dt="2024-12-11T13:48:35.316" v="152" actId="20577"/>
          <ac:spMkLst>
            <pc:docMk/>
            <pc:sldMk cId="442174606" sldId="836"/>
            <ac:spMk id="16" creationId="{D8725BF6-5A60-C348-BAFF-31C04A816356}"/>
          </ac:spMkLst>
        </pc:spChg>
        <pc:spChg chg="mod">
          <ac:chgData name="Reckzeh, Hannah GIZ" userId="d21ffde9-c09d-4a12-a246-fbda56e1b73b" providerId="ADAL" clId="{E66F3360-24DF-453F-8E4C-0C8B0B433B31}" dt="2024-12-11T14:55:57.957" v="297" actId="20577"/>
          <ac:spMkLst>
            <pc:docMk/>
            <pc:sldMk cId="442174606" sldId="836"/>
            <ac:spMk id="18" creationId="{07DA7546-57DD-DD46-90BD-F83D04374E9F}"/>
          </ac:spMkLst>
        </pc:spChg>
      </pc:sldChg>
      <pc:sldChg chg="modSp mod">
        <pc:chgData name="Reckzeh, Hannah GIZ" userId="d21ffde9-c09d-4a12-a246-fbda56e1b73b" providerId="ADAL" clId="{E66F3360-24DF-453F-8E4C-0C8B0B433B31}" dt="2024-12-11T13:17:58.339" v="76" actId="20577"/>
        <pc:sldMkLst>
          <pc:docMk/>
          <pc:sldMk cId="4151499349" sldId="847"/>
        </pc:sldMkLst>
        <pc:spChg chg="mod">
          <ac:chgData name="Reckzeh, Hannah GIZ" userId="d21ffde9-c09d-4a12-a246-fbda56e1b73b" providerId="ADAL" clId="{E66F3360-24DF-453F-8E4C-0C8B0B433B31}" dt="2024-12-11T13:17:41.775" v="73" actId="1076"/>
          <ac:spMkLst>
            <pc:docMk/>
            <pc:sldMk cId="4151499349" sldId="847"/>
            <ac:spMk id="18" creationId="{07DA7546-57DD-DD46-90BD-F83D04374E9F}"/>
          </ac:spMkLst>
        </pc:spChg>
        <pc:spChg chg="mod">
          <ac:chgData name="Reckzeh, Hannah GIZ" userId="d21ffde9-c09d-4a12-a246-fbda56e1b73b" providerId="ADAL" clId="{E66F3360-24DF-453F-8E4C-0C8B0B433B31}" dt="2024-12-11T13:17:58.339" v="76" actId="20577"/>
          <ac:spMkLst>
            <pc:docMk/>
            <pc:sldMk cId="4151499349" sldId="847"/>
            <ac:spMk id="22" creationId="{7B9B2B30-59C5-8D4B-BD5A-AFA89F443D1A}"/>
          </ac:spMkLst>
        </pc:spChg>
      </pc:sldChg>
      <pc:sldChg chg="modSp mod">
        <pc:chgData name="Reckzeh, Hannah GIZ" userId="d21ffde9-c09d-4a12-a246-fbda56e1b73b" providerId="ADAL" clId="{E66F3360-24DF-453F-8E4C-0C8B0B433B31}" dt="2024-12-11T13:18:51.911" v="82" actId="20577"/>
        <pc:sldMkLst>
          <pc:docMk/>
          <pc:sldMk cId="3852972800" sldId="848"/>
        </pc:sldMkLst>
        <pc:spChg chg="mod">
          <ac:chgData name="Reckzeh, Hannah GIZ" userId="d21ffde9-c09d-4a12-a246-fbda56e1b73b" providerId="ADAL" clId="{E66F3360-24DF-453F-8E4C-0C8B0B433B31}" dt="2024-12-11T13:18:24.087" v="78" actId="20577"/>
          <ac:spMkLst>
            <pc:docMk/>
            <pc:sldMk cId="3852972800" sldId="848"/>
            <ac:spMk id="2" creationId="{446ED2EC-CE0E-3841-ACF1-8EDFCBA10A15}"/>
          </ac:spMkLst>
        </pc:spChg>
        <pc:spChg chg="mod">
          <ac:chgData name="Reckzeh, Hannah GIZ" userId="d21ffde9-c09d-4a12-a246-fbda56e1b73b" providerId="ADAL" clId="{E66F3360-24DF-453F-8E4C-0C8B0B433B31}" dt="2024-12-11T13:18:35.352" v="81" actId="20577"/>
          <ac:spMkLst>
            <pc:docMk/>
            <pc:sldMk cId="3852972800" sldId="848"/>
            <ac:spMk id="14" creationId="{3270D29F-5C22-5D47-B448-C873D2554275}"/>
          </ac:spMkLst>
        </pc:spChg>
        <pc:spChg chg="mod">
          <ac:chgData name="Reckzeh, Hannah GIZ" userId="d21ffde9-c09d-4a12-a246-fbda56e1b73b" providerId="ADAL" clId="{E66F3360-24DF-453F-8E4C-0C8B0B433B31}" dt="2024-12-11T13:18:51.911" v="82" actId="20577"/>
          <ac:spMkLst>
            <pc:docMk/>
            <pc:sldMk cId="3852972800" sldId="848"/>
            <ac:spMk id="22" creationId="{7B9B2B30-59C5-8D4B-BD5A-AFA89F443D1A}"/>
          </ac:spMkLst>
        </pc:spChg>
      </pc:sldChg>
      <pc:sldChg chg="modSp mod">
        <pc:chgData name="Reckzeh, Hannah GIZ" userId="d21ffde9-c09d-4a12-a246-fbda56e1b73b" providerId="ADAL" clId="{E66F3360-24DF-453F-8E4C-0C8B0B433B31}" dt="2024-12-11T13:19:38.597" v="94" actId="20577"/>
        <pc:sldMkLst>
          <pc:docMk/>
          <pc:sldMk cId="699615606" sldId="849"/>
        </pc:sldMkLst>
        <pc:spChg chg="mod">
          <ac:chgData name="Reckzeh, Hannah GIZ" userId="d21ffde9-c09d-4a12-a246-fbda56e1b73b" providerId="ADAL" clId="{E66F3360-24DF-453F-8E4C-0C8B0B433B31}" dt="2024-12-11T13:19:24.467" v="91" actId="20577"/>
          <ac:spMkLst>
            <pc:docMk/>
            <pc:sldMk cId="699615606" sldId="849"/>
            <ac:spMk id="2" creationId="{446ED2EC-CE0E-3841-ACF1-8EDFCBA10A15}"/>
          </ac:spMkLst>
        </pc:spChg>
        <pc:spChg chg="mod">
          <ac:chgData name="Reckzeh, Hannah GIZ" userId="d21ffde9-c09d-4a12-a246-fbda56e1b73b" providerId="ADAL" clId="{E66F3360-24DF-453F-8E4C-0C8B0B433B31}" dt="2024-12-11T13:19:30.203" v="92" actId="20577"/>
          <ac:spMkLst>
            <pc:docMk/>
            <pc:sldMk cId="699615606" sldId="849"/>
            <ac:spMk id="6" creationId="{99219517-1762-8443-A7F8-A383344D184B}"/>
          </ac:spMkLst>
        </pc:spChg>
        <pc:spChg chg="mod">
          <ac:chgData name="Reckzeh, Hannah GIZ" userId="d21ffde9-c09d-4a12-a246-fbda56e1b73b" providerId="ADAL" clId="{E66F3360-24DF-453F-8E4C-0C8B0B433B31}" dt="2024-12-11T13:19:38.597" v="94" actId="20577"/>
          <ac:spMkLst>
            <pc:docMk/>
            <pc:sldMk cId="699615606" sldId="849"/>
            <ac:spMk id="18" creationId="{07DA7546-57DD-DD46-90BD-F83D04374E9F}"/>
          </ac:spMkLst>
        </pc:spChg>
      </pc:sldChg>
      <pc:sldChg chg="modSp mod">
        <pc:chgData name="Reckzeh, Hannah GIZ" userId="d21ffde9-c09d-4a12-a246-fbda56e1b73b" providerId="ADAL" clId="{E66F3360-24DF-453F-8E4C-0C8B0B433B31}" dt="2024-12-11T13:38:55.505" v="110" actId="20577"/>
        <pc:sldMkLst>
          <pc:docMk/>
          <pc:sldMk cId="3554216436" sldId="850"/>
        </pc:sldMkLst>
        <pc:spChg chg="mod">
          <ac:chgData name="Reckzeh, Hannah GIZ" userId="d21ffde9-c09d-4a12-a246-fbda56e1b73b" providerId="ADAL" clId="{E66F3360-24DF-453F-8E4C-0C8B0B433B31}" dt="2024-12-11T13:20:53.747" v="102" actId="20577"/>
          <ac:spMkLst>
            <pc:docMk/>
            <pc:sldMk cId="3554216436" sldId="850"/>
            <ac:spMk id="6" creationId="{99219517-1762-8443-A7F8-A383344D184B}"/>
          </ac:spMkLst>
        </pc:spChg>
        <pc:spChg chg="mod">
          <ac:chgData name="Reckzeh, Hannah GIZ" userId="d21ffde9-c09d-4a12-a246-fbda56e1b73b" providerId="ADAL" clId="{E66F3360-24DF-453F-8E4C-0C8B0B433B31}" dt="2024-12-11T13:20:27.579" v="99" actId="20577"/>
          <ac:spMkLst>
            <pc:docMk/>
            <pc:sldMk cId="3554216436" sldId="850"/>
            <ac:spMk id="8" creationId="{CCA607B3-CC92-A942-93B3-54A694C938BA}"/>
          </ac:spMkLst>
        </pc:spChg>
        <pc:spChg chg="mod">
          <ac:chgData name="Reckzeh, Hannah GIZ" userId="d21ffde9-c09d-4a12-a246-fbda56e1b73b" providerId="ADAL" clId="{E66F3360-24DF-453F-8E4C-0C8B0B433B31}" dt="2024-12-11T13:38:55.505" v="110" actId="20577"/>
          <ac:spMkLst>
            <pc:docMk/>
            <pc:sldMk cId="3554216436" sldId="850"/>
            <ac:spMk id="22" creationId="{7B9B2B30-59C5-8D4B-BD5A-AFA89F443D1A}"/>
          </ac:spMkLst>
        </pc:spChg>
      </pc:sldChg>
      <pc:sldChg chg="addSp modSp mod addCm modCm">
        <pc:chgData name="Reckzeh, Hannah GIZ" userId="d21ffde9-c09d-4a12-a246-fbda56e1b73b" providerId="ADAL" clId="{E66F3360-24DF-453F-8E4C-0C8B0B433B31}" dt="2024-12-11T14:59:32.365" v="351"/>
        <pc:sldMkLst>
          <pc:docMk/>
          <pc:sldMk cId="1594301739" sldId="1076"/>
        </pc:sldMkLst>
        <pc:spChg chg="mod">
          <ac:chgData name="Reckzeh, Hannah GIZ" userId="d21ffde9-c09d-4a12-a246-fbda56e1b73b" providerId="ADAL" clId="{E66F3360-24DF-453F-8E4C-0C8B0B433B31}" dt="2024-12-11T14:57:01.287" v="314" actId="20577"/>
          <ac:spMkLst>
            <pc:docMk/>
            <pc:sldMk cId="1594301739" sldId="1076"/>
            <ac:spMk id="2" creationId="{EAE98B83-6582-9240-915F-BF9EF4963D5A}"/>
          </ac:spMkLst>
        </pc:spChg>
        <pc:spChg chg="add mod">
          <ac:chgData name="Reckzeh, Hannah GIZ" userId="d21ffde9-c09d-4a12-a246-fbda56e1b73b" providerId="ADAL" clId="{E66F3360-24DF-453F-8E4C-0C8B0B433B31}" dt="2024-12-11T14:58:02.185" v="325" actId="2085"/>
          <ac:spMkLst>
            <pc:docMk/>
            <pc:sldMk cId="1594301739" sldId="1076"/>
            <ac:spMk id="5" creationId="{5D300DE4-1A6C-BFAC-A167-C29D4DCD5B1F}"/>
          </ac:spMkLst>
        </pc:spChg>
        <pc:spChg chg="add mod">
          <ac:chgData name="Reckzeh, Hannah GIZ" userId="d21ffde9-c09d-4a12-a246-fbda56e1b73b" providerId="ADAL" clId="{E66F3360-24DF-453F-8E4C-0C8B0B433B31}" dt="2024-12-11T14:58:28.600" v="334" actId="1036"/>
          <ac:spMkLst>
            <pc:docMk/>
            <pc:sldMk cId="1594301739" sldId="1076"/>
            <ac:spMk id="6" creationId="{7BC4697C-A7D1-3BC0-3A64-9A2C12DB5F1B}"/>
          </ac:spMkLst>
        </pc:spChg>
        <pc:spChg chg="add mod">
          <ac:chgData name="Reckzeh, Hannah GIZ" userId="d21ffde9-c09d-4a12-a246-fbda56e1b73b" providerId="ADAL" clId="{E66F3360-24DF-453F-8E4C-0C8B0B433B31}" dt="2024-12-11T14:58:49.216" v="346" actId="1035"/>
          <ac:spMkLst>
            <pc:docMk/>
            <pc:sldMk cId="1594301739" sldId="1076"/>
            <ac:spMk id="8" creationId="{8D6EFA5D-60AB-B3E3-5942-ECA13015BE2B}"/>
          </ac:spMkLst>
        </pc:spChg>
        <pc:spChg chg="add mod">
          <ac:chgData name="Reckzeh, Hannah GIZ" userId="d21ffde9-c09d-4a12-a246-fbda56e1b73b" providerId="ADAL" clId="{E66F3360-24DF-453F-8E4C-0C8B0B433B31}" dt="2024-12-11T14:59:03.308" v="350" actId="14100"/>
          <ac:spMkLst>
            <pc:docMk/>
            <pc:sldMk cId="1594301739" sldId="1076"/>
            <ac:spMk id="9" creationId="{EAF8BD1D-8B0D-6B41-61B8-D4F93A9ACEB5}"/>
          </ac:spMkLst>
        </pc:spChg>
        <pc:extLst>
          <p:ext xmlns:p="http://schemas.openxmlformats.org/presentationml/2006/main" uri="{D6D511B9-2390-475A-947B-AFAB55BFBCF1}">
            <pc226:cmChg xmlns:pc226="http://schemas.microsoft.com/office/powerpoint/2022/06/main/command" chg="add mod">
              <pc226:chgData name="Reckzeh, Hannah GIZ" userId="d21ffde9-c09d-4a12-a246-fbda56e1b73b" providerId="ADAL" clId="{E66F3360-24DF-453F-8E4C-0C8B0B433B31}" dt="2024-12-11T14:59:32.365" v="351"/>
              <pc2:cmMkLst xmlns:pc2="http://schemas.microsoft.com/office/powerpoint/2019/9/main/command">
                <pc:docMk/>
                <pc:sldMk cId="1594301739" sldId="1076"/>
                <pc2:cmMk id="{5234E35D-AECE-4ECE-98F5-2985DCC6F0F5}"/>
              </pc2:cmMkLst>
            </pc226:cmChg>
          </p:ext>
        </pc:extLst>
      </pc:sldChg>
      <pc:sldChg chg="modSp mod">
        <pc:chgData name="Reckzeh, Hannah GIZ" userId="d21ffde9-c09d-4a12-a246-fbda56e1b73b" providerId="ADAL" clId="{E66F3360-24DF-453F-8E4C-0C8B0B433B31}" dt="2024-12-11T13:46:45.478" v="126" actId="1076"/>
        <pc:sldMkLst>
          <pc:docMk/>
          <pc:sldMk cId="2672348317" sldId="1077"/>
        </pc:sldMkLst>
        <pc:spChg chg="mod">
          <ac:chgData name="Reckzeh, Hannah GIZ" userId="d21ffde9-c09d-4a12-a246-fbda56e1b73b" providerId="ADAL" clId="{E66F3360-24DF-453F-8E4C-0C8B0B433B31}" dt="2024-12-11T13:46:45.478" v="126" actId="1076"/>
          <ac:spMkLst>
            <pc:docMk/>
            <pc:sldMk cId="2672348317" sldId="1077"/>
            <ac:spMk id="2" creationId="{6275390C-BBC6-834A-A796-38E733C10864}"/>
          </ac:spMkLst>
        </pc:spChg>
      </pc:sldChg>
      <pc:sldChg chg="modSp mod">
        <pc:chgData name="Reckzeh, Hannah GIZ" userId="d21ffde9-c09d-4a12-a246-fbda56e1b73b" providerId="ADAL" clId="{E66F3360-24DF-453F-8E4C-0C8B0B433B31}" dt="2024-12-11T14:56:33.801" v="300" actId="13926"/>
        <pc:sldMkLst>
          <pc:docMk/>
          <pc:sldMk cId="482300114" sldId="1078"/>
        </pc:sldMkLst>
        <pc:spChg chg="mod">
          <ac:chgData name="Reckzeh, Hannah GIZ" userId="d21ffde9-c09d-4a12-a246-fbda56e1b73b" providerId="ADAL" clId="{E66F3360-24DF-453F-8E4C-0C8B0B433B31}" dt="2024-12-11T13:47:46.390" v="139" actId="1076"/>
          <ac:spMkLst>
            <pc:docMk/>
            <pc:sldMk cId="482300114" sldId="1078"/>
            <ac:spMk id="16" creationId="{D8725BF6-5A60-C348-BAFF-31C04A816356}"/>
          </ac:spMkLst>
        </pc:spChg>
        <pc:spChg chg="mod">
          <ac:chgData name="Reckzeh, Hannah GIZ" userId="d21ffde9-c09d-4a12-a246-fbda56e1b73b" providerId="ADAL" clId="{E66F3360-24DF-453F-8E4C-0C8B0B433B31}" dt="2024-12-11T14:56:33.801" v="300" actId="13926"/>
          <ac:spMkLst>
            <pc:docMk/>
            <pc:sldMk cId="482300114" sldId="1078"/>
            <ac:spMk id="18" creationId="{07DA7546-57DD-DD46-90BD-F83D04374E9F}"/>
          </ac:spMkLst>
        </pc:spChg>
      </pc:sldChg>
      <pc:sldChg chg="modSp mod">
        <pc:chgData name="Reckzeh, Hannah GIZ" userId="d21ffde9-c09d-4a12-a246-fbda56e1b73b" providerId="ADAL" clId="{E66F3360-24DF-453F-8E4C-0C8B0B433B31}" dt="2024-12-11T14:56:15.700" v="299" actId="20577"/>
        <pc:sldMkLst>
          <pc:docMk/>
          <pc:sldMk cId="1286197310" sldId="1079"/>
        </pc:sldMkLst>
        <pc:spChg chg="mod">
          <ac:chgData name="Reckzeh, Hannah GIZ" userId="d21ffde9-c09d-4a12-a246-fbda56e1b73b" providerId="ADAL" clId="{E66F3360-24DF-453F-8E4C-0C8B0B433B31}" dt="2024-12-11T13:49:51.599" v="166" actId="20577"/>
          <ac:spMkLst>
            <pc:docMk/>
            <pc:sldMk cId="1286197310" sldId="1079"/>
            <ac:spMk id="16" creationId="{D8725BF6-5A60-C348-BAFF-31C04A816356}"/>
          </ac:spMkLst>
        </pc:spChg>
        <pc:spChg chg="mod">
          <ac:chgData name="Reckzeh, Hannah GIZ" userId="d21ffde9-c09d-4a12-a246-fbda56e1b73b" providerId="ADAL" clId="{E66F3360-24DF-453F-8E4C-0C8B0B433B31}" dt="2024-12-11T14:56:15.700" v="299" actId="20577"/>
          <ac:spMkLst>
            <pc:docMk/>
            <pc:sldMk cId="1286197310" sldId="1079"/>
            <ac:spMk id="18" creationId="{07DA7546-57DD-DD46-90BD-F83D04374E9F}"/>
          </ac:spMkLst>
        </pc:spChg>
      </pc:sldChg>
      <pc:sldChg chg="modSp mod">
        <pc:chgData name="Reckzeh, Hannah GIZ" userId="d21ffde9-c09d-4a12-a246-fbda56e1b73b" providerId="ADAL" clId="{E66F3360-24DF-453F-8E4C-0C8B0B433B31}" dt="2024-12-11T13:50:52.736" v="177" actId="20577"/>
        <pc:sldMkLst>
          <pc:docMk/>
          <pc:sldMk cId="1954942829" sldId="1080"/>
        </pc:sldMkLst>
        <pc:spChg chg="mod">
          <ac:chgData name="Reckzeh, Hannah GIZ" userId="d21ffde9-c09d-4a12-a246-fbda56e1b73b" providerId="ADAL" clId="{E66F3360-24DF-453F-8E4C-0C8B0B433B31}" dt="2024-12-11T13:50:52.736" v="177" actId="20577"/>
          <ac:spMkLst>
            <pc:docMk/>
            <pc:sldMk cId="1954942829" sldId="1080"/>
            <ac:spMk id="16" creationId="{D8725BF6-5A60-C348-BAFF-31C04A816356}"/>
          </ac:spMkLst>
        </pc:spChg>
      </pc:sldChg>
      <pc:sldChg chg="modSp mod">
        <pc:chgData name="Reckzeh, Hannah GIZ" userId="d21ffde9-c09d-4a12-a246-fbda56e1b73b" providerId="ADAL" clId="{E66F3360-24DF-453F-8E4C-0C8B0B433B31}" dt="2024-12-11T13:51:19.223" v="188" actId="20577"/>
        <pc:sldMkLst>
          <pc:docMk/>
          <pc:sldMk cId="1306365543" sldId="1081"/>
        </pc:sldMkLst>
        <pc:spChg chg="mod">
          <ac:chgData name="Reckzeh, Hannah GIZ" userId="d21ffde9-c09d-4a12-a246-fbda56e1b73b" providerId="ADAL" clId="{E66F3360-24DF-453F-8E4C-0C8B0B433B31}" dt="2024-12-11T13:51:06.683" v="178" actId="20577"/>
          <ac:spMkLst>
            <pc:docMk/>
            <pc:sldMk cId="1306365543" sldId="1081"/>
            <ac:spMk id="13" creationId="{73A93498-D733-364C-8752-BE02E6814B15}"/>
          </ac:spMkLst>
        </pc:spChg>
        <pc:spChg chg="mod">
          <ac:chgData name="Reckzeh, Hannah GIZ" userId="d21ffde9-c09d-4a12-a246-fbda56e1b73b" providerId="ADAL" clId="{E66F3360-24DF-453F-8E4C-0C8B0B433B31}" dt="2024-12-11T13:51:19.223" v="188" actId="20577"/>
          <ac:spMkLst>
            <pc:docMk/>
            <pc:sldMk cId="1306365543" sldId="1081"/>
            <ac:spMk id="16" creationId="{D8725BF6-5A60-C348-BAFF-31C04A816356}"/>
          </ac:spMkLst>
        </pc:spChg>
      </pc:sldChg>
      <pc:sldChg chg="modSp mod">
        <pc:chgData name="Reckzeh, Hannah GIZ" userId="d21ffde9-c09d-4a12-a246-fbda56e1b73b" providerId="ADAL" clId="{E66F3360-24DF-453F-8E4C-0C8B0B433B31}" dt="2024-12-11T13:51:56.655" v="201" actId="20577"/>
        <pc:sldMkLst>
          <pc:docMk/>
          <pc:sldMk cId="2714534889" sldId="1082"/>
        </pc:sldMkLst>
        <pc:spChg chg="mod">
          <ac:chgData name="Reckzeh, Hannah GIZ" userId="d21ffde9-c09d-4a12-a246-fbda56e1b73b" providerId="ADAL" clId="{E66F3360-24DF-453F-8E4C-0C8B0B433B31}" dt="2024-12-11T13:51:46.947" v="191" actId="20577"/>
          <ac:spMkLst>
            <pc:docMk/>
            <pc:sldMk cId="2714534889" sldId="1082"/>
            <ac:spMk id="13" creationId="{73A93498-D733-364C-8752-BE02E6814B15}"/>
          </ac:spMkLst>
        </pc:spChg>
        <pc:spChg chg="mod">
          <ac:chgData name="Reckzeh, Hannah GIZ" userId="d21ffde9-c09d-4a12-a246-fbda56e1b73b" providerId="ADAL" clId="{E66F3360-24DF-453F-8E4C-0C8B0B433B31}" dt="2024-12-11T13:51:56.655" v="201" actId="20577"/>
          <ac:spMkLst>
            <pc:docMk/>
            <pc:sldMk cId="2714534889" sldId="1082"/>
            <ac:spMk id="16" creationId="{D8725BF6-5A60-C348-BAFF-31C04A816356}"/>
          </ac:spMkLst>
        </pc:spChg>
      </pc:sldChg>
      <pc:sldChg chg="modSp mod">
        <pc:chgData name="Reckzeh, Hannah GIZ" userId="d21ffde9-c09d-4a12-a246-fbda56e1b73b" providerId="ADAL" clId="{E66F3360-24DF-453F-8E4C-0C8B0B433B31}" dt="2024-12-11T14:55:32.114" v="295" actId="20577"/>
        <pc:sldMkLst>
          <pc:docMk/>
          <pc:sldMk cId="4160293371" sldId="1083"/>
        </pc:sldMkLst>
        <pc:spChg chg="mod">
          <ac:chgData name="Reckzeh, Hannah GIZ" userId="d21ffde9-c09d-4a12-a246-fbda56e1b73b" providerId="ADAL" clId="{E66F3360-24DF-453F-8E4C-0C8B0B433B31}" dt="2024-12-11T14:55:21.585" v="281" actId="14100"/>
          <ac:spMkLst>
            <pc:docMk/>
            <pc:sldMk cId="4160293371" sldId="1083"/>
            <ac:spMk id="13" creationId="{73A93498-D733-364C-8752-BE02E6814B15}"/>
          </ac:spMkLst>
        </pc:spChg>
        <pc:spChg chg="mod">
          <ac:chgData name="Reckzeh, Hannah GIZ" userId="d21ffde9-c09d-4a12-a246-fbda56e1b73b" providerId="ADAL" clId="{E66F3360-24DF-453F-8E4C-0C8B0B433B31}" dt="2024-12-11T14:55:32.114" v="295" actId="20577"/>
          <ac:spMkLst>
            <pc:docMk/>
            <pc:sldMk cId="4160293371" sldId="1083"/>
            <ac:spMk id="16" creationId="{D8725BF6-5A60-C348-BAFF-31C04A816356}"/>
          </ac:spMkLst>
        </pc:spChg>
      </pc:sldChg>
      <pc:sldChg chg="modSp mod">
        <pc:chgData name="Reckzeh, Hannah GIZ" userId="d21ffde9-c09d-4a12-a246-fbda56e1b73b" providerId="ADAL" clId="{E66F3360-24DF-453F-8E4C-0C8B0B433B31}" dt="2024-12-11T13:53:39.565" v="223" actId="20577"/>
        <pc:sldMkLst>
          <pc:docMk/>
          <pc:sldMk cId="1600532312" sldId="1085"/>
        </pc:sldMkLst>
        <pc:spChg chg="mod">
          <ac:chgData name="Reckzeh, Hannah GIZ" userId="d21ffde9-c09d-4a12-a246-fbda56e1b73b" providerId="ADAL" clId="{E66F3360-24DF-453F-8E4C-0C8B0B433B31}" dt="2024-12-11T13:53:18.425" v="206" actId="20577"/>
          <ac:spMkLst>
            <pc:docMk/>
            <pc:sldMk cId="1600532312" sldId="1085"/>
            <ac:spMk id="13" creationId="{73A93498-D733-364C-8752-BE02E6814B15}"/>
          </ac:spMkLst>
        </pc:spChg>
        <pc:spChg chg="mod">
          <ac:chgData name="Reckzeh, Hannah GIZ" userId="d21ffde9-c09d-4a12-a246-fbda56e1b73b" providerId="ADAL" clId="{E66F3360-24DF-453F-8E4C-0C8B0B433B31}" dt="2024-12-11T13:53:39.565" v="223" actId="20577"/>
          <ac:spMkLst>
            <pc:docMk/>
            <pc:sldMk cId="1600532312" sldId="1085"/>
            <ac:spMk id="16" creationId="{D8725BF6-5A60-C348-BAFF-31C04A816356}"/>
          </ac:spMkLst>
        </pc:spChg>
      </pc:sldChg>
      <pc:sldChg chg="addSp modSp mod">
        <pc:chgData name="Reckzeh, Hannah GIZ" userId="d21ffde9-c09d-4a12-a246-fbda56e1b73b" providerId="ADAL" clId="{E66F3360-24DF-453F-8E4C-0C8B0B433B31}" dt="2024-12-11T13:54:58.533" v="251" actId="20577"/>
        <pc:sldMkLst>
          <pc:docMk/>
          <pc:sldMk cId="2789056667" sldId="1086"/>
        </pc:sldMkLst>
        <pc:spChg chg="add mod">
          <ac:chgData name="Reckzeh, Hannah GIZ" userId="d21ffde9-c09d-4a12-a246-fbda56e1b73b" providerId="ADAL" clId="{E66F3360-24DF-453F-8E4C-0C8B0B433B31}" dt="2024-12-11T13:53:59.541" v="224"/>
          <ac:spMkLst>
            <pc:docMk/>
            <pc:sldMk cId="2789056667" sldId="1086"/>
            <ac:spMk id="10" creationId="{DB981307-9148-6BC8-72A4-4B5F5FF575AF}"/>
          </ac:spMkLst>
        </pc:spChg>
        <pc:spChg chg="mod">
          <ac:chgData name="Reckzeh, Hannah GIZ" userId="d21ffde9-c09d-4a12-a246-fbda56e1b73b" providerId="ADAL" clId="{E66F3360-24DF-453F-8E4C-0C8B0B433B31}" dt="2024-12-11T13:54:33.986" v="250" actId="20577"/>
          <ac:spMkLst>
            <pc:docMk/>
            <pc:sldMk cId="2789056667" sldId="1086"/>
            <ac:spMk id="16" creationId="{D8725BF6-5A60-C348-BAFF-31C04A816356}"/>
          </ac:spMkLst>
        </pc:spChg>
        <pc:spChg chg="mod">
          <ac:chgData name="Reckzeh, Hannah GIZ" userId="d21ffde9-c09d-4a12-a246-fbda56e1b73b" providerId="ADAL" clId="{E66F3360-24DF-453F-8E4C-0C8B0B433B31}" dt="2024-12-11T13:54:58.533" v="251" actId="20577"/>
          <ac:spMkLst>
            <pc:docMk/>
            <pc:sldMk cId="2789056667" sldId="1086"/>
            <ac:spMk id="22" creationId="{7B9B2B30-59C5-8D4B-BD5A-AFA89F443D1A}"/>
          </ac:spMkLst>
        </pc:spChg>
      </pc:sldChg>
      <pc:sldChg chg="addSp delSp modSp mod">
        <pc:chgData name="Reckzeh, Hannah GIZ" userId="d21ffde9-c09d-4a12-a246-fbda56e1b73b" providerId="ADAL" clId="{E66F3360-24DF-453F-8E4C-0C8B0B433B31}" dt="2024-12-11T14:54:38.953" v="279" actId="20577"/>
        <pc:sldMkLst>
          <pc:docMk/>
          <pc:sldMk cId="178425444" sldId="1089"/>
        </pc:sldMkLst>
        <pc:spChg chg="add del mod">
          <ac:chgData name="Reckzeh, Hannah GIZ" userId="d21ffde9-c09d-4a12-a246-fbda56e1b73b" providerId="ADAL" clId="{E66F3360-24DF-453F-8E4C-0C8B0B433B31}" dt="2024-12-11T13:56:01.845" v="277" actId="20577"/>
          <ac:spMkLst>
            <pc:docMk/>
            <pc:sldMk cId="178425444" sldId="1089"/>
            <ac:spMk id="8" creationId="{7156DE5C-E8D9-2944-93D2-10F39B47A837}"/>
          </ac:spMkLst>
        </pc:spChg>
        <pc:spChg chg="add mod">
          <ac:chgData name="Reckzeh, Hannah GIZ" userId="d21ffde9-c09d-4a12-a246-fbda56e1b73b" providerId="ADAL" clId="{E66F3360-24DF-453F-8E4C-0C8B0B433B31}" dt="2024-12-11T13:55:55.784" v="275"/>
          <ac:spMkLst>
            <pc:docMk/>
            <pc:sldMk cId="178425444" sldId="1089"/>
            <ac:spMk id="10" creationId="{8561FC40-3157-6C26-C95D-12055FBE99FB}"/>
          </ac:spMkLst>
        </pc:spChg>
        <pc:spChg chg="add mod">
          <ac:chgData name="Reckzeh, Hannah GIZ" userId="d21ffde9-c09d-4a12-a246-fbda56e1b73b" providerId="ADAL" clId="{E66F3360-24DF-453F-8E4C-0C8B0B433B31}" dt="2024-12-11T13:56:05.427" v="278"/>
          <ac:spMkLst>
            <pc:docMk/>
            <pc:sldMk cId="178425444" sldId="1089"/>
            <ac:spMk id="14" creationId="{C8046D98-D303-B772-0DD5-CB5BB9E7B930}"/>
          </ac:spMkLst>
        </pc:spChg>
        <pc:spChg chg="mod">
          <ac:chgData name="Reckzeh, Hannah GIZ" userId="d21ffde9-c09d-4a12-a246-fbda56e1b73b" providerId="ADAL" clId="{E66F3360-24DF-453F-8E4C-0C8B0B433B31}" dt="2024-12-11T14:54:38.953" v="279" actId="20577"/>
          <ac:spMkLst>
            <pc:docMk/>
            <pc:sldMk cId="178425444" sldId="1089"/>
            <ac:spMk id="22" creationId="{7B9B2B30-59C5-8D4B-BD5A-AFA89F443D1A}"/>
          </ac:spMkLst>
        </pc:spChg>
      </pc:sldChg>
      <pc:sldChg chg="modSp mod">
        <pc:chgData name="Reckzeh, Hannah GIZ" userId="d21ffde9-c09d-4a12-a246-fbda56e1b73b" providerId="ADAL" clId="{E66F3360-24DF-453F-8E4C-0C8B0B433B31}" dt="2024-12-11T13:55:43.145" v="273" actId="20577"/>
        <pc:sldMkLst>
          <pc:docMk/>
          <pc:sldMk cId="2455743585" sldId="1090"/>
        </pc:sldMkLst>
        <pc:spChg chg="mod">
          <ac:chgData name="Reckzeh, Hannah GIZ" userId="d21ffde9-c09d-4a12-a246-fbda56e1b73b" providerId="ADAL" clId="{E66F3360-24DF-453F-8E4C-0C8B0B433B31}" dt="2024-12-11T13:55:12.315" v="258" actId="20577"/>
          <ac:spMkLst>
            <pc:docMk/>
            <pc:sldMk cId="2455743585" sldId="1090"/>
            <ac:spMk id="13" creationId="{73A93498-D733-364C-8752-BE02E6814B15}"/>
          </ac:spMkLst>
        </pc:spChg>
        <pc:spChg chg="mod">
          <ac:chgData name="Reckzeh, Hannah GIZ" userId="d21ffde9-c09d-4a12-a246-fbda56e1b73b" providerId="ADAL" clId="{E66F3360-24DF-453F-8E4C-0C8B0B433B31}" dt="2024-12-11T13:55:24.298" v="271" actId="20577"/>
          <ac:spMkLst>
            <pc:docMk/>
            <pc:sldMk cId="2455743585" sldId="1090"/>
            <ac:spMk id="16" creationId="{D8725BF6-5A60-C348-BAFF-31C04A816356}"/>
          </ac:spMkLst>
        </pc:spChg>
        <pc:spChg chg="mod">
          <ac:chgData name="Reckzeh, Hannah GIZ" userId="d21ffde9-c09d-4a12-a246-fbda56e1b73b" providerId="ADAL" clId="{E66F3360-24DF-453F-8E4C-0C8B0B433B31}" dt="2024-12-11T13:55:43.145" v="273" actId="20577"/>
          <ac:spMkLst>
            <pc:docMk/>
            <pc:sldMk cId="2455743585" sldId="1090"/>
            <ac:spMk id="22" creationId="{7B9B2B30-59C5-8D4B-BD5A-AFA89F443D1A}"/>
          </ac:spMkLst>
        </pc:spChg>
      </pc:sldChg>
    </pc:docChg>
  </pc:docChgLst>
  <pc:docChgLst>
    <pc:chgData name="Hasse, Daria GIZ" userId="S::daria.hasse@giz.de::d587931e-accd-41fe-9a10-7efa1796cf4d" providerId="AD" clId="Web-{F915DE3A-8981-A285-8CFB-55DFAA63C7FB}"/>
    <pc:docChg chg="mod">
      <pc:chgData name="Hasse, Daria GIZ" userId="S::daria.hasse@giz.de::d587931e-accd-41fe-9a10-7efa1796cf4d" providerId="AD" clId="Web-{F915DE3A-8981-A285-8CFB-55DFAA63C7FB}" dt="2024-12-11T14:45:47.846" v="0"/>
      <pc:docMkLst>
        <pc:docMk/>
      </pc:docMkLst>
    </pc:docChg>
  </pc:docChgLst>
</pc:chgInfo>
</file>

<file path=ppt/comments/modernComment_434_5F071D2B.xml><?xml version="1.0" encoding="utf-8"?>
<p188:cmLst xmlns:a="http://schemas.openxmlformats.org/drawingml/2006/main" xmlns:r="http://schemas.openxmlformats.org/officeDocument/2006/relationships" xmlns:p188="http://schemas.microsoft.com/office/powerpoint/2018/8/main">
  <p188:cm id="{5234E35D-AECE-4ECE-98F5-2985DCC6F0F5}" authorId="{D26D5934-1EFD-114F-FE35-8EE729DCA279}" status="resolved" created="2024-12-11T13:45:58.542" complete="100000">
    <ac:deMkLst xmlns:ac="http://schemas.microsoft.com/office/drawing/2013/main/command">
      <pc:docMk xmlns:pc="http://schemas.microsoft.com/office/powerpoint/2013/main/command"/>
      <pc:sldMk xmlns:pc="http://schemas.microsoft.com/office/powerpoint/2013/main/command" cId="1594301739" sldId="1076"/>
      <ac:picMk id="4102" creationId="{556DEC4E-9A1C-264D-8773-16E9A598F278}"/>
    </ac:deMkLst>
    <p188:replyLst>
      <p188:reply id="{96CF441E-6F8B-4558-8FF9-2FE72C09CD31}" authorId="{61378FC1-E318-EA5B-F2ED-725591817A60}" created="2024-12-11T14:45:47.846">
        <p188:txBody>
          <a:bodyPr/>
          <a:lstStyle/>
          <a:p>
            <a:r>
              <a:rPr lang="de-DE"/>
              <a:t>Kannst du das Etikett einfach schwärzen unten, sodass man keine Logo erkennen kann?</a:t>
            </a:r>
          </a:p>
        </p188:txBody>
      </p188:reply>
      <p188:reply id="{FF98D99B-EBAD-46E6-82E2-E8DC0DED4E15}" authorId="{61378FC1-E318-EA5B-F2ED-725591817A60}" created="2024-12-11T14:46:02.409">
        <p188:txBody>
          <a:bodyPr/>
          <a:lstStyle/>
          <a:p>
            <a:r>
              <a:rPr lang="de-DE"/>
              <a:t>Nennung West-Kenya ist ok</a:t>
            </a:r>
          </a:p>
        </p188:txBody>
      </p188:reply>
    </p188:replyLst>
    <p188:txBody>
      <a:bodyPr/>
      <a:lstStyle/>
      <a:p>
        <a:r>
          <a:rPr lang="de-DE"/>
          <a:t>[@Hasse, Daria GIZ] ist hier das Foto und Benennung von "West Kenya" zu spezifisch?</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7EECCA-4696-3540-BF47-034B8FA97BF4}"/>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91B72BE-CEF2-BE47-BF8A-8FBA25A32D68}"/>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F8D848FF-1503-5844-8997-BD073308638F}" type="datetimeFigureOut">
              <a:rPr lang="en-US" smtClean="0"/>
              <a:t>12/11/2024</a:t>
            </a:fld>
            <a:endParaRPr lang="en-US" dirty="0"/>
          </a:p>
        </p:txBody>
      </p:sp>
      <p:sp>
        <p:nvSpPr>
          <p:cNvPr id="4" name="Footer Placeholder 3">
            <a:extLst>
              <a:ext uri="{FF2B5EF4-FFF2-40B4-BE49-F238E27FC236}">
                <a16:creationId xmlns:a16="http://schemas.microsoft.com/office/drawing/2014/main" id="{2DE87DA3-2856-5A4D-80B1-EF13C2D76424}"/>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AE4712-D087-3B42-9145-789282D7415F}"/>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F7CA3D8C-4B4B-3046-AC95-ED0AA23068E3}" type="slidenum">
              <a:rPr lang="en-US" smtClean="0"/>
              <a:t>‹Nr.›</a:t>
            </a:fld>
            <a:endParaRPr lang="en-US" dirty="0"/>
          </a:p>
        </p:txBody>
      </p:sp>
    </p:spTree>
    <p:extLst>
      <p:ext uri="{BB962C8B-B14F-4D97-AF65-F5344CB8AC3E}">
        <p14:creationId xmlns:p14="http://schemas.microsoft.com/office/powerpoint/2010/main" val="379190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C1E2A0B-BC41-D448-807D-B7CA1AB6C1D8}" type="datetimeFigureOut">
              <a:rPr lang="en-US" smtClean="0"/>
              <a:t>12/11/2024</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9359B12-1F74-404E-AF61-3EE9286F9231}" type="slidenum">
              <a:rPr lang="en-US" smtClean="0"/>
              <a:t>‹Nr.›</a:t>
            </a:fld>
            <a:endParaRPr lang="en-US" dirty="0"/>
          </a:p>
        </p:txBody>
      </p:sp>
    </p:spTree>
    <p:extLst>
      <p:ext uri="{BB962C8B-B14F-4D97-AF65-F5344CB8AC3E}">
        <p14:creationId xmlns:p14="http://schemas.microsoft.com/office/powerpoint/2010/main" val="281634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CFB9F-4750-6040-9B2D-0A1DAA08246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3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59B12-1F74-404E-AF61-3EE9286F9231}" type="slidenum">
              <a:rPr lang="en-US" smtClean="0"/>
              <a:t>13</a:t>
            </a:fld>
            <a:endParaRPr lang="en-US" dirty="0"/>
          </a:p>
        </p:txBody>
      </p:sp>
    </p:spTree>
    <p:extLst>
      <p:ext uri="{BB962C8B-B14F-4D97-AF65-F5344CB8AC3E}">
        <p14:creationId xmlns:p14="http://schemas.microsoft.com/office/powerpoint/2010/main" val="2137769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18</a:t>
            </a:fld>
            <a:endParaRPr lang="en-US" dirty="0"/>
          </a:p>
        </p:txBody>
      </p:sp>
    </p:spTree>
    <p:extLst>
      <p:ext uri="{BB962C8B-B14F-4D97-AF65-F5344CB8AC3E}">
        <p14:creationId xmlns:p14="http://schemas.microsoft.com/office/powerpoint/2010/main" val="3290352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19</a:t>
            </a:fld>
            <a:endParaRPr lang="en-US" dirty="0"/>
          </a:p>
        </p:txBody>
      </p:sp>
    </p:spTree>
    <p:extLst>
      <p:ext uri="{BB962C8B-B14F-4D97-AF65-F5344CB8AC3E}">
        <p14:creationId xmlns:p14="http://schemas.microsoft.com/office/powerpoint/2010/main" val="56336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20</a:t>
            </a:fld>
            <a:endParaRPr lang="en-US" dirty="0"/>
          </a:p>
        </p:txBody>
      </p:sp>
    </p:spTree>
    <p:extLst>
      <p:ext uri="{BB962C8B-B14F-4D97-AF65-F5344CB8AC3E}">
        <p14:creationId xmlns:p14="http://schemas.microsoft.com/office/powerpoint/2010/main" val="147534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21</a:t>
            </a:fld>
            <a:endParaRPr lang="en-US" dirty="0"/>
          </a:p>
        </p:txBody>
      </p:sp>
    </p:spTree>
    <p:extLst>
      <p:ext uri="{BB962C8B-B14F-4D97-AF65-F5344CB8AC3E}">
        <p14:creationId xmlns:p14="http://schemas.microsoft.com/office/powerpoint/2010/main" val="99823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22</a:t>
            </a:fld>
            <a:endParaRPr lang="en-US" dirty="0"/>
          </a:p>
        </p:txBody>
      </p:sp>
    </p:spTree>
    <p:extLst>
      <p:ext uri="{BB962C8B-B14F-4D97-AF65-F5344CB8AC3E}">
        <p14:creationId xmlns:p14="http://schemas.microsoft.com/office/powerpoint/2010/main" val="215984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23</a:t>
            </a:fld>
            <a:endParaRPr lang="en-US" dirty="0"/>
          </a:p>
        </p:txBody>
      </p:sp>
    </p:spTree>
    <p:extLst>
      <p:ext uri="{BB962C8B-B14F-4D97-AF65-F5344CB8AC3E}">
        <p14:creationId xmlns:p14="http://schemas.microsoft.com/office/powerpoint/2010/main" val="425636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24</a:t>
            </a:fld>
            <a:endParaRPr lang="en-US" dirty="0"/>
          </a:p>
        </p:txBody>
      </p:sp>
    </p:spTree>
    <p:extLst>
      <p:ext uri="{BB962C8B-B14F-4D97-AF65-F5344CB8AC3E}">
        <p14:creationId xmlns:p14="http://schemas.microsoft.com/office/powerpoint/2010/main" val="327478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59B12-1F74-404E-AF61-3EE9286F9231}" type="slidenum">
              <a:rPr lang="en-US" smtClean="0"/>
              <a:t>25</a:t>
            </a:fld>
            <a:endParaRPr lang="en-US" dirty="0"/>
          </a:p>
        </p:txBody>
      </p:sp>
    </p:spTree>
    <p:extLst>
      <p:ext uri="{BB962C8B-B14F-4D97-AF65-F5344CB8AC3E}">
        <p14:creationId xmlns:p14="http://schemas.microsoft.com/office/powerpoint/2010/main" val="109900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28</a:t>
            </a:fld>
            <a:endParaRPr lang="en-US" dirty="0"/>
          </a:p>
        </p:txBody>
      </p:sp>
    </p:spTree>
    <p:extLst>
      <p:ext uri="{BB962C8B-B14F-4D97-AF65-F5344CB8AC3E}">
        <p14:creationId xmlns:p14="http://schemas.microsoft.com/office/powerpoint/2010/main" val="394508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5</a:t>
            </a:fld>
            <a:endParaRPr lang="en-US" dirty="0"/>
          </a:p>
        </p:txBody>
      </p:sp>
    </p:spTree>
    <p:extLst>
      <p:ext uri="{BB962C8B-B14F-4D97-AF65-F5344CB8AC3E}">
        <p14:creationId xmlns:p14="http://schemas.microsoft.com/office/powerpoint/2010/main" val="129780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29</a:t>
            </a:fld>
            <a:endParaRPr lang="en-US" dirty="0"/>
          </a:p>
        </p:txBody>
      </p:sp>
    </p:spTree>
    <p:extLst>
      <p:ext uri="{BB962C8B-B14F-4D97-AF65-F5344CB8AC3E}">
        <p14:creationId xmlns:p14="http://schemas.microsoft.com/office/powerpoint/2010/main" val="321644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30</a:t>
            </a:fld>
            <a:endParaRPr lang="en-US" dirty="0"/>
          </a:p>
        </p:txBody>
      </p:sp>
    </p:spTree>
    <p:extLst>
      <p:ext uri="{BB962C8B-B14F-4D97-AF65-F5344CB8AC3E}">
        <p14:creationId xmlns:p14="http://schemas.microsoft.com/office/powerpoint/2010/main" val="2638135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31</a:t>
            </a:fld>
            <a:endParaRPr lang="en-US" dirty="0"/>
          </a:p>
        </p:txBody>
      </p:sp>
    </p:spTree>
    <p:extLst>
      <p:ext uri="{BB962C8B-B14F-4D97-AF65-F5344CB8AC3E}">
        <p14:creationId xmlns:p14="http://schemas.microsoft.com/office/powerpoint/2010/main" val="414785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32</a:t>
            </a:fld>
            <a:endParaRPr lang="en-US" dirty="0"/>
          </a:p>
        </p:txBody>
      </p:sp>
    </p:spTree>
    <p:extLst>
      <p:ext uri="{BB962C8B-B14F-4D97-AF65-F5344CB8AC3E}">
        <p14:creationId xmlns:p14="http://schemas.microsoft.com/office/powerpoint/2010/main" val="2875194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359B12-1F74-404E-AF61-3EE9286F9231}" type="slidenum">
              <a:rPr lang="en-US" smtClean="0"/>
              <a:t>33</a:t>
            </a:fld>
            <a:endParaRPr lang="en-US" dirty="0"/>
          </a:p>
        </p:txBody>
      </p:sp>
    </p:spTree>
    <p:extLst>
      <p:ext uri="{BB962C8B-B14F-4D97-AF65-F5344CB8AC3E}">
        <p14:creationId xmlns:p14="http://schemas.microsoft.com/office/powerpoint/2010/main" val="2606376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35</a:t>
            </a:fld>
            <a:endParaRPr lang="en-US" dirty="0"/>
          </a:p>
        </p:txBody>
      </p:sp>
    </p:spTree>
    <p:extLst>
      <p:ext uri="{BB962C8B-B14F-4D97-AF65-F5344CB8AC3E}">
        <p14:creationId xmlns:p14="http://schemas.microsoft.com/office/powerpoint/2010/main" val="449927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6</a:t>
            </a:fld>
            <a:endParaRPr lang="en-US" dirty="0"/>
          </a:p>
        </p:txBody>
      </p:sp>
    </p:spTree>
    <p:extLst>
      <p:ext uri="{BB962C8B-B14F-4D97-AF65-F5344CB8AC3E}">
        <p14:creationId xmlns:p14="http://schemas.microsoft.com/office/powerpoint/2010/main" val="200382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7</a:t>
            </a:fld>
            <a:endParaRPr lang="en-US" dirty="0"/>
          </a:p>
        </p:txBody>
      </p:sp>
    </p:spTree>
    <p:extLst>
      <p:ext uri="{BB962C8B-B14F-4D97-AF65-F5344CB8AC3E}">
        <p14:creationId xmlns:p14="http://schemas.microsoft.com/office/powerpoint/2010/main" val="345937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8</a:t>
            </a:fld>
            <a:endParaRPr lang="en-US" dirty="0"/>
          </a:p>
        </p:txBody>
      </p:sp>
    </p:spTree>
    <p:extLst>
      <p:ext uri="{BB962C8B-B14F-4D97-AF65-F5344CB8AC3E}">
        <p14:creationId xmlns:p14="http://schemas.microsoft.com/office/powerpoint/2010/main" val="52000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9</a:t>
            </a:fld>
            <a:endParaRPr lang="en-US" dirty="0"/>
          </a:p>
        </p:txBody>
      </p:sp>
    </p:spTree>
    <p:extLst>
      <p:ext uri="{BB962C8B-B14F-4D97-AF65-F5344CB8AC3E}">
        <p14:creationId xmlns:p14="http://schemas.microsoft.com/office/powerpoint/2010/main" val="132224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10</a:t>
            </a:fld>
            <a:endParaRPr lang="en-US" dirty="0"/>
          </a:p>
        </p:txBody>
      </p:sp>
    </p:spTree>
    <p:extLst>
      <p:ext uri="{BB962C8B-B14F-4D97-AF65-F5344CB8AC3E}">
        <p14:creationId xmlns:p14="http://schemas.microsoft.com/office/powerpoint/2010/main" val="387394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11</a:t>
            </a:fld>
            <a:endParaRPr lang="en-US" dirty="0"/>
          </a:p>
        </p:txBody>
      </p:sp>
    </p:spTree>
    <p:extLst>
      <p:ext uri="{BB962C8B-B14F-4D97-AF65-F5344CB8AC3E}">
        <p14:creationId xmlns:p14="http://schemas.microsoft.com/office/powerpoint/2010/main" val="16533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9B12-1F74-404E-AF61-3EE9286F9231}" type="slidenum">
              <a:rPr lang="en-US" smtClean="0"/>
              <a:t>12</a:t>
            </a:fld>
            <a:endParaRPr lang="en-US" dirty="0"/>
          </a:p>
        </p:txBody>
      </p:sp>
    </p:spTree>
    <p:extLst>
      <p:ext uri="{BB962C8B-B14F-4D97-AF65-F5344CB8AC3E}">
        <p14:creationId xmlns:p14="http://schemas.microsoft.com/office/powerpoint/2010/main" val="403497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37D0-EF37-F142-A020-873DCD0E835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9A0A6C8-CEC4-6049-8F9A-80F53D045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A83133-2E75-1C44-AD64-74713A7BC04E}"/>
              </a:ext>
            </a:extLst>
          </p:cNvPr>
          <p:cNvSpPr>
            <a:spLocks noGrp="1"/>
          </p:cNvSpPr>
          <p:nvPr>
            <p:ph type="dt" sz="half" idx="10"/>
          </p:nvPr>
        </p:nvSpPr>
        <p:spPr/>
        <p:txBody>
          <a:bodyPr/>
          <a:lstStyle/>
          <a:p>
            <a:fld id="{8F5AD98E-DFC2-1E46-AB5C-A15C2F346880}" type="datetime1">
              <a:rPr lang="en-ZA" smtClean="0"/>
              <a:t>2024/12/11</a:t>
            </a:fld>
            <a:endParaRPr lang="en-US" dirty="0"/>
          </a:p>
        </p:txBody>
      </p:sp>
      <p:sp>
        <p:nvSpPr>
          <p:cNvPr id="5" name="Footer Placeholder 4">
            <a:extLst>
              <a:ext uri="{FF2B5EF4-FFF2-40B4-BE49-F238E27FC236}">
                <a16:creationId xmlns:a16="http://schemas.microsoft.com/office/drawing/2014/main" id="{D04A902F-5C9C-5047-8210-0093C8A302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409543-900C-0A4A-B604-C238E8F7705A}"/>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17735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A4D2E8-11E5-F44E-A4F6-C920AFAE0BB3}"/>
              </a:ext>
            </a:extLst>
          </p:cNvPr>
          <p:cNvSpPr>
            <a:spLocks noGrp="1"/>
          </p:cNvSpPr>
          <p:nvPr>
            <p:ph type="dt" sz="half" idx="10"/>
          </p:nvPr>
        </p:nvSpPr>
        <p:spPr/>
        <p:txBody>
          <a:bodyPr/>
          <a:lstStyle/>
          <a:p>
            <a:fld id="{0CE4E5DE-BB1E-074A-845E-FAA5FB57215F}" type="datetime1">
              <a:rPr lang="en-ZA" smtClean="0"/>
              <a:t>2024/12/11</a:t>
            </a:fld>
            <a:endParaRPr lang="en-US" dirty="0"/>
          </a:p>
        </p:txBody>
      </p:sp>
      <p:sp>
        <p:nvSpPr>
          <p:cNvPr id="3" name="Footer Placeholder 2">
            <a:extLst>
              <a:ext uri="{FF2B5EF4-FFF2-40B4-BE49-F238E27FC236}">
                <a16:creationId xmlns:a16="http://schemas.microsoft.com/office/drawing/2014/main" id="{9E510F8A-7F27-6E49-9588-06CA2C200A8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CE68FF-BA48-464E-B465-04EBF50137A0}"/>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581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4521-4AE3-6A4F-8690-ABA2CE7B75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BC6BE8-CDEF-D14B-9AAD-7F0FF257A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DCF151-DD60-DE4E-8684-60324361B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CFDC69-11C2-2F4C-807A-31B9B65DE2EB}"/>
              </a:ext>
            </a:extLst>
          </p:cNvPr>
          <p:cNvSpPr>
            <a:spLocks noGrp="1"/>
          </p:cNvSpPr>
          <p:nvPr>
            <p:ph type="dt" sz="half" idx="10"/>
          </p:nvPr>
        </p:nvSpPr>
        <p:spPr/>
        <p:txBody>
          <a:bodyPr/>
          <a:lstStyle/>
          <a:p>
            <a:fld id="{7EF92FC0-8D39-0145-95C8-14F7DB923D75}" type="datetime1">
              <a:rPr lang="en-ZA" smtClean="0"/>
              <a:t>2024/12/11</a:t>
            </a:fld>
            <a:endParaRPr lang="en-US" dirty="0"/>
          </a:p>
        </p:txBody>
      </p:sp>
      <p:sp>
        <p:nvSpPr>
          <p:cNvPr id="6" name="Footer Placeholder 5">
            <a:extLst>
              <a:ext uri="{FF2B5EF4-FFF2-40B4-BE49-F238E27FC236}">
                <a16:creationId xmlns:a16="http://schemas.microsoft.com/office/drawing/2014/main" id="{5DBD0E1C-0130-9A45-B7EE-F8A72EEED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EA8EF3-B187-224E-BE09-00A7DD01C81D}"/>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46003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328C-DD0D-B54E-BEBE-A72EFB1E08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66C4614-0927-9249-87F4-BDAA6B0EDB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7171FE-2EFA-6941-BCC7-655522E0A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68E47F-0702-4847-A72B-C99557122EE4}"/>
              </a:ext>
            </a:extLst>
          </p:cNvPr>
          <p:cNvSpPr>
            <a:spLocks noGrp="1"/>
          </p:cNvSpPr>
          <p:nvPr>
            <p:ph type="dt" sz="half" idx="10"/>
          </p:nvPr>
        </p:nvSpPr>
        <p:spPr/>
        <p:txBody>
          <a:bodyPr/>
          <a:lstStyle/>
          <a:p>
            <a:fld id="{FA42EB9D-B662-5547-8925-AA9FA534EF6B}" type="datetime1">
              <a:rPr lang="en-ZA" smtClean="0"/>
              <a:t>2024/12/11</a:t>
            </a:fld>
            <a:endParaRPr lang="en-US" dirty="0"/>
          </a:p>
        </p:txBody>
      </p:sp>
      <p:sp>
        <p:nvSpPr>
          <p:cNvPr id="6" name="Footer Placeholder 5">
            <a:extLst>
              <a:ext uri="{FF2B5EF4-FFF2-40B4-BE49-F238E27FC236}">
                <a16:creationId xmlns:a16="http://schemas.microsoft.com/office/drawing/2014/main" id="{20D31BD1-80F1-D44E-B18D-02D1178DD0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FAB600-F5A7-2349-A418-BDFA9885E4FD}"/>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24902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15F1B-8101-6C43-9B75-E0D837FB58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707241C-E6D3-974F-A3A6-B811205B6B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BC4255-0B6D-A64C-98E9-DC5F9071B307}"/>
              </a:ext>
            </a:extLst>
          </p:cNvPr>
          <p:cNvSpPr>
            <a:spLocks noGrp="1"/>
          </p:cNvSpPr>
          <p:nvPr>
            <p:ph type="dt" sz="half" idx="10"/>
          </p:nvPr>
        </p:nvSpPr>
        <p:spPr/>
        <p:txBody>
          <a:bodyPr/>
          <a:lstStyle/>
          <a:p>
            <a:fld id="{20A2CE7E-6653-F647-A832-2AFE229C4227}" type="datetime1">
              <a:rPr lang="en-ZA" smtClean="0"/>
              <a:t>2024/12/11</a:t>
            </a:fld>
            <a:endParaRPr lang="en-US" dirty="0"/>
          </a:p>
        </p:txBody>
      </p:sp>
      <p:sp>
        <p:nvSpPr>
          <p:cNvPr id="5" name="Footer Placeholder 4">
            <a:extLst>
              <a:ext uri="{FF2B5EF4-FFF2-40B4-BE49-F238E27FC236}">
                <a16:creationId xmlns:a16="http://schemas.microsoft.com/office/drawing/2014/main" id="{F1934C8C-E0C2-B54A-A5B2-D4F7410E2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B2D80C-B895-154D-9682-5408C728E657}"/>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52302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C583B-6B17-4346-ABCB-6F89C771F36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D48F2E-4314-A140-B456-A8D5479E25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7D45ACC-8D96-C643-94C6-7973390F7ACB}"/>
              </a:ext>
            </a:extLst>
          </p:cNvPr>
          <p:cNvSpPr>
            <a:spLocks noGrp="1"/>
          </p:cNvSpPr>
          <p:nvPr>
            <p:ph type="dt" sz="half" idx="10"/>
          </p:nvPr>
        </p:nvSpPr>
        <p:spPr/>
        <p:txBody>
          <a:bodyPr/>
          <a:lstStyle/>
          <a:p>
            <a:fld id="{02141870-1B46-E44A-B8A3-E6926D2A29BC}" type="datetime1">
              <a:rPr lang="en-ZA" smtClean="0"/>
              <a:t>2024/12/11</a:t>
            </a:fld>
            <a:endParaRPr lang="en-US" dirty="0"/>
          </a:p>
        </p:txBody>
      </p:sp>
      <p:sp>
        <p:nvSpPr>
          <p:cNvPr id="5" name="Footer Placeholder 4">
            <a:extLst>
              <a:ext uri="{FF2B5EF4-FFF2-40B4-BE49-F238E27FC236}">
                <a16:creationId xmlns:a16="http://schemas.microsoft.com/office/drawing/2014/main" id="{EEF0F302-FE7A-5D42-8A45-AA05DCDE67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E7B138-EC5B-9147-9AD0-45018E7AA96E}"/>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59792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9EE15-E9CC-5247-BF32-8E3DCEC99A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2FD96ED-9797-7E4F-AB06-AFAE0B339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43FA9B9-3CDD-704D-8264-C1D7DCB64AD6}"/>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5D76B98B-9BA4-BE4A-8395-5ECE5DACD9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8901EE-7088-C14B-96FE-E9DBAFED763C}"/>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36984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FE09-902B-614A-BC88-C0DF3676B59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07A990-4D30-7846-BA6A-31B6394A60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941FB6-1DA7-6A49-A0B6-22065F2FAD0C}"/>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D69FD052-DF6F-B545-A489-A4C841CDB0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62A20F-D4DC-9144-AB46-D8AC379ACD70}"/>
              </a:ext>
            </a:extLst>
          </p:cNvPr>
          <p:cNvSpPr>
            <a:spLocks noGrp="1"/>
          </p:cNvSpPr>
          <p:nvPr>
            <p:ph type="sldNum" sz="quarter" idx="12"/>
          </p:nvPr>
        </p:nvSpPr>
        <p:spPr/>
        <p:txBody>
          <a:bodyPr/>
          <a:lstStyle/>
          <a:p>
            <a:fld id="{D47D5607-B8B2-1045-B45F-7FE67DA2B3EB}" type="slidenum">
              <a:rPr lang="en-US" smtClean="0"/>
              <a:t>‹Nr.›</a:t>
            </a:fld>
            <a:endParaRPr lang="en-US" dirty="0"/>
          </a:p>
        </p:txBody>
      </p:sp>
      <p:cxnSp>
        <p:nvCxnSpPr>
          <p:cNvPr id="7" name="Straight Connector 6">
            <a:extLst>
              <a:ext uri="{FF2B5EF4-FFF2-40B4-BE49-F238E27FC236}">
                <a16:creationId xmlns:a16="http://schemas.microsoft.com/office/drawing/2014/main" id="{D110D1DA-5140-544D-A0E8-ED58D7C29CA6}"/>
              </a:ext>
            </a:extLst>
          </p:cNvPr>
          <p:cNvCxnSpPr/>
          <p:nvPr userDrawn="1"/>
        </p:nvCxnSpPr>
        <p:spPr>
          <a:xfrm>
            <a:off x="0" y="501706"/>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6028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40504-F0C4-2E45-BC3E-C64A19B358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9AB2B68-432E-AC41-8E20-BC87B613E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013E483-E5AB-8F48-B286-0AD53B7C69A1}"/>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915DBE8B-7375-A341-9981-68AEFD61D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D90DBE-E485-074F-92C1-1F2C66105775}"/>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247476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66DED-4CAC-8845-98B9-9D2B75E08D4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ECAF1F-89DC-894B-B080-DB5C780D87A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401F373-53ED-8747-9E50-B49BFEB747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BE7093-6726-EF46-AB34-7414D59E7A10}"/>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6" name="Footer Placeholder 5">
            <a:extLst>
              <a:ext uri="{FF2B5EF4-FFF2-40B4-BE49-F238E27FC236}">
                <a16:creationId xmlns:a16="http://schemas.microsoft.com/office/drawing/2014/main" id="{3C4CDB05-261B-474C-8888-B3BA4C9829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1D7E6-3E58-E94C-A4AD-09034F5E4840}"/>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2331368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6502-1A51-3143-B82F-5A2BBBE092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380BB50-2AA2-EE48-A30D-FF51C798B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834F227-2B14-2A41-A21F-4114BD655E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CCE6D3-888D-7A4F-9659-9F93DFD94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02D0E9-B843-9541-894B-7AA96277F8B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9F14625-7CAA-AF41-9F84-3A7C77A5C270}"/>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8" name="Footer Placeholder 7">
            <a:extLst>
              <a:ext uri="{FF2B5EF4-FFF2-40B4-BE49-F238E27FC236}">
                <a16:creationId xmlns:a16="http://schemas.microsoft.com/office/drawing/2014/main" id="{86A28790-62C3-7746-87C2-81714EC0283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84BBE2-22B9-EA4A-94CA-38D06BFFA6CB}"/>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79546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928B2B-B3BF-DB4B-B47C-72BD9FF7E9FD}"/>
              </a:ext>
            </a:extLst>
          </p:cNvPr>
          <p:cNvSpPr/>
          <p:nvPr userDrawn="1"/>
        </p:nvSpPr>
        <p:spPr>
          <a:xfrm>
            <a:off x="0" y="6426926"/>
            <a:ext cx="10301161" cy="431074"/>
          </a:xfrm>
          <a:prstGeom prst="rect">
            <a:avLst/>
          </a:prstGeom>
          <a:solidFill>
            <a:srgbClr val="E029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43780C41-928E-9B4C-8528-C529AA5913F1}"/>
              </a:ext>
            </a:extLst>
          </p:cNvPr>
          <p:cNvSpPr>
            <a:spLocks noGrp="1"/>
          </p:cNvSpPr>
          <p:nvPr>
            <p:ph type="title"/>
          </p:nvPr>
        </p:nvSpPr>
        <p:spPr>
          <a:xfrm>
            <a:off x="685800" y="-372234"/>
            <a:ext cx="9829800" cy="1416101"/>
          </a:xfrm>
        </p:spPr>
        <p:txBody>
          <a:bodyPr>
            <a:normAutofit/>
          </a:bodyPr>
          <a:lstStyle>
            <a:lvl1pPr>
              <a:defRPr sz="2400" b="0">
                <a:solidFill>
                  <a:schemeClr val="tx1">
                    <a:lumMod val="65000"/>
                    <a:lumOff val="35000"/>
                  </a:schemeClr>
                </a:solidFill>
                <a:latin typeface="Raleway Medium" panose="020B0603030101060003" pitchFamily="34" charset="77"/>
              </a:defRPr>
            </a:lvl1pPr>
          </a:lstStyle>
          <a:p>
            <a:r>
              <a:rPr lang="en-GB"/>
              <a:t>Click to edit Master title style</a:t>
            </a:r>
            <a:endParaRPr lang="en-US"/>
          </a:p>
        </p:txBody>
      </p:sp>
      <p:sp>
        <p:nvSpPr>
          <p:cNvPr id="4" name="Date Placeholder 3">
            <a:extLst>
              <a:ext uri="{FF2B5EF4-FFF2-40B4-BE49-F238E27FC236}">
                <a16:creationId xmlns:a16="http://schemas.microsoft.com/office/drawing/2014/main" id="{EA9095B1-0BA3-6147-8BC0-3A7EB3A06E0A}"/>
              </a:ext>
            </a:extLst>
          </p:cNvPr>
          <p:cNvSpPr>
            <a:spLocks noGrp="1"/>
          </p:cNvSpPr>
          <p:nvPr>
            <p:ph type="dt" sz="half" idx="10"/>
          </p:nvPr>
        </p:nvSpPr>
        <p:spPr/>
        <p:txBody>
          <a:bodyPr/>
          <a:lstStyle/>
          <a:p>
            <a:fld id="{FE75F1DB-47F6-6B49-A4D5-56E6F14D15A5}" type="datetime1">
              <a:rPr lang="en-ZA" smtClean="0"/>
              <a:t>2024/12/11</a:t>
            </a:fld>
            <a:endParaRPr lang="en-US" dirty="0"/>
          </a:p>
        </p:txBody>
      </p:sp>
      <p:sp>
        <p:nvSpPr>
          <p:cNvPr id="5" name="Footer Placeholder 4">
            <a:extLst>
              <a:ext uri="{FF2B5EF4-FFF2-40B4-BE49-F238E27FC236}">
                <a16:creationId xmlns:a16="http://schemas.microsoft.com/office/drawing/2014/main" id="{5885A2E9-0C12-5B48-96F8-9F629C2B3A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AD7236-7616-A74A-B7A4-E123ECCE0E05}"/>
              </a:ext>
            </a:extLst>
          </p:cNvPr>
          <p:cNvSpPr>
            <a:spLocks noGrp="1"/>
          </p:cNvSpPr>
          <p:nvPr>
            <p:ph type="sldNum" sz="quarter" idx="12"/>
          </p:nvPr>
        </p:nvSpPr>
        <p:spPr>
          <a:xfrm>
            <a:off x="9448800" y="-4046"/>
            <a:ext cx="2743200" cy="365125"/>
          </a:xfrm>
        </p:spPr>
        <p:txBody>
          <a:bodyPr/>
          <a:lstStyle/>
          <a:p>
            <a:fld id="{D47D5607-B8B2-1045-B45F-7FE67DA2B3EB}" type="slidenum">
              <a:rPr lang="en-US" smtClean="0"/>
              <a:t>‹Nr.›</a:t>
            </a:fld>
            <a:endParaRPr lang="en-US" dirty="0"/>
          </a:p>
        </p:txBody>
      </p:sp>
      <p:cxnSp>
        <p:nvCxnSpPr>
          <p:cNvPr id="7" name="Straight Connector 6">
            <a:extLst>
              <a:ext uri="{FF2B5EF4-FFF2-40B4-BE49-F238E27FC236}">
                <a16:creationId xmlns:a16="http://schemas.microsoft.com/office/drawing/2014/main" id="{1103154A-73E2-1541-8527-18887B2E9C73}"/>
              </a:ext>
            </a:extLst>
          </p:cNvPr>
          <p:cNvCxnSpPr/>
          <p:nvPr userDrawn="1"/>
        </p:nvCxnSpPr>
        <p:spPr>
          <a:xfrm>
            <a:off x="15039" y="914400"/>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1906DEDF-5D77-5A4D-B04C-3AEE638C1665}"/>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a:xfrm>
            <a:off x="15039" y="6287734"/>
            <a:ext cx="4389521" cy="901700"/>
          </a:xfrm>
          <a:prstGeom prst="rect">
            <a:avLst/>
          </a:prstGeom>
        </p:spPr>
      </p:pic>
      <p:pic>
        <p:nvPicPr>
          <p:cNvPr id="10" name="Picture 9">
            <a:extLst>
              <a:ext uri="{FF2B5EF4-FFF2-40B4-BE49-F238E27FC236}">
                <a16:creationId xmlns:a16="http://schemas.microsoft.com/office/drawing/2014/main" id="{0A1249BF-7E10-4E40-AE96-D07A64A1DD60}"/>
              </a:ext>
            </a:extLst>
          </p:cNvPr>
          <p:cNvPicPr/>
          <p:nvPr userDrawn="1"/>
        </p:nvPicPr>
        <p:blipFill rotWithShape="1">
          <a:blip r:embed="rId3" cstate="email">
            <a:extLst>
              <a:ext uri="{28A0092B-C50C-407E-A947-70E740481C1C}">
                <a14:useLocalDpi xmlns:a14="http://schemas.microsoft.com/office/drawing/2010/main"/>
              </a:ext>
            </a:extLst>
          </a:blip>
          <a:srcRect/>
          <a:stretch/>
        </p:blipFill>
        <p:spPr>
          <a:xfrm>
            <a:off x="10479390" y="6424614"/>
            <a:ext cx="1748820" cy="365124"/>
          </a:xfrm>
          <a:prstGeom prst="rect">
            <a:avLst/>
          </a:prstGeom>
        </p:spPr>
      </p:pic>
      <p:sp>
        <p:nvSpPr>
          <p:cNvPr id="11" name="Content Placeholder 2">
            <a:extLst>
              <a:ext uri="{FF2B5EF4-FFF2-40B4-BE49-F238E27FC236}">
                <a16:creationId xmlns:a16="http://schemas.microsoft.com/office/drawing/2014/main" id="{18032E8E-23E2-C14E-AFE3-2879EF78DCB9}"/>
              </a:ext>
            </a:extLst>
          </p:cNvPr>
          <p:cNvSpPr>
            <a:spLocks noGrp="1"/>
          </p:cNvSpPr>
          <p:nvPr>
            <p:ph idx="1"/>
          </p:nvPr>
        </p:nvSpPr>
        <p:spPr>
          <a:xfrm>
            <a:off x="381000" y="1233617"/>
            <a:ext cx="10974388" cy="4873625"/>
          </a:xfrm>
        </p:spPr>
        <p:txBody>
          <a:bodyPr>
            <a:normAutofit/>
          </a:bodyPr>
          <a:lstStyle>
            <a:lvl1pPr>
              <a:defRPr sz="2800" b="0" i="0">
                <a:solidFill>
                  <a:schemeClr val="bg2">
                    <a:lumMod val="25000"/>
                  </a:schemeClr>
                </a:solidFill>
                <a:latin typeface="Calibri Light" panose="020F0302020204030204" pitchFamily="34" charset="0"/>
                <a:cs typeface="Calibri Light" panose="020F0302020204030204" pitchFamily="34" charset="0"/>
              </a:defRPr>
            </a:lvl1pPr>
            <a:lvl2pPr>
              <a:defRPr sz="2400" b="0" i="0">
                <a:solidFill>
                  <a:schemeClr val="bg2">
                    <a:lumMod val="25000"/>
                  </a:schemeClr>
                </a:solidFill>
                <a:latin typeface="Calibri Light" panose="020F0302020204030204" pitchFamily="34" charset="0"/>
                <a:cs typeface="Calibri Light" panose="020F0302020204030204" pitchFamily="34" charset="0"/>
              </a:defRPr>
            </a:lvl2pPr>
            <a:lvl3pPr>
              <a:defRPr sz="2000" b="0" i="0">
                <a:solidFill>
                  <a:schemeClr val="bg2">
                    <a:lumMod val="25000"/>
                  </a:schemeClr>
                </a:solidFill>
                <a:latin typeface="Calibri Light" panose="020F0302020204030204" pitchFamily="34" charset="0"/>
                <a:cs typeface="Calibri Light" panose="020F0302020204030204" pitchFamily="34" charset="0"/>
              </a:defRPr>
            </a:lvl3pPr>
            <a:lvl4pPr>
              <a:defRPr sz="1800" b="0" i="0">
                <a:solidFill>
                  <a:schemeClr val="bg2">
                    <a:lumMod val="25000"/>
                  </a:schemeClr>
                </a:solidFill>
                <a:latin typeface="Calibri Light" panose="020F0302020204030204" pitchFamily="34" charset="0"/>
                <a:cs typeface="Calibri Light" panose="020F0302020204030204" pitchFamily="34" charset="0"/>
              </a:defRPr>
            </a:lvl4pPr>
            <a:lvl5pPr>
              <a:defRPr sz="1800" b="0" i="0">
                <a:solidFill>
                  <a:schemeClr val="bg2">
                    <a:lumMod val="25000"/>
                  </a:schemeClr>
                </a:solidFill>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29671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50D1-FDCE-CC4F-B792-3F4E925C83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DDC540-F4A4-E845-96AB-A3B5C03F6739}"/>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4" name="Footer Placeholder 3">
            <a:extLst>
              <a:ext uri="{FF2B5EF4-FFF2-40B4-BE49-F238E27FC236}">
                <a16:creationId xmlns:a16="http://schemas.microsoft.com/office/drawing/2014/main" id="{9DC0EA87-A520-7C4C-91F3-01DEE01A40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80E2FB-5D61-6D43-813F-E1978E534430}"/>
              </a:ext>
            </a:extLst>
          </p:cNvPr>
          <p:cNvSpPr>
            <a:spLocks noGrp="1"/>
          </p:cNvSpPr>
          <p:nvPr>
            <p:ph type="sldNum" sz="quarter" idx="12"/>
          </p:nvPr>
        </p:nvSpPr>
        <p:spPr/>
        <p:txBody>
          <a:bodyPr/>
          <a:lstStyle/>
          <a:p>
            <a:fld id="{D47D5607-B8B2-1045-B45F-7FE67DA2B3EB}" type="slidenum">
              <a:rPr lang="en-US" smtClean="0"/>
              <a:t>‹Nr.›</a:t>
            </a:fld>
            <a:endParaRPr lang="en-US" dirty="0"/>
          </a:p>
        </p:txBody>
      </p:sp>
      <p:cxnSp>
        <p:nvCxnSpPr>
          <p:cNvPr id="6" name="Straight Connector 5">
            <a:extLst>
              <a:ext uri="{FF2B5EF4-FFF2-40B4-BE49-F238E27FC236}">
                <a16:creationId xmlns:a16="http://schemas.microsoft.com/office/drawing/2014/main" id="{AD890910-4246-C14B-8A5C-86711D5E3A49}"/>
              </a:ext>
            </a:extLst>
          </p:cNvPr>
          <p:cNvCxnSpPr/>
          <p:nvPr userDrawn="1"/>
        </p:nvCxnSpPr>
        <p:spPr>
          <a:xfrm>
            <a:off x="0" y="501706"/>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42A811C9-C8A5-DE43-922C-1E771134DD2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9538" y="6272213"/>
            <a:ext cx="542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37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05062-E49A-8249-B4B1-65BCC9A1C804}"/>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3" name="Footer Placeholder 2">
            <a:extLst>
              <a:ext uri="{FF2B5EF4-FFF2-40B4-BE49-F238E27FC236}">
                <a16:creationId xmlns:a16="http://schemas.microsoft.com/office/drawing/2014/main" id="{A0B185F9-A319-2D4B-8FAA-7A8FF697C0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582E1AE-AA58-2749-9122-AAAE061FD48E}"/>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9655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F528-A252-8A47-AF4D-C46FC18AC6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6E6E930-AAE4-D049-994B-E72CB5334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1B85C0-3BC5-9B46-9E68-B61E654330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52F05E-3FF4-4C49-B3BE-8B9D51DCDC96}"/>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6" name="Footer Placeholder 5">
            <a:extLst>
              <a:ext uri="{FF2B5EF4-FFF2-40B4-BE49-F238E27FC236}">
                <a16:creationId xmlns:a16="http://schemas.microsoft.com/office/drawing/2014/main" id="{6CBE905E-53CF-034C-B8FB-9926B2088B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CE5B5C-B3E5-9542-A1DA-D8EF1400C8FB}"/>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688518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733C-C60F-FB45-B928-E8763EA067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CDC9FA7-D647-B74D-AA21-56C01A015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C9EE3B-C83F-1243-A017-C674265D9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C51172-5EB7-964A-B222-7575B026A975}"/>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6" name="Footer Placeholder 5">
            <a:extLst>
              <a:ext uri="{FF2B5EF4-FFF2-40B4-BE49-F238E27FC236}">
                <a16:creationId xmlns:a16="http://schemas.microsoft.com/office/drawing/2014/main" id="{C0C6F164-C683-FC42-BBB4-93F1FFDC9A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7937F9-45EA-A14C-B147-5CFD2853027E}"/>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289489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DC07-2E28-3E4B-9D62-0517B59480B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282A644-23D4-BE4F-8C8C-E3FA4D8C32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013C06-49FD-FD4E-8154-6059806AC6F8}"/>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C18724F4-8F6F-334F-816E-DADABF729E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2D0FC2-0B72-6D4F-8E04-340FCF6D982B}"/>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48165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7A946-5A8B-A349-BA16-A801507D22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06A248-7627-8844-860F-CA2936BBBF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A554A9-45A1-764D-861C-E4CEBB605A1F}"/>
              </a:ext>
            </a:extLst>
          </p:cNvPr>
          <p:cNvSpPr>
            <a:spLocks noGrp="1"/>
          </p:cNvSpPr>
          <p:nvPr>
            <p:ph type="dt" sz="half" idx="10"/>
          </p:nvPr>
        </p:nvSpPr>
        <p:spPr/>
        <p:txBody>
          <a:bodyPr/>
          <a:lstStyle/>
          <a:p>
            <a:fld id="{2DD44D14-D193-794F-BE07-873B8AC47A93}" type="datetimeFigureOut">
              <a:rPr lang="en-US" smtClean="0"/>
              <a:t>12/11/2024</a:t>
            </a:fld>
            <a:endParaRPr lang="en-US" dirty="0"/>
          </a:p>
        </p:txBody>
      </p:sp>
      <p:sp>
        <p:nvSpPr>
          <p:cNvPr id="5" name="Footer Placeholder 4">
            <a:extLst>
              <a:ext uri="{FF2B5EF4-FFF2-40B4-BE49-F238E27FC236}">
                <a16:creationId xmlns:a16="http://schemas.microsoft.com/office/drawing/2014/main" id="{3F1C3FD4-8A46-F64C-AB96-1196C62C99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D2D64B-33B7-B54B-ADC7-0D94D0ECD9B0}"/>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310484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1F00-5CFF-6147-B862-454DDACBCFF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22D639C-54E4-9A48-9B4E-6699F9C2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EDB390-7612-AF41-879E-4DB84D0EAC35}"/>
              </a:ext>
            </a:extLst>
          </p:cNvPr>
          <p:cNvSpPr>
            <a:spLocks noGrp="1"/>
          </p:cNvSpPr>
          <p:nvPr>
            <p:ph type="dt" sz="half" idx="10"/>
          </p:nvPr>
        </p:nvSpPr>
        <p:spPr/>
        <p:txBody>
          <a:bodyPr/>
          <a:lstStyle/>
          <a:p>
            <a:fld id="{33DBFB75-2372-B648-A510-7224E0BA818D}" type="datetime1">
              <a:rPr lang="en-ZA" smtClean="0"/>
              <a:t>2024/12/11</a:t>
            </a:fld>
            <a:endParaRPr lang="en-US" dirty="0"/>
          </a:p>
        </p:txBody>
      </p:sp>
      <p:sp>
        <p:nvSpPr>
          <p:cNvPr id="5" name="Footer Placeholder 4">
            <a:extLst>
              <a:ext uri="{FF2B5EF4-FFF2-40B4-BE49-F238E27FC236}">
                <a16:creationId xmlns:a16="http://schemas.microsoft.com/office/drawing/2014/main" id="{3C1F84FB-C461-0245-B7A3-CC4D03FD02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1CE42-DE75-2545-ADF1-7B25134E103D}"/>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42457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356B-35BC-2041-BBEF-10AFCDE3A3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4B4E7F9-F795-2B4A-8D92-8BFD75161F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DAD496-EB3B-B44A-B39A-9C32BA73CE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A7390C1-09D5-1244-8935-30C8ADDDCC8D}"/>
              </a:ext>
            </a:extLst>
          </p:cNvPr>
          <p:cNvSpPr>
            <a:spLocks noGrp="1"/>
          </p:cNvSpPr>
          <p:nvPr>
            <p:ph type="dt" sz="half" idx="10"/>
          </p:nvPr>
        </p:nvSpPr>
        <p:spPr/>
        <p:txBody>
          <a:bodyPr/>
          <a:lstStyle/>
          <a:p>
            <a:fld id="{D023448E-EA38-F24D-8462-60B0EE6CA159}" type="datetime1">
              <a:rPr lang="en-ZA" smtClean="0"/>
              <a:t>2024/12/11</a:t>
            </a:fld>
            <a:endParaRPr lang="en-US" dirty="0"/>
          </a:p>
        </p:txBody>
      </p:sp>
      <p:sp>
        <p:nvSpPr>
          <p:cNvPr id="6" name="Footer Placeholder 5">
            <a:extLst>
              <a:ext uri="{FF2B5EF4-FFF2-40B4-BE49-F238E27FC236}">
                <a16:creationId xmlns:a16="http://schemas.microsoft.com/office/drawing/2014/main" id="{972552F8-44FA-4C47-A21A-6C9666AA24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DB9783-8318-7340-8CE8-FCE84BCB70C8}"/>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30616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D792-66A3-7141-9C82-07A77A3AD7B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5D1B46-B9F2-794D-855A-878A13A71D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70D868-1FC6-AE4F-908A-6341FF26B2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E66270-71B8-3449-BA17-B02688C79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0C7B39-8A59-604E-A727-787897FB39A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D2E4DE-2A02-8146-A451-26B8C1C23D59}"/>
              </a:ext>
            </a:extLst>
          </p:cNvPr>
          <p:cNvSpPr>
            <a:spLocks noGrp="1"/>
          </p:cNvSpPr>
          <p:nvPr>
            <p:ph type="dt" sz="half" idx="10"/>
          </p:nvPr>
        </p:nvSpPr>
        <p:spPr/>
        <p:txBody>
          <a:bodyPr/>
          <a:lstStyle/>
          <a:p>
            <a:fld id="{236A95F8-12EE-1C42-A5B6-7EDA3C58D4BB}" type="datetime1">
              <a:rPr lang="en-ZA" smtClean="0"/>
              <a:t>2024/12/11</a:t>
            </a:fld>
            <a:endParaRPr lang="en-US" dirty="0"/>
          </a:p>
        </p:txBody>
      </p:sp>
      <p:sp>
        <p:nvSpPr>
          <p:cNvPr id="8" name="Footer Placeholder 7">
            <a:extLst>
              <a:ext uri="{FF2B5EF4-FFF2-40B4-BE49-F238E27FC236}">
                <a16:creationId xmlns:a16="http://schemas.microsoft.com/office/drawing/2014/main" id="{1061CB33-39A3-0F47-A45E-9534498FDCD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38C94D-8FC0-DC48-ADDB-FE5A2FD16D7C}"/>
              </a:ext>
            </a:extLst>
          </p:cNvPr>
          <p:cNvSpPr>
            <a:spLocks noGrp="1"/>
          </p:cNvSpPr>
          <p:nvPr>
            <p:ph type="sldNum" sz="quarter" idx="12"/>
          </p:nvPr>
        </p:nvSpPr>
        <p:spPr/>
        <p:txBody>
          <a:bodyPr/>
          <a:lstStyle/>
          <a:p>
            <a:fld id="{D47D5607-B8B2-1045-B45F-7FE67DA2B3EB}" type="slidenum">
              <a:rPr lang="en-US" smtClean="0"/>
              <a:t>‹Nr.›</a:t>
            </a:fld>
            <a:endParaRPr lang="en-US" dirty="0"/>
          </a:p>
        </p:txBody>
      </p:sp>
    </p:spTree>
    <p:extLst>
      <p:ext uri="{BB962C8B-B14F-4D97-AF65-F5344CB8AC3E}">
        <p14:creationId xmlns:p14="http://schemas.microsoft.com/office/powerpoint/2010/main" val="1453514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4F24-D5E1-6D41-8B17-7B34E1224CD3}"/>
              </a:ext>
            </a:extLst>
          </p:cNvPr>
          <p:cNvSpPr>
            <a:spLocks noGrp="1"/>
          </p:cNvSpPr>
          <p:nvPr>
            <p:ph type="title"/>
          </p:nvPr>
        </p:nvSpPr>
        <p:spPr>
          <a:xfrm>
            <a:off x="381000" y="-381000"/>
            <a:ext cx="10515600" cy="1325563"/>
          </a:xfrm>
        </p:spPr>
        <p:txBody>
          <a:bodyPr>
            <a:normAutofit/>
          </a:bodyPr>
          <a:lstStyle>
            <a:lvl1pPr>
              <a:defRPr sz="2000">
                <a:solidFill>
                  <a:schemeClr val="tx1">
                    <a:lumMod val="65000"/>
                    <a:lumOff val="35000"/>
                  </a:schemeClr>
                </a:solidFill>
                <a:latin typeface="Raleway Medium" panose="020B0603030101060003" pitchFamily="34" charset="77"/>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A5B95084-FF58-1342-9E3A-DF0896F99592}"/>
              </a:ext>
            </a:extLst>
          </p:cNvPr>
          <p:cNvSpPr>
            <a:spLocks noGrp="1"/>
          </p:cNvSpPr>
          <p:nvPr>
            <p:ph type="dt" sz="half" idx="10"/>
          </p:nvPr>
        </p:nvSpPr>
        <p:spPr>
          <a:xfrm>
            <a:off x="76200" y="6475071"/>
            <a:ext cx="2743200" cy="365125"/>
          </a:xfrm>
        </p:spPr>
        <p:txBody>
          <a:bodyPr/>
          <a:lstStyle/>
          <a:p>
            <a:fld id="{4557DD67-581E-C749-A474-6F060A3C5A45}" type="datetime1">
              <a:rPr lang="en-ZA" smtClean="0"/>
              <a:t>2024/12/11</a:t>
            </a:fld>
            <a:endParaRPr lang="en-US" dirty="0"/>
          </a:p>
        </p:txBody>
      </p:sp>
      <p:sp>
        <p:nvSpPr>
          <p:cNvPr id="4" name="Footer Placeholder 3">
            <a:extLst>
              <a:ext uri="{FF2B5EF4-FFF2-40B4-BE49-F238E27FC236}">
                <a16:creationId xmlns:a16="http://schemas.microsoft.com/office/drawing/2014/main" id="{28CD09E9-DD19-634B-9828-A60A1C907E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46DF0A-D541-5D4C-87D3-54502399AC23}"/>
              </a:ext>
            </a:extLst>
          </p:cNvPr>
          <p:cNvSpPr>
            <a:spLocks noGrp="1"/>
          </p:cNvSpPr>
          <p:nvPr>
            <p:ph type="sldNum" sz="quarter" idx="12"/>
          </p:nvPr>
        </p:nvSpPr>
        <p:spPr>
          <a:xfrm>
            <a:off x="9387435" y="12138"/>
            <a:ext cx="2743200" cy="365125"/>
          </a:xfrm>
        </p:spPr>
        <p:txBody>
          <a:bodyPr/>
          <a:lstStyle>
            <a:lvl1pPr>
              <a:defRPr>
                <a:solidFill>
                  <a:schemeClr val="tx1">
                    <a:lumMod val="75000"/>
                    <a:lumOff val="25000"/>
                  </a:schemeClr>
                </a:solidFill>
              </a:defRPr>
            </a:lvl1pPr>
          </a:lstStyle>
          <a:p>
            <a:fld id="{D47D5607-B8B2-1045-B45F-7FE67DA2B3EB}" type="slidenum">
              <a:rPr lang="en-US" smtClean="0"/>
              <a:pPr/>
              <a:t>‹Nr.›</a:t>
            </a:fld>
            <a:endParaRPr lang="en-US" dirty="0"/>
          </a:p>
        </p:txBody>
      </p:sp>
      <p:cxnSp>
        <p:nvCxnSpPr>
          <p:cNvPr id="7" name="Straight Connector 6">
            <a:extLst>
              <a:ext uri="{FF2B5EF4-FFF2-40B4-BE49-F238E27FC236}">
                <a16:creationId xmlns:a16="http://schemas.microsoft.com/office/drawing/2014/main" id="{CDBEBD22-A940-A14B-8ECA-48347B76EF02}"/>
              </a:ext>
            </a:extLst>
          </p:cNvPr>
          <p:cNvCxnSpPr/>
          <p:nvPr userDrawn="1"/>
        </p:nvCxnSpPr>
        <p:spPr>
          <a:xfrm>
            <a:off x="-39329" y="838200"/>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831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90B4E50-E2B4-BC46-94B0-BF4EEF7AF4ED}"/>
              </a:ext>
            </a:extLst>
          </p:cNvPr>
          <p:cNvSpPr>
            <a:spLocks noGrp="1"/>
          </p:cNvSpPr>
          <p:nvPr>
            <p:ph type="pic" sz="quarter" idx="15"/>
          </p:nvPr>
        </p:nvSpPr>
        <p:spPr>
          <a:xfrm>
            <a:off x="0" y="0"/>
            <a:ext cx="4648200" cy="6858000"/>
          </a:xfrm>
        </p:spPr>
        <p:txBody>
          <a:bodyPr/>
          <a:lstStyle/>
          <a:p>
            <a:endParaRPr lang="en-US" dirty="0"/>
          </a:p>
        </p:txBody>
      </p:sp>
      <p:sp>
        <p:nvSpPr>
          <p:cNvPr id="7" name="object 3">
            <a:extLst>
              <a:ext uri="{FF2B5EF4-FFF2-40B4-BE49-F238E27FC236}">
                <a16:creationId xmlns:a16="http://schemas.microsoft.com/office/drawing/2014/main" id="{F16E0461-7C2F-FE4F-B997-8FE8DCD7ACAA}"/>
              </a:ext>
            </a:extLst>
          </p:cNvPr>
          <p:cNvSpPr/>
          <p:nvPr userDrawn="1"/>
        </p:nvSpPr>
        <p:spPr>
          <a:xfrm>
            <a:off x="4543425" y="0"/>
            <a:ext cx="7648575" cy="6858000"/>
          </a:xfrm>
          <a:custGeom>
            <a:avLst/>
            <a:gdLst/>
            <a:ahLst/>
            <a:cxnLst/>
            <a:rect l="l" t="t" r="r" b="b"/>
            <a:pathLst>
              <a:path w="7648575" h="6858000">
                <a:moveTo>
                  <a:pt x="0" y="0"/>
                </a:moveTo>
                <a:lnTo>
                  <a:pt x="7648575" y="0"/>
                </a:lnTo>
                <a:lnTo>
                  <a:pt x="7648575" y="6857999"/>
                </a:lnTo>
                <a:lnTo>
                  <a:pt x="0" y="6857999"/>
                </a:lnTo>
                <a:lnTo>
                  <a:pt x="0" y="0"/>
                </a:lnTo>
                <a:close/>
              </a:path>
            </a:pathLst>
          </a:custGeom>
          <a:solidFill>
            <a:schemeClr val="bg2">
              <a:lumMod val="25000"/>
            </a:schemeClr>
          </a:solidFill>
        </p:spPr>
        <p:txBody>
          <a:bodyPr wrap="square" lIns="0" tIns="0" rIns="0" bIns="0" rtlCol="0"/>
          <a:lstStyle/>
          <a:p>
            <a:endParaRPr dirty="0"/>
          </a:p>
        </p:txBody>
      </p:sp>
      <p:sp>
        <p:nvSpPr>
          <p:cNvPr id="8" name="object 6">
            <a:extLst>
              <a:ext uri="{FF2B5EF4-FFF2-40B4-BE49-F238E27FC236}">
                <a16:creationId xmlns:a16="http://schemas.microsoft.com/office/drawing/2014/main" id="{6C2D09BB-C94E-624F-8AA2-13614E2CC2C5}"/>
              </a:ext>
            </a:extLst>
          </p:cNvPr>
          <p:cNvSpPr/>
          <p:nvPr userDrawn="1"/>
        </p:nvSpPr>
        <p:spPr>
          <a:xfrm>
            <a:off x="4140926" y="0"/>
            <a:ext cx="8051074" cy="7087868"/>
          </a:xfrm>
          <a:prstGeom prst="rect">
            <a:avLst/>
          </a:prstGeom>
          <a:blipFill>
            <a:blip r:embed="rId2" cstate="email">
              <a:biLevel thresh="50000"/>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3" name="Date Placeholder 2">
            <a:extLst>
              <a:ext uri="{FF2B5EF4-FFF2-40B4-BE49-F238E27FC236}">
                <a16:creationId xmlns:a16="http://schemas.microsoft.com/office/drawing/2014/main" id="{619DC0C3-474A-9749-964D-9584C7976239}"/>
              </a:ext>
            </a:extLst>
          </p:cNvPr>
          <p:cNvSpPr>
            <a:spLocks noGrp="1"/>
          </p:cNvSpPr>
          <p:nvPr>
            <p:ph type="dt" sz="half" idx="10"/>
          </p:nvPr>
        </p:nvSpPr>
        <p:spPr/>
        <p:txBody>
          <a:bodyPr/>
          <a:lstStyle/>
          <a:p>
            <a:fld id="{8204DE64-08F5-284C-BB65-5DA631D6BEEE}" type="datetime1">
              <a:rPr lang="en-ZA" smtClean="0"/>
              <a:t>2024/12/11</a:t>
            </a:fld>
            <a:endParaRPr lang="en-US" dirty="0"/>
          </a:p>
        </p:txBody>
      </p:sp>
      <p:sp>
        <p:nvSpPr>
          <p:cNvPr id="4" name="Footer Placeholder 3">
            <a:extLst>
              <a:ext uri="{FF2B5EF4-FFF2-40B4-BE49-F238E27FC236}">
                <a16:creationId xmlns:a16="http://schemas.microsoft.com/office/drawing/2014/main" id="{2229E2D8-BD32-ED4D-83F6-FF021DBDA1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D96ED1-F46B-3E40-A570-0DDBD995AA37}"/>
              </a:ext>
            </a:extLst>
          </p:cNvPr>
          <p:cNvSpPr>
            <a:spLocks noGrp="1"/>
          </p:cNvSpPr>
          <p:nvPr>
            <p:ph type="sldNum" sz="quarter" idx="12"/>
          </p:nvPr>
        </p:nvSpPr>
        <p:spPr/>
        <p:txBody>
          <a:bodyPr/>
          <a:lstStyle/>
          <a:p>
            <a:fld id="{D47D5607-B8B2-1045-B45F-7FE67DA2B3EB}" type="slidenum">
              <a:rPr lang="en-US" smtClean="0"/>
              <a:t>‹Nr.›</a:t>
            </a:fld>
            <a:endParaRPr lang="en-US" dirty="0"/>
          </a:p>
        </p:txBody>
      </p:sp>
      <p:sp>
        <p:nvSpPr>
          <p:cNvPr id="14" name="Text Placeholder 13">
            <a:extLst>
              <a:ext uri="{FF2B5EF4-FFF2-40B4-BE49-F238E27FC236}">
                <a16:creationId xmlns:a16="http://schemas.microsoft.com/office/drawing/2014/main" id="{4ECAA99D-631F-634B-818E-49A8724B132A}"/>
              </a:ext>
            </a:extLst>
          </p:cNvPr>
          <p:cNvSpPr>
            <a:spLocks noGrp="1"/>
          </p:cNvSpPr>
          <p:nvPr>
            <p:ph type="body" sz="quarter" idx="14"/>
          </p:nvPr>
        </p:nvSpPr>
        <p:spPr>
          <a:xfrm>
            <a:off x="2321296" y="2362200"/>
            <a:ext cx="5207000" cy="1752599"/>
          </a:xfrm>
          <a:solidFill>
            <a:srgbClr val="E0294A">
              <a:alpha val="79608"/>
            </a:srgbClr>
          </a:solidFill>
        </p:spPr>
        <p:txBody>
          <a:bodyPr>
            <a:normAutofit/>
          </a:bodyPr>
          <a:lstStyle>
            <a:lvl1pPr marL="0" indent="0" algn="ctr">
              <a:buFont typeface="+mj-lt"/>
              <a:buNone/>
              <a:defRPr sz="3600">
                <a:solidFill>
                  <a:schemeClr val="bg1"/>
                </a:solidFill>
                <a:latin typeface="Raleway Medium" panose="020B0603030101060003" pitchFamily="34" charset="77"/>
              </a:defRPr>
            </a:lvl1pPr>
            <a:lvl2pPr marL="457200" indent="0" algn="ctr">
              <a:buFont typeface="+mj-lt"/>
              <a:buNone/>
              <a:defRPr sz="3200">
                <a:solidFill>
                  <a:schemeClr val="bg1"/>
                </a:solidFill>
                <a:latin typeface="Raleway Medium" panose="020B0603030101060003" pitchFamily="34" charset="77"/>
              </a:defRPr>
            </a:lvl2pPr>
          </a:lstStyle>
          <a:p>
            <a:pPr lvl="0"/>
            <a:endParaRPr lang="en-GB" dirty="0"/>
          </a:p>
          <a:p>
            <a:pPr lvl="0"/>
            <a:r>
              <a:rPr lang="en-GB" dirty="0"/>
              <a:t>Click to edit Master</a:t>
            </a:r>
            <a:endParaRPr lang="en-US" dirty="0"/>
          </a:p>
        </p:txBody>
      </p:sp>
    </p:spTree>
    <p:extLst>
      <p:ext uri="{BB962C8B-B14F-4D97-AF65-F5344CB8AC3E}">
        <p14:creationId xmlns:p14="http://schemas.microsoft.com/office/powerpoint/2010/main" val="378809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90B4E50-E2B4-BC46-94B0-BF4EEF7AF4ED}"/>
              </a:ext>
            </a:extLst>
          </p:cNvPr>
          <p:cNvSpPr>
            <a:spLocks noGrp="1"/>
          </p:cNvSpPr>
          <p:nvPr>
            <p:ph type="pic" sz="quarter" idx="15"/>
          </p:nvPr>
        </p:nvSpPr>
        <p:spPr>
          <a:xfrm>
            <a:off x="0" y="0"/>
            <a:ext cx="4543425" cy="6858000"/>
          </a:xfrm>
        </p:spPr>
        <p:txBody>
          <a:bodyPr/>
          <a:lstStyle/>
          <a:p>
            <a:endParaRPr lang="en-US" dirty="0"/>
          </a:p>
        </p:txBody>
      </p:sp>
      <p:sp>
        <p:nvSpPr>
          <p:cNvPr id="7" name="object 3">
            <a:extLst>
              <a:ext uri="{FF2B5EF4-FFF2-40B4-BE49-F238E27FC236}">
                <a16:creationId xmlns:a16="http://schemas.microsoft.com/office/drawing/2014/main" id="{F16E0461-7C2F-FE4F-B997-8FE8DCD7ACAA}"/>
              </a:ext>
            </a:extLst>
          </p:cNvPr>
          <p:cNvSpPr/>
          <p:nvPr userDrawn="1"/>
        </p:nvSpPr>
        <p:spPr>
          <a:xfrm>
            <a:off x="4543425" y="0"/>
            <a:ext cx="7648575" cy="6858000"/>
          </a:xfrm>
          <a:custGeom>
            <a:avLst/>
            <a:gdLst/>
            <a:ahLst/>
            <a:cxnLst/>
            <a:rect l="l" t="t" r="r" b="b"/>
            <a:pathLst>
              <a:path w="7648575" h="6858000">
                <a:moveTo>
                  <a:pt x="0" y="0"/>
                </a:moveTo>
                <a:lnTo>
                  <a:pt x="7648575" y="0"/>
                </a:lnTo>
                <a:lnTo>
                  <a:pt x="7648575" y="6857999"/>
                </a:lnTo>
                <a:lnTo>
                  <a:pt x="0" y="6857999"/>
                </a:lnTo>
                <a:lnTo>
                  <a:pt x="0" y="0"/>
                </a:lnTo>
                <a:close/>
              </a:path>
            </a:pathLst>
          </a:custGeom>
          <a:solidFill>
            <a:schemeClr val="bg2">
              <a:lumMod val="25000"/>
            </a:schemeClr>
          </a:solidFill>
        </p:spPr>
        <p:txBody>
          <a:bodyPr wrap="square" lIns="0" tIns="0" rIns="0" bIns="0" rtlCol="0"/>
          <a:lstStyle/>
          <a:p>
            <a:endParaRPr dirty="0"/>
          </a:p>
        </p:txBody>
      </p:sp>
      <p:sp>
        <p:nvSpPr>
          <p:cNvPr id="8" name="object 6">
            <a:extLst>
              <a:ext uri="{FF2B5EF4-FFF2-40B4-BE49-F238E27FC236}">
                <a16:creationId xmlns:a16="http://schemas.microsoft.com/office/drawing/2014/main" id="{6C2D09BB-C94E-624F-8AA2-13614E2CC2C5}"/>
              </a:ext>
            </a:extLst>
          </p:cNvPr>
          <p:cNvSpPr/>
          <p:nvPr userDrawn="1"/>
        </p:nvSpPr>
        <p:spPr>
          <a:xfrm>
            <a:off x="4140926" y="0"/>
            <a:ext cx="8051074" cy="6858000"/>
          </a:xfrm>
          <a:prstGeom prst="rect">
            <a:avLst/>
          </a:prstGeom>
          <a:solidFill>
            <a:srgbClr val="E0294A"/>
          </a:solidFill>
        </p:spPr>
        <p:txBody>
          <a:bodyPr wrap="square" lIns="0" tIns="0" rIns="0" bIns="0" rtlCol="0"/>
          <a:lstStyle/>
          <a:p>
            <a:endParaRPr dirty="0"/>
          </a:p>
        </p:txBody>
      </p:sp>
      <p:sp>
        <p:nvSpPr>
          <p:cNvPr id="3" name="Date Placeholder 2">
            <a:extLst>
              <a:ext uri="{FF2B5EF4-FFF2-40B4-BE49-F238E27FC236}">
                <a16:creationId xmlns:a16="http://schemas.microsoft.com/office/drawing/2014/main" id="{619DC0C3-474A-9749-964D-9584C7976239}"/>
              </a:ext>
            </a:extLst>
          </p:cNvPr>
          <p:cNvSpPr>
            <a:spLocks noGrp="1"/>
          </p:cNvSpPr>
          <p:nvPr>
            <p:ph type="dt" sz="half" idx="10"/>
          </p:nvPr>
        </p:nvSpPr>
        <p:spPr/>
        <p:txBody>
          <a:bodyPr/>
          <a:lstStyle/>
          <a:p>
            <a:fld id="{8204DE64-08F5-284C-BB65-5DA631D6BEEE}" type="datetime1">
              <a:rPr lang="en-ZA" smtClean="0"/>
              <a:t>2024/12/11</a:t>
            </a:fld>
            <a:endParaRPr lang="en-US" dirty="0"/>
          </a:p>
        </p:txBody>
      </p:sp>
      <p:sp>
        <p:nvSpPr>
          <p:cNvPr id="4" name="Footer Placeholder 3">
            <a:extLst>
              <a:ext uri="{FF2B5EF4-FFF2-40B4-BE49-F238E27FC236}">
                <a16:creationId xmlns:a16="http://schemas.microsoft.com/office/drawing/2014/main" id="{2229E2D8-BD32-ED4D-83F6-FF021DBDA1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0D96ED1-F46B-3E40-A570-0DDBD995AA37}"/>
              </a:ext>
            </a:extLst>
          </p:cNvPr>
          <p:cNvSpPr>
            <a:spLocks noGrp="1"/>
          </p:cNvSpPr>
          <p:nvPr>
            <p:ph type="sldNum" sz="quarter" idx="12"/>
          </p:nvPr>
        </p:nvSpPr>
        <p:spPr/>
        <p:txBody>
          <a:bodyPr/>
          <a:lstStyle/>
          <a:p>
            <a:fld id="{D47D5607-B8B2-1045-B45F-7FE67DA2B3EB}" type="slidenum">
              <a:rPr lang="en-US" smtClean="0"/>
              <a:t>‹Nr.›</a:t>
            </a:fld>
            <a:endParaRPr lang="en-US" dirty="0"/>
          </a:p>
        </p:txBody>
      </p:sp>
      <p:sp>
        <p:nvSpPr>
          <p:cNvPr id="14" name="Text Placeholder 13">
            <a:extLst>
              <a:ext uri="{FF2B5EF4-FFF2-40B4-BE49-F238E27FC236}">
                <a16:creationId xmlns:a16="http://schemas.microsoft.com/office/drawing/2014/main" id="{4ECAA99D-631F-634B-818E-49A8724B132A}"/>
              </a:ext>
            </a:extLst>
          </p:cNvPr>
          <p:cNvSpPr>
            <a:spLocks noGrp="1"/>
          </p:cNvSpPr>
          <p:nvPr>
            <p:ph type="body" sz="quarter" idx="14"/>
          </p:nvPr>
        </p:nvSpPr>
        <p:spPr>
          <a:xfrm>
            <a:off x="2321296" y="2362200"/>
            <a:ext cx="5207000" cy="1752599"/>
          </a:xfrm>
          <a:solidFill>
            <a:schemeClr val="bg2">
              <a:lumMod val="25000"/>
              <a:alpha val="79608"/>
            </a:schemeClr>
          </a:solidFill>
        </p:spPr>
        <p:txBody>
          <a:bodyPr>
            <a:normAutofit/>
          </a:bodyPr>
          <a:lstStyle>
            <a:lvl1pPr marL="0" indent="0" algn="ctr">
              <a:buFont typeface="+mj-lt"/>
              <a:buNone/>
              <a:defRPr sz="3600">
                <a:solidFill>
                  <a:schemeClr val="bg1"/>
                </a:solidFill>
                <a:latin typeface="Raleway Medium" panose="020B0603030101060003" pitchFamily="34" charset="77"/>
              </a:defRPr>
            </a:lvl1pPr>
            <a:lvl2pPr marL="457200" indent="0" algn="ctr">
              <a:buFont typeface="+mj-lt"/>
              <a:buNone/>
              <a:defRPr sz="3200">
                <a:solidFill>
                  <a:schemeClr val="bg1"/>
                </a:solidFill>
                <a:latin typeface="Raleway Medium" panose="020B0603030101060003" pitchFamily="34" charset="77"/>
              </a:defRPr>
            </a:lvl2pPr>
          </a:lstStyle>
          <a:p>
            <a:pPr lvl="0"/>
            <a:endParaRPr lang="en-GB" dirty="0"/>
          </a:p>
          <a:p>
            <a:pPr lvl="0"/>
            <a:r>
              <a:rPr lang="en-GB" dirty="0"/>
              <a:t>Click to edit Master</a:t>
            </a:r>
            <a:endParaRPr lang="en-US" dirty="0"/>
          </a:p>
        </p:txBody>
      </p:sp>
      <p:sp>
        <p:nvSpPr>
          <p:cNvPr id="9" name="object 6">
            <a:extLst>
              <a:ext uri="{FF2B5EF4-FFF2-40B4-BE49-F238E27FC236}">
                <a16:creationId xmlns:a16="http://schemas.microsoft.com/office/drawing/2014/main" id="{51615112-4B74-CE46-82BC-267D1864FFDA}"/>
              </a:ext>
            </a:extLst>
          </p:cNvPr>
          <p:cNvSpPr/>
          <p:nvPr userDrawn="1"/>
        </p:nvSpPr>
        <p:spPr>
          <a:xfrm>
            <a:off x="3657600" y="0"/>
            <a:ext cx="8534400" cy="6858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04917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4F24-D5E1-6D41-8B17-7B34E1224CD3}"/>
              </a:ext>
            </a:extLst>
          </p:cNvPr>
          <p:cNvSpPr>
            <a:spLocks noGrp="1"/>
          </p:cNvSpPr>
          <p:nvPr>
            <p:ph type="title"/>
          </p:nvPr>
        </p:nvSpPr>
        <p:spPr>
          <a:xfrm>
            <a:off x="0" y="-387435"/>
            <a:ext cx="10515600" cy="1325563"/>
          </a:xfrm>
        </p:spPr>
        <p:txBody>
          <a:bodyPr>
            <a:normAutofit/>
          </a:bodyPr>
          <a:lstStyle>
            <a:lvl1pPr>
              <a:defRPr sz="3200">
                <a:solidFill>
                  <a:schemeClr val="tx1">
                    <a:lumMod val="65000"/>
                    <a:lumOff val="35000"/>
                  </a:schemeClr>
                </a:solidFill>
                <a:latin typeface="Raleway Medium" panose="020B0603030101060003" pitchFamily="34" charset="77"/>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A5B95084-FF58-1342-9E3A-DF0896F99592}"/>
              </a:ext>
            </a:extLst>
          </p:cNvPr>
          <p:cNvSpPr>
            <a:spLocks noGrp="1"/>
          </p:cNvSpPr>
          <p:nvPr>
            <p:ph type="dt" sz="half" idx="10"/>
          </p:nvPr>
        </p:nvSpPr>
        <p:spPr/>
        <p:txBody>
          <a:bodyPr/>
          <a:lstStyle/>
          <a:p>
            <a:fld id="{E2A5BE65-FB22-5F45-A97F-D633369A635F}" type="datetime1">
              <a:rPr lang="en-ZA" smtClean="0"/>
              <a:t>2024/12/11</a:t>
            </a:fld>
            <a:endParaRPr lang="en-US" dirty="0"/>
          </a:p>
        </p:txBody>
      </p:sp>
      <p:sp>
        <p:nvSpPr>
          <p:cNvPr id="4" name="Footer Placeholder 3">
            <a:extLst>
              <a:ext uri="{FF2B5EF4-FFF2-40B4-BE49-F238E27FC236}">
                <a16:creationId xmlns:a16="http://schemas.microsoft.com/office/drawing/2014/main" id="{28CD09E9-DD19-634B-9828-A60A1C907E2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E46DF0A-D541-5D4C-87D3-54502399AC23}"/>
              </a:ext>
            </a:extLst>
          </p:cNvPr>
          <p:cNvSpPr>
            <a:spLocks noGrp="1"/>
          </p:cNvSpPr>
          <p:nvPr>
            <p:ph type="sldNum" sz="quarter" idx="12"/>
          </p:nvPr>
        </p:nvSpPr>
        <p:spPr>
          <a:xfrm>
            <a:off x="9448800" y="0"/>
            <a:ext cx="2743200" cy="365125"/>
          </a:xfrm>
        </p:spPr>
        <p:txBody>
          <a:bodyPr/>
          <a:lstStyle/>
          <a:p>
            <a:fld id="{D47D5607-B8B2-1045-B45F-7FE67DA2B3EB}" type="slidenum">
              <a:rPr lang="en-US" smtClean="0"/>
              <a:t>‹Nr.›</a:t>
            </a:fld>
            <a:endParaRPr lang="en-US" dirty="0"/>
          </a:p>
        </p:txBody>
      </p:sp>
      <p:cxnSp>
        <p:nvCxnSpPr>
          <p:cNvPr id="7" name="Straight Connector 6">
            <a:extLst>
              <a:ext uri="{FF2B5EF4-FFF2-40B4-BE49-F238E27FC236}">
                <a16:creationId xmlns:a16="http://schemas.microsoft.com/office/drawing/2014/main" id="{CDBEBD22-A940-A14B-8ECA-48347B76EF02}"/>
              </a:ext>
            </a:extLst>
          </p:cNvPr>
          <p:cNvCxnSpPr/>
          <p:nvPr userDrawn="1"/>
        </p:nvCxnSpPr>
        <p:spPr>
          <a:xfrm>
            <a:off x="0" y="501706"/>
            <a:ext cx="10535830" cy="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9" name="bk object 18">
            <a:extLst>
              <a:ext uri="{FF2B5EF4-FFF2-40B4-BE49-F238E27FC236}">
                <a16:creationId xmlns:a16="http://schemas.microsoft.com/office/drawing/2014/main" id="{B18A7EEA-9B39-954B-B7F8-E835EA5E479B}"/>
              </a:ext>
            </a:extLst>
          </p:cNvPr>
          <p:cNvSpPr/>
          <p:nvPr userDrawn="1"/>
        </p:nvSpPr>
        <p:spPr>
          <a:xfrm>
            <a:off x="10479389" y="6424614"/>
            <a:ext cx="1712610" cy="365123"/>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30539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16394-D942-5546-B633-447F425C5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A4300D-CA78-AF43-BD23-19E76B25F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239CDA-4DE5-594D-B9F5-FE31CC2C2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4DE64-08F5-284C-BB65-5DA631D6BEEE}" type="datetime1">
              <a:rPr lang="en-ZA" smtClean="0"/>
              <a:t>2024/12/11</a:t>
            </a:fld>
            <a:endParaRPr lang="en-US" dirty="0"/>
          </a:p>
        </p:txBody>
      </p:sp>
      <p:sp>
        <p:nvSpPr>
          <p:cNvPr id="5" name="Footer Placeholder 4">
            <a:extLst>
              <a:ext uri="{FF2B5EF4-FFF2-40B4-BE49-F238E27FC236}">
                <a16:creationId xmlns:a16="http://schemas.microsoft.com/office/drawing/2014/main" id="{57BC63C7-B271-E744-AF6F-60CB839C7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EDC35B-C873-B747-882C-88159E38F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D5607-B8B2-1045-B45F-7FE67DA2B3EB}" type="slidenum">
              <a:rPr lang="en-US" smtClean="0"/>
              <a:t>‹Nr.›</a:t>
            </a:fld>
            <a:endParaRPr lang="en-US" dirty="0"/>
          </a:p>
        </p:txBody>
      </p:sp>
      <p:sp>
        <p:nvSpPr>
          <p:cNvPr id="7" name="Rectangle 6">
            <a:extLst>
              <a:ext uri="{FF2B5EF4-FFF2-40B4-BE49-F238E27FC236}">
                <a16:creationId xmlns:a16="http://schemas.microsoft.com/office/drawing/2014/main" id="{5368C4E0-BC0F-2F4F-8E6D-159E3A5DBCEC}"/>
              </a:ext>
            </a:extLst>
          </p:cNvPr>
          <p:cNvSpPr/>
          <p:nvPr userDrawn="1"/>
        </p:nvSpPr>
        <p:spPr>
          <a:xfrm>
            <a:off x="0" y="6426926"/>
            <a:ext cx="10301161" cy="431074"/>
          </a:xfrm>
          <a:prstGeom prst="rect">
            <a:avLst/>
          </a:prstGeom>
          <a:solidFill>
            <a:srgbClr val="E029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7">
            <a:extLst>
              <a:ext uri="{FF2B5EF4-FFF2-40B4-BE49-F238E27FC236}">
                <a16:creationId xmlns:a16="http://schemas.microsoft.com/office/drawing/2014/main" id="{70194E99-498E-0F46-8F56-64A73A2473FD}"/>
              </a:ext>
            </a:extLst>
          </p:cNvPr>
          <p:cNvPicPr/>
          <p:nvPr userDrawn="1"/>
        </p:nvPicPr>
        <p:blipFill rotWithShape="1">
          <a:blip r:embed="rId16" cstate="email">
            <a:extLst>
              <a:ext uri="{28A0092B-C50C-407E-A947-70E740481C1C}">
                <a14:useLocalDpi xmlns:a14="http://schemas.microsoft.com/office/drawing/2010/main"/>
              </a:ext>
            </a:extLst>
          </a:blip>
          <a:srcRect/>
          <a:stretch/>
        </p:blipFill>
        <p:spPr>
          <a:xfrm>
            <a:off x="15039" y="6270625"/>
            <a:ext cx="4389521" cy="901700"/>
          </a:xfrm>
          <a:prstGeom prst="rect">
            <a:avLst/>
          </a:prstGeom>
        </p:spPr>
      </p:pic>
      <p:pic>
        <p:nvPicPr>
          <p:cNvPr id="9" name="Picture 8">
            <a:extLst>
              <a:ext uri="{FF2B5EF4-FFF2-40B4-BE49-F238E27FC236}">
                <a16:creationId xmlns:a16="http://schemas.microsoft.com/office/drawing/2014/main" id="{2D0EB616-1A05-2847-8284-23FEC655AEBE}"/>
              </a:ext>
            </a:extLst>
          </p:cNvPr>
          <p:cNvPicPr/>
          <p:nvPr userDrawn="1"/>
        </p:nvPicPr>
        <p:blipFill rotWithShape="1">
          <a:blip r:embed="rId17" cstate="email">
            <a:extLst>
              <a:ext uri="{28A0092B-C50C-407E-A947-70E740481C1C}">
                <a14:useLocalDpi xmlns:a14="http://schemas.microsoft.com/office/drawing/2010/main"/>
              </a:ext>
            </a:extLst>
          </a:blip>
          <a:srcRect/>
          <a:stretch/>
        </p:blipFill>
        <p:spPr>
          <a:xfrm>
            <a:off x="10479390" y="6424614"/>
            <a:ext cx="1748820" cy="365124"/>
          </a:xfrm>
          <a:prstGeom prst="rect">
            <a:avLst/>
          </a:prstGeom>
        </p:spPr>
      </p:pic>
    </p:spTree>
    <p:extLst>
      <p:ext uri="{BB962C8B-B14F-4D97-AF65-F5344CB8AC3E}">
        <p14:creationId xmlns:p14="http://schemas.microsoft.com/office/powerpoint/2010/main" val="31191179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705" r:id="rId7"/>
    <p:sldLayoutId id="2147483706"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defTabSz="914400" rtl="0" eaLnBrk="1" latinLnBrk="0" hangingPunct="1">
        <a:lnSpc>
          <a:spcPct val="90000"/>
        </a:lnSpc>
        <a:spcBef>
          <a:spcPct val="0"/>
        </a:spcBef>
        <a:buNone/>
        <a:defRPr sz="4400" kern="1200">
          <a:solidFill>
            <a:srgbClr val="E0294A"/>
          </a:solidFill>
          <a:latin typeface="Raleway Medium" panose="020B06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087DD-5DD0-C542-BFDB-15F8F0C49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7F4018-3753-1942-9836-D7F5C8F245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9BB2DC-589E-694C-95C8-B49B681B7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4DE64-08F5-284C-BB65-5DA631D6BEEE}" type="datetime1">
              <a:rPr lang="en-ZA" smtClean="0"/>
              <a:t>2024/12/11</a:t>
            </a:fld>
            <a:endParaRPr lang="en-US" dirty="0"/>
          </a:p>
        </p:txBody>
      </p:sp>
      <p:sp>
        <p:nvSpPr>
          <p:cNvPr id="5" name="Footer Placeholder 4">
            <a:extLst>
              <a:ext uri="{FF2B5EF4-FFF2-40B4-BE49-F238E27FC236}">
                <a16:creationId xmlns:a16="http://schemas.microsoft.com/office/drawing/2014/main" id="{30C6F080-D609-E94B-843B-609999139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22794B-CE06-E84F-8021-4C68F57B9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D5607-B8B2-1045-B45F-7FE67DA2B3EB}" type="slidenum">
              <a:rPr lang="en-US" smtClean="0"/>
              <a:t>‹Nr.›</a:t>
            </a:fld>
            <a:endParaRPr lang="en-US" dirty="0"/>
          </a:p>
        </p:txBody>
      </p:sp>
    </p:spTree>
    <p:extLst>
      <p:ext uri="{BB962C8B-B14F-4D97-AF65-F5344CB8AC3E}">
        <p14:creationId xmlns:p14="http://schemas.microsoft.com/office/powerpoint/2010/main" val="22472575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434_5F071D2B.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17.sv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17.sv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A484A3E-9E83-0143-BD8A-5641D471682C}"/>
              </a:ext>
            </a:extLst>
          </p:cNvPr>
          <p:cNvSpPr txBox="1">
            <a:spLocks/>
          </p:cNvSpPr>
          <p:nvPr/>
        </p:nvSpPr>
        <p:spPr>
          <a:xfrm>
            <a:off x="3603625" y="3309938"/>
            <a:ext cx="7513638" cy="473075"/>
          </a:xfrm>
          <a:prstGeom prst="rect">
            <a:avLst/>
          </a:prstGeom>
        </p:spPr>
        <p:txBody>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000" b="0" i="0" u="none" strike="noStrike" kern="1200" cap="none" spc="300" normalizeH="0" baseline="0" noProof="0" dirty="0">
              <a:ln>
                <a:noFill/>
              </a:ln>
              <a:solidFill>
                <a:prstClr val="black"/>
              </a:solidFill>
              <a:effectLst/>
              <a:uLnTx/>
              <a:uFillTx/>
              <a:latin typeface="Calibri Light" panose="020F0302020204030204"/>
              <a:ea typeface="+mn-ea"/>
              <a:cs typeface="Century Gothic"/>
            </a:endParaRPr>
          </a:p>
        </p:txBody>
      </p:sp>
      <p:pic>
        <p:nvPicPr>
          <p:cNvPr id="15362" name="Picture 4">
            <a:extLst>
              <a:ext uri="{FF2B5EF4-FFF2-40B4-BE49-F238E27FC236}">
                <a16:creationId xmlns:a16="http://schemas.microsoft.com/office/drawing/2014/main" id="{EF6B6E4B-8BC9-2C48-A8B9-758A36C768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70071" b="10201"/>
          <a:stretch>
            <a:fillRect/>
          </a:stretch>
        </p:blipFill>
        <p:spPr bwMode="auto">
          <a:xfrm>
            <a:off x="11113" y="-23813"/>
            <a:ext cx="23050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8">
            <a:extLst>
              <a:ext uri="{FF2B5EF4-FFF2-40B4-BE49-F238E27FC236}">
                <a16:creationId xmlns:a16="http://schemas.microsoft.com/office/drawing/2014/main" id="{4E3A83EE-4923-F443-86D9-DA87A0B56898}"/>
              </a:ext>
            </a:extLst>
          </p:cNvPr>
          <p:cNvSpPr txBox="1">
            <a:spLocks noChangeArrowheads="1"/>
          </p:cNvSpPr>
          <p:nvPr/>
        </p:nvSpPr>
        <p:spPr bwMode="auto">
          <a:xfrm>
            <a:off x="7735888" y="61912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0" name="Straight Connector 9">
            <a:extLst>
              <a:ext uri="{FF2B5EF4-FFF2-40B4-BE49-F238E27FC236}">
                <a16:creationId xmlns:a16="http://schemas.microsoft.com/office/drawing/2014/main" id="{F2980773-7324-0044-9C96-AC5C75F6FC94}"/>
              </a:ext>
            </a:extLst>
          </p:cNvPr>
          <p:cNvCxnSpPr/>
          <p:nvPr/>
        </p:nvCxnSpPr>
        <p:spPr>
          <a:xfrm>
            <a:off x="4799013" y="3126867"/>
            <a:ext cx="3673475" cy="0"/>
          </a:xfrm>
          <a:prstGeom prst="line">
            <a:avLst/>
          </a:prstGeom>
          <a:ln>
            <a:solidFill>
              <a:srgbClr val="D52142"/>
            </a:solidFill>
          </a:ln>
          <a:effectLst/>
        </p:spPr>
        <p:style>
          <a:lnRef idx="2">
            <a:schemeClr val="accent1"/>
          </a:lnRef>
          <a:fillRef idx="0">
            <a:schemeClr val="accent1"/>
          </a:fillRef>
          <a:effectRef idx="1">
            <a:schemeClr val="accent1"/>
          </a:effectRef>
          <a:fontRef idx="minor">
            <a:schemeClr val="tx1"/>
          </a:fontRef>
        </p:style>
      </p:cxnSp>
      <p:sp>
        <p:nvSpPr>
          <p:cNvPr id="15368" name="Rectangle 1">
            <a:extLst>
              <a:ext uri="{FF2B5EF4-FFF2-40B4-BE49-F238E27FC236}">
                <a16:creationId xmlns:a16="http://schemas.microsoft.com/office/drawing/2014/main" id="{B12B21FE-2058-754B-AD75-EF6C63DA9087}"/>
              </a:ext>
            </a:extLst>
          </p:cNvPr>
          <p:cNvSpPr>
            <a:spLocks noChangeArrowheads="1"/>
          </p:cNvSpPr>
          <p:nvPr/>
        </p:nvSpPr>
        <p:spPr bwMode="auto">
          <a:xfrm>
            <a:off x="2019300" y="2438400"/>
            <a:ext cx="104775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2400" b="1" dirty="0">
                <a:solidFill>
                  <a:prstClr val="black"/>
                </a:solidFill>
                <a:latin typeface="Raleway Medium" panose="020B0603030101060003" pitchFamily="34" charset="77"/>
              </a:rPr>
              <a:t>Agri-Jobs 4 Youth Business </a:t>
            </a:r>
            <a:r>
              <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rPr>
              <a:t>Model Selection </a:t>
            </a:r>
            <a:r>
              <a:rPr lang="en-US" altLang="en-US" sz="2400" b="1" dirty="0">
                <a:solidFill>
                  <a:prstClr val="black"/>
                </a:solidFill>
                <a:latin typeface="Raleway Medium" panose="020B0603030101060003" pitchFamily="34" charset="77"/>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en-US" sz="2400" b="1" dirty="0">
              <a:solidFill>
                <a:prstClr val="black"/>
              </a:solidFill>
              <a:latin typeface="Raleway Medium" panose="020B0603030101060003" pitchFamily="34" charset="77"/>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altLang="en-US" sz="2400" b="1" dirty="0">
              <a:solidFill>
                <a:prstClr val="black"/>
              </a:solidFill>
              <a:latin typeface="Raleway Medium" panose="020B0603030101060003" pitchFamily="34" charset="77"/>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Raleway Medium" panose="020B0603030101060003" pitchFamily="34" charset="77"/>
                <a:ea typeface="+mn-ea"/>
                <a:cs typeface="+mn-cs"/>
              </a:rPr>
              <a:t>Kenya</a:t>
            </a:r>
          </a:p>
        </p:txBody>
      </p:sp>
      <p:sp>
        <p:nvSpPr>
          <p:cNvPr id="15369" name="Picture 10">
            <a:extLst>
              <a:ext uri="{FF2B5EF4-FFF2-40B4-BE49-F238E27FC236}">
                <a16:creationId xmlns:a16="http://schemas.microsoft.com/office/drawing/2014/main" id="{608CA42A-ED9B-FF42-B975-6F2C848498F8}"/>
              </a:ext>
            </a:extLst>
          </p:cNvPr>
          <p:cNvSpPr>
            <a:spLocks noChangeAspect="1" noChangeArrowheads="1"/>
          </p:cNvSpPr>
          <p:nvPr/>
        </p:nvSpPr>
        <p:spPr bwMode="auto">
          <a:xfrm>
            <a:off x="10348913" y="0"/>
            <a:ext cx="17811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Slide Number Placeholder 2">
            <a:extLst>
              <a:ext uri="{FF2B5EF4-FFF2-40B4-BE49-F238E27FC236}">
                <a16:creationId xmlns:a16="http://schemas.microsoft.com/office/drawing/2014/main" id="{A7FDC1DD-793D-6B4C-897D-E5F3FFC1E0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7D5607-B8B2-1045-B45F-7FE67DA2B3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46A8E8BD-2246-4243-ACDD-0B51BF195C47}"/>
              </a:ext>
            </a:extLst>
          </p:cNvPr>
          <p:cNvSpPr txBox="1">
            <a:spLocks/>
          </p:cNvSpPr>
          <p:nvPr/>
        </p:nvSpPr>
        <p:spPr>
          <a:xfrm>
            <a:off x="9372600" y="863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7D5607-B8B2-1045-B45F-7FE67DA2B3EB}" type="slidenum">
              <a:rPr lang="en-US" smtClean="0"/>
              <a:pPr/>
              <a:t>1</a:t>
            </a:fld>
            <a:endParaRPr lang="en-US" dirty="0"/>
          </a:p>
        </p:txBody>
      </p:sp>
    </p:spTree>
    <p:extLst>
      <p:ext uri="{BB962C8B-B14F-4D97-AF65-F5344CB8AC3E}">
        <p14:creationId xmlns:p14="http://schemas.microsoft.com/office/powerpoint/2010/main" val="888016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182045" y="3966326"/>
            <a:ext cx="5598955" cy="220587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10</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990600"/>
            <a:ext cx="5635864" cy="273008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990599"/>
            <a:ext cx="5552496" cy="307655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148347" y="4295993"/>
            <a:ext cx="5598954" cy="187620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38200"/>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443724" y="-31264"/>
            <a:ext cx="11519676"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6: Medium Poultry Slaughterhouse. </a:t>
            </a:r>
          </a:p>
        </p:txBody>
      </p:sp>
      <p:sp>
        <p:nvSpPr>
          <p:cNvPr id="22" name="Rectangle 21">
            <a:extLst>
              <a:ext uri="{FF2B5EF4-FFF2-40B4-BE49-F238E27FC236}">
                <a16:creationId xmlns:a16="http://schemas.microsoft.com/office/drawing/2014/main" id="{7B9B2B30-59C5-8D4B-BD5A-AFA89F443D1A}"/>
              </a:ext>
            </a:extLst>
          </p:cNvPr>
          <p:cNvSpPr/>
          <p:nvPr/>
        </p:nvSpPr>
        <p:spPr>
          <a:xfrm>
            <a:off x="6111437" y="4507641"/>
            <a:ext cx="5552497" cy="1446550"/>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 </a:t>
            </a:r>
            <a:r>
              <a:rPr lang="en-US" sz="1400" dirty="0"/>
              <a:t>Existing small,  medium poultry farms and retailers int the open market. Agricultural extension offices and  county  veterinary service offices.</a:t>
            </a:r>
          </a:p>
          <a:p>
            <a:pPr marL="285750" indent="-285750">
              <a:buFont typeface="Arial" panose="020B0604020202020204" pitchFamily="34" charset="0"/>
              <a:buChar char="•"/>
            </a:pPr>
            <a:r>
              <a:rPr lang="en-US" sz="1400" b="1" dirty="0"/>
              <a:t>Support needed</a:t>
            </a:r>
            <a:r>
              <a:rPr lang="en-US" sz="1600" b="1" dirty="0"/>
              <a:t>: </a:t>
            </a:r>
            <a:r>
              <a:rPr lang="en-US" sz="1400" b="1" dirty="0"/>
              <a:t> </a:t>
            </a:r>
            <a:r>
              <a:rPr lang="en-US" sz="1400" dirty="0"/>
              <a:t>co-matching  grants,  capacity building and training veterinary safety standards and  regulations.</a:t>
            </a:r>
            <a:endParaRPr lang="en-US" sz="1600" dirty="0">
              <a:solidFill>
                <a:schemeClr val="tx2"/>
              </a:solidFill>
            </a:endParaRPr>
          </a:p>
          <a:p>
            <a:r>
              <a:rPr lang="en-US" sz="1600" dirty="0">
                <a:solidFill>
                  <a:schemeClr val="tx2"/>
                </a:solidFill>
              </a:rPr>
              <a:t> </a:t>
            </a:r>
          </a:p>
        </p:txBody>
      </p:sp>
      <p:sp>
        <p:nvSpPr>
          <p:cNvPr id="24" name="Round Same Side Corner Rectangle 22">
            <a:extLst>
              <a:ext uri="{FF2B5EF4-FFF2-40B4-BE49-F238E27FC236}">
                <a16:creationId xmlns:a16="http://schemas.microsoft.com/office/drawing/2014/main" id="{CA27AC23-73AA-C542-8002-41D9BC8D2061}"/>
              </a:ext>
            </a:extLst>
          </p:cNvPr>
          <p:cNvSpPr/>
          <p:nvPr/>
        </p:nvSpPr>
        <p:spPr>
          <a:xfrm>
            <a:off x="326226" y="89115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5" name="Round Same Side Corner Rectangle 22">
            <a:extLst>
              <a:ext uri="{FF2B5EF4-FFF2-40B4-BE49-F238E27FC236}">
                <a16:creationId xmlns:a16="http://schemas.microsoft.com/office/drawing/2014/main" id="{5AEBBF71-6105-6646-A594-73CB8F9757CB}"/>
              </a:ext>
            </a:extLst>
          </p:cNvPr>
          <p:cNvSpPr/>
          <p:nvPr/>
        </p:nvSpPr>
        <p:spPr>
          <a:xfrm>
            <a:off x="6313556" y="415226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8" name="Round Same Side Corner Rectangle 22">
            <a:extLst>
              <a:ext uri="{FF2B5EF4-FFF2-40B4-BE49-F238E27FC236}">
                <a16:creationId xmlns:a16="http://schemas.microsoft.com/office/drawing/2014/main" id="{35B7DD11-12A6-7E4C-8BC1-F96FABC7ECC2}"/>
              </a:ext>
            </a:extLst>
          </p:cNvPr>
          <p:cNvSpPr/>
          <p:nvPr/>
        </p:nvSpPr>
        <p:spPr>
          <a:xfrm>
            <a:off x="272044" y="381790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9" name="Round Same Side Corner Rectangle 22">
            <a:extLst>
              <a:ext uri="{FF2B5EF4-FFF2-40B4-BE49-F238E27FC236}">
                <a16:creationId xmlns:a16="http://schemas.microsoft.com/office/drawing/2014/main" id="{396B5712-3EB9-284F-A149-6090C7F01327}"/>
              </a:ext>
            </a:extLst>
          </p:cNvPr>
          <p:cNvSpPr/>
          <p:nvPr/>
        </p:nvSpPr>
        <p:spPr>
          <a:xfrm>
            <a:off x="6313555" y="9223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
        <p:nvSpPr>
          <p:cNvPr id="6" name="Rectangle 5">
            <a:extLst>
              <a:ext uri="{FF2B5EF4-FFF2-40B4-BE49-F238E27FC236}">
                <a16:creationId xmlns:a16="http://schemas.microsoft.com/office/drawing/2014/main" id="{99219517-1762-8443-A7F8-A383344D184B}"/>
              </a:ext>
            </a:extLst>
          </p:cNvPr>
          <p:cNvSpPr/>
          <p:nvPr/>
        </p:nvSpPr>
        <p:spPr>
          <a:xfrm>
            <a:off x="182045" y="4263163"/>
            <a:ext cx="5314553" cy="2031325"/>
          </a:xfrm>
          <a:prstGeom prst="rect">
            <a:avLst/>
          </a:prstGeom>
        </p:spPr>
        <p:txBody>
          <a:bodyPr wrap="square">
            <a:spAutoFit/>
          </a:bodyPr>
          <a:lstStyle/>
          <a:p>
            <a:pPr marL="285750" indent="-285750">
              <a:buFont typeface="Arial" panose="020B0604020202020204" pitchFamily="34" charset="0"/>
              <a:buChar char="•"/>
            </a:pPr>
            <a:r>
              <a:rPr lang="en-US" sz="1400" dirty="0"/>
              <a:t>Low market demand does not provide opportunity to scale up business.</a:t>
            </a:r>
          </a:p>
          <a:p>
            <a:pPr marL="285750" indent="-285750">
              <a:buFont typeface="Arial" panose="020B0604020202020204" pitchFamily="34" charset="0"/>
              <a:buChar char="•"/>
            </a:pPr>
            <a:r>
              <a:rPr lang="en-US" sz="1400" dirty="0"/>
              <a:t>Long term  financial sustainability depends on ability of business model to increase scale. </a:t>
            </a:r>
          </a:p>
          <a:p>
            <a:pPr marL="285750" indent="-285750">
              <a:buFont typeface="Arial" panose="020B0604020202020204" pitchFamily="34" charset="0"/>
              <a:buChar char="•"/>
            </a:pPr>
            <a:r>
              <a:rPr lang="en-US" sz="1400" dirty="0"/>
              <a:t>Model can be profitable if plant  also does the slaughtering  of livestock.</a:t>
            </a:r>
          </a:p>
          <a:p>
            <a:pPr marL="285750" indent="-285750">
              <a:buFont typeface="Arial" panose="020B0604020202020204" pitchFamily="34" charset="0"/>
              <a:buChar char="•"/>
            </a:pPr>
            <a:r>
              <a:rPr lang="en-US" sz="1400" dirty="0"/>
              <a:t>In this case production management process is more complex and requires additional investment in equipment and skilled labor. </a:t>
            </a:r>
          </a:p>
          <a:p>
            <a:pPr marL="285750" indent="-285750">
              <a:buFont typeface="Arial" panose="020B0604020202020204" pitchFamily="34" charset="0"/>
              <a:buChar char="•"/>
            </a:pPr>
            <a:endParaRPr lang="en-US" sz="1400" dirty="0">
              <a:solidFill>
                <a:schemeClr val="tx2"/>
              </a:solidFill>
            </a:endParaRPr>
          </a:p>
        </p:txBody>
      </p:sp>
      <p:sp>
        <p:nvSpPr>
          <p:cNvPr id="8" name="Rectangle 7">
            <a:extLst>
              <a:ext uri="{FF2B5EF4-FFF2-40B4-BE49-F238E27FC236}">
                <a16:creationId xmlns:a16="http://schemas.microsoft.com/office/drawing/2014/main" id="{CCA607B3-CC92-A942-93B3-54A694C938BA}"/>
              </a:ext>
            </a:extLst>
          </p:cNvPr>
          <p:cNvSpPr/>
          <p:nvPr/>
        </p:nvSpPr>
        <p:spPr>
          <a:xfrm>
            <a:off x="328628" y="1229331"/>
            <a:ext cx="5403542" cy="3939540"/>
          </a:xfrm>
          <a:prstGeom prst="rect">
            <a:avLst/>
          </a:prstGeom>
        </p:spPr>
        <p:txBody>
          <a:bodyPr wrap="square">
            <a:spAutoFit/>
          </a:bodyPr>
          <a:lstStyle/>
          <a:p>
            <a:pPr marL="285750" indent="-285750">
              <a:buFont typeface="Arial" panose="020B0604020202020204" pitchFamily="34" charset="0"/>
              <a:buChar char="•"/>
            </a:pPr>
            <a:r>
              <a:rPr lang="en-US" sz="1400" dirty="0"/>
              <a:t>Annual production capacity of 30,000 </a:t>
            </a:r>
          </a:p>
          <a:p>
            <a:pPr marL="285750" indent="-285750">
              <a:buFont typeface="Arial" panose="020B0604020202020204" pitchFamily="34" charset="0"/>
              <a:buChar char="•"/>
            </a:pPr>
            <a:r>
              <a:rPr lang="en-US" sz="1400" dirty="0"/>
              <a:t>Customer profile:</a:t>
            </a:r>
          </a:p>
          <a:p>
            <a:pPr marL="742950" lvl="1" indent="-285750">
              <a:buFont typeface="Arial" panose="020B0604020202020204" pitchFamily="34" charset="0"/>
              <a:buChar char="•"/>
            </a:pPr>
            <a:r>
              <a:rPr lang="en-US" sz="1400" dirty="0"/>
              <a:t>Small and medium poultry farms.</a:t>
            </a:r>
          </a:p>
          <a:p>
            <a:pPr marL="742950" lvl="1" indent="-285750">
              <a:buFont typeface="Arial" panose="020B0604020202020204" pitchFamily="34" charset="0"/>
              <a:buChar char="•"/>
            </a:pPr>
            <a:r>
              <a:rPr lang="en-US" sz="1400" dirty="0"/>
              <a:t>Large poultry  farms.</a:t>
            </a:r>
          </a:p>
          <a:p>
            <a:pPr marL="742950" lvl="1" indent="-285750">
              <a:buFont typeface="Arial" panose="020B0604020202020204" pitchFamily="34" charset="0"/>
              <a:buChar char="•"/>
            </a:pPr>
            <a:r>
              <a:rPr lang="en-US" sz="1400" dirty="0"/>
              <a:t>Rural households.</a:t>
            </a:r>
          </a:p>
          <a:p>
            <a:pPr marL="742950" lvl="1" indent="-285750">
              <a:buFont typeface="Arial" panose="020B0604020202020204" pitchFamily="34" charset="0"/>
              <a:buChar char="•"/>
            </a:pPr>
            <a:r>
              <a:rPr lang="en-US" sz="1400" dirty="0"/>
              <a:t>Retailers in the open markets.</a:t>
            </a:r>
          </a:p>
          <a:p>
            <a:pPr marL="285750" indent="-285750">
              <a:buFont typeface="Arial" panose="020B0604020202020204" pitchFamily="34" charset="0"/>
              <a:buChar char="•"/>
            </a:pPr>
            <a:r>
              <a:rPr lang="en-US" sz="1400" dirty="0"/>
              <a:t>Source of revenue is slaughtering fee.</a:t>
            </a:r>
          </a:p>
          <a:p>
            <a:pPr marL="285750" indent="-285750">
              <a:buFont typeface="Arial" panose="020B0604020202020204" pitchFamily="34" charset="0"/>
              <a:buChar char="•"/>
            </a:pPr>
            <a:r>
              <a:rPr lang="en-US" sz="1400" dirty="0"/>
              <a:t>Farms bring the chicken  to slaughterhouse.</a:t>
            </a:r>
          </a:p>
          <a:p>
            <a:pPr marL="285750" indent="-285750">
              <a:buFont typeface="Arial" panose="020B0604020202020204" pitchFamily="34" charset="0"/>
              <a:buChar char="•"/>
            </a:pPr>
            <a:r>
              <a:rPr lang="en-US" sz="1400" dirty="0"/>
              <a:t>Average time customer wait for slaughtering  is 1 hour ( depends on the amount of chicken)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200" dirty="0">
              <a:solidFill>
                <a:schemeClr val="tx2"/>
              </a:solidFill>
            </a:endParaRPr>
          </a:p>
        </p:txBody>
      </p:sp>
      <p:sp>
        <p:nvSpPr>
          <p:cNvPr id="9" name="Rectangle 8">
            <a:extLst>
              <a:ext uri="{FF2B5EF4-FFF2-40B4-BE49-F238E27FC236}">
                <a16:creationId xmlns:a16="http://schemas.microsoft.com/office/drawing/2014/main" id="{FA89A674-0A1A-5E4D-A651-EC05282B7346}"/>
              </a:ext>
            </a:extLst>
          </p:cNvPr>
          <p:cNvSpPr/>
          <p:nvPr/>
        </p:nvSpPr>
        <p:spPr>
          <a:xfrm>
            <a:off x="6308300" y="1258468"/>
            <a:ext cx="5392543" cy="2462213"/>
          </a:xfrm>
          <a:prstGeom prst="rect">
            <a:avLst/>
          </a:prstGeom>
        </p:spPr>
        <p:txBody>
          <a:bodyPr wrap="square">
            <a:spAutoFit/>
          </a:bodyPr>
          <a:lstStyle/>
          <a:p>
            <a:pPr marL="285750" indent="-285750">
              <a:buFont typeface="Arial" panose="020B0604020202020204" pitchFamily="34" charset="0"/>
              <a:buChar char="•"/>
            </a:pPr>
            <a:r>
              <a:rPr lang="en-US" sz="1400" dirty="0"/>
              <a:t>Investment cost per business model EUR 20,000 </a:t>
            </a:r>
          </a:p>
          <a:p>
            <a:pPr marL="285750" indent="-285750">
              <a:buFont typeface="Arial" panose="020B0604020202020204" pitchFamily="34" charset="0"/>
              <a:buChar char="•"/>
            </a:pPr>
            <a:r>
              <a:rPr lang="en-US" sz="1400" dirty="0"/>
              <a:t>Opportunity to create 4 FTE per business model. </a:t>
            </a:r>
          </a:p>
          <a:p>
            <a:pPr marL="285750" indent="-285750">
              <a:buFont typeface="Arial" panose="020B0604020202020204" pitchFamily="34" charset="0"/>
              <a:buChar char="•"/>
            </a:pPr>
            <a:r>
              <a:rPr lang="en-US" sz="1400" dirty="0"/>
              <a:t>Limited market growth opportunity does not create big opportunity to scale up business models.</a:t>
            </a:r>
          </a:p>
          <a:p>
            <a:pPr marL="285750" indent="-285750">
              <a:buFont typeface="Arial" panose="020B0604020202020204" pitchFamily="34" charset="0"/>
              <a:buChar char="•"/>
            </a:pPr>
            <a:r>
              <a:rPr lang="en-US" sz="1400" dirty="0"/>
              <a:t>Current market demand allows maximum 20  business models development </a:t>
            </a:r>
          </a:p>
          <a:p>
            <a:pPr marL="285750" indent="-285750">
              <a:buFont typeface="Arial" panose="020B0604020202020204" pitchFamily="34" charset="0"/>
              <a:buChar char="•"/>
            </a:pPr>
            <a:r>
              <a:rPr lang="en-US" sz="1400" dirty="0"/>
              <a:t>Total new FTE opportunity 80</a:t>
            </a:r>
          </a:p>
          <a:p>
            <a:pPr marL="285750" indent="-285750">
              <a:buFont typeface="Arial" panose="020B0604020202020204" pitchFamily="34" charset="0"/>
              <a:buChar char="•"/>
            </a:pPr>
            <a:r>
              <a:rPr lang="en-US" sz="1400" dirty="0"/>
              <a:t>Limited opportunity  to create indirect full time jobs.  </a:t>
            </a:r>
          </a:p>
          <a:p>
            <a:pPr marL="285750" indent="-285750">
              <a:buFont typeface="Arial" panose="020B0604020202020204" pitchFamily="34" charset="0"/>
              <a:buChar char="•"/>
            </a:pPr>
            <a:r>
              <a:rPr lang="en-US" sz="1400" dirty="0"/>
              <a:t>EUR 1 million investment in the value chain will create:</a:t>
            </a:r>
          </a:p>
          <a:p>
            <a:pPr marL="742950" lvl="1" indent="-285750">
              <a:buFont typeface="Arial" panose="020B0604020202020204" pitchFamily="34" charset="0"/>
              <a:buChar char="•"/>
            </a:pPr>
            <a:r>
              <a:rPr lang="en-US" sz="1400" dirty="0"/>
              <a:t>200  full time jobs</a:t>
            </a:r>
          </a:p>
          <a:p>
            <a:pPr marL="742950" lvl="1" indent="-285750">
              <a:buFont typeface="Arial" panose="020B0604020202020204" pitchFamily="34" charset="0"/>
              <a:buChar char="•"/>
            </a:pPr>
            <a:r>
              <a:rPr lang="en-US" sz="1400" dirty="0"/>
              <a:t>50 new business </a:t>
            </a:r>
            <a:endParaRPr lang="en-US" sz="1400" strike="sngStrike" dirty="0"/>
          </a:p>
        </p:txBody>
      </p:sp>
    </p:spTree>
    <p:extLst>
      <p:ext uri="{BB962C8B-B14F-4D97-AF65-F5344CB8AC3E}">
        <p14:creationId xmlns:p14="http://schemas.microsoft.com/office/powerpoint/2010/main" val="301511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228926" y="4116450"/>
            <a:ext cx="5598955" cy="165307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11</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990599"/>
            <a:ext cx="5635864" cy="28194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990599"/>
            <a:ext cx="5552496" cy="281940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043654" y="4172234"/>
            <a:ext cx="5598954" cy="159729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38200"/>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443724" y="-31264"/>
            <a:ext cx="11519676"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7: Poultry Meat Processing Plant. </a:t>
            </a:r>
          </a:p>
        </p:txBody>
      </p:sp>
      <p:sp>
        <p:nvSpPr>
          <p:cNvPr id="22" name="Rectangle 21">
            <a:extLst>
              <a:ext uri="{FF2B5EF4-FFF2-40B4-BE49-F238E27FC236}">
                <a16:creationId xmlns:a16="http://schemas.microsoft.com/office/drawing/2014/main" id="{7B9B2B30-59C5-8D4B-BD5A-AFA89F443D1A}"/>
              </a:ext>
            </a:extLst>
          </p:cNvPr>
          <p:cNvSpPr/>
          <p:nvPr/>
        </p:nvSpPr>
        <p:spPr>
          <a:xfrm>
            <a:off x="6111437" y="4507641"/>
            <a:ext cx="5552497" cy="984885"/>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 </a:t>
            </a:r>
            <a:r>
              <a:rPr lang="en-US" sz="1400" dirty="0"/>
              <a:t>Existing small and medium poultry farms. TVET colleges and agricultural extension offices. </a:t>
            </a:r>
          </a:p>
          <a:p>
            <a:pPr marL="285750" indent="-285750">
              <a:buFont typeface="Arial" panose="020B0604020202020204" pitchFamily="34" charset="0"/>
              <a:buChar char="•"/>
            </a:pPr>
            <a:r>
              <a:rPr lang="en-US" sz="1400" b="1" dirty="0"/>
              <a:t>Support needed</a:t>
            </a:r>
            <a:r>
              <a:rPr lang="en-US" sz="1600" b="1" dirty="0"/>
              <a:t>:</a:t>
            </a:r>
            <a:r>
              <a:rPr lang="en-US" sz="1600" dirty="0">
                <a:solidFill>
                  <a:schemeClr val="tx2"/>
                </a:solidFill>
              </a:rPr>
              <a:t> </a:t>
            </a:r>
            <a:r>
              <a:rPr lang="en-US" sz="1400" dirty="0"/>
              <a:t>training in technology transfer, co-finance, business skills development &amp; coaching, access to finance, business linkages</a:t>
            </a:r>
            <a:endParaRPr lang="en-US" sz="1600" dirty="0"/>
          </a:p>
        </p:txBody>
      </p:sp>
      <p:sp>
        <p:nvSpPr>
          <p:cNvPr id="24" name="Round Same Side Corner Rectangle 22">
            <a:extLst>
              <a:ext uri="{FF2B5EF4-FFF2-40B4-BE49-F238E27FC236}">
                <a16:creationId xmlns:a16="http://schemas.microsoft.com/office/drawing/2014/main" id="{CA27AC23-73AA-C542-8002-41D9BC8D2061}"/>
              </a:ext>
            </a:extLst>
          </p:cNvPr>
          <p:cNvSpPr/>
          <p:nvPr/>
        </p:nvSpPr>
        <p:spPr>
          <a:xfrm>
            <a:off x="326226" y="89115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5" name="Round Same Side Corner Rectangle 22">
            <a:extLst>
              <a:ext uri="{FF2B5EF4-FFF2-40B4-BE49-F238E27FC236}">
                <a16:creationId xmlns:a16="http://schemas.microsoft.com/office/drawing/2014/main" id="{5AEBBF71-6105-6646-A594-73CB8F9757CB}"/>
              </a:ext>
            </a:extLst>
          </p:cNvPr>
          <p:cNvSpPr/>
          <p:nvPr/>
        </p:nvSpPr>
        <p:spPr>
          <a:xfrm>
            <a:off x="6210430" y="400021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8" name="Round Same Side Corner Rectangle 22">
            <a:extLst>
              <a:ext uri="{FF2B5EF4-FFF2-40B4-BE49-F238E27FC236}">
                <a16:creationId xmlns:a16="http://schemas.microsoft.com/office/drawing/2014/main" id="{35B7DD11-12A6-7E4C-8BC1-F96FABC7ECC2}"/>
              </a:ext>
            </a:extLst>
          </p:cNvPr>
          <p:cNvSpPr/>
          <p:nvPr/>
        </p:nvSpPr>
        <p:spPr>
          <a:xfrm>
            <a:off x="279752" y="4045301"/>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9" name="Round Same Side Corner Rectangle 22">
            <a:extLst>
              <a:ext uri="{FF2B5EF4-FFF2-40B4-BE49-F238E27FC236}">
                <a16:creationId xmlns:a16="http://schemas.microsoft.com/office/drawing/2014/main" id="{396B5712-3EB9-284F-A149-6090C7F01327}"/>
              </a:ext>
            </a:extLst>
          </p:cNvPr>
          <p:cNvSpPr/>
          <p:nvPr/>
        </p:nvSpPr>
        <p:spPr>
          <a:xfrm>
            <a:off x="6313555" y="9223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
        <p:nvSpPr>
          <p:cNvPr id="8" name="Rectangle 7">
            <a:extLst>
              <a:ext uri="{FF2B5EF4-FFF2-40B4-BE49-F238E27FC236}">
                <a16:creationId xmlns:a16="http://schemas.microsoft.com/office/drawing/2014/main" id="{CCA607B3-CC92-A942-93B3-54A694C938BA}"/>
              </a:ext>
            </a:extLst>
          </p:cNvPr>
          <p:cNvSpPr/>
          <p:nvPr/>
        </p:nvSpPr>
        <p:spPr>
          <a:xfrm>
            <a:off x="279752" y="1143000"/>
            <a:ext cx="5403542" cy="2677656"/>
          </a:xfrm>
          <a:prstGeom prst="rect">
            <a:avLst/>
          </a:prstGeom>
        </p:spPr>
        <p:txBody>
          <a:bodyPr wrap="square">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Annual production of 1000-2000 tons of processed and frozen meat.</a:t>
            </a:r>
          </a:p>
          <a:p>
            <a:pPr marL="285750" indent="-285750">
              <a:buFont typeface="Arial" panose="020B0604020202020204" pitchFamily="34" charset="0"/>
              <a:buChar char="•"/>
            </a:pPr>
            <a:r>
              <a:rPr lang="en-US" sz="1400" dirty="0"/>
              <a:t>Semi-automatic slaughtering line &amp; cold storage</a:t>
            </a:r>
          </a:p>
          <a:p>
            <a:pPr marL="285750" indent="-285750">
              <a:buFont typeface="Arial" panose="020B0604020202020204" pitchFamily="34" charset="0"/>
              <a:buChar char="•"/>
            </a:pPr>
            <a:r>
              <a:rPr lang="en-US" sz="1400" dirty="0"/>
              <a:t>Two main types of customers:</a:t>
            </a:r>
          </a:p>
          <a:p>
            <a:pPr marL="742950" lvl="1" indent="-285750">
              <a:buFont typeface="Arial" panose="020B0604020202020204" pitchFamily="34" charset="0"/>
              <a:buChar char="•"/>
            </a:pPr>
            <a:r>
              <a:rPr lang="en-US" sz="1400" dirty="0"/>
              <a:t>Small shops and supermarkets</a:t>
            </a:r>
          </a:p>
          <a:p>
            <a:pPr marL="742950" lvl="1" indent="-285750">
              <a:buFont typeface="Arial" panose="020B0604020202020204" pitchFamily="34" charset="0"/>
              <a:buChar char="•"/>
            </a:pPr>
            <a:r>
              <a:rPr lang="en-US" sz="1400" dirty="0" err="1"/>
              <a:t>HoReCa</a:t>
            </a:r>
            <a:r>
              <a:rPr lang="en-US" sz="1400" dirty="0"/>
              <a:t> </a:t>
            </a:r>
          </a:p>
          <a:p>
            <a:pPr marL="285750" indent="-285750">
              <a:buFont typeface="Arial" panose="020B0604020202020204" pitchFamily="34" charset="0"/>
              <a:buChar char="•"/>
            </a:pPr>
            <a:r>
              <a:rPr lang="en-US" sz="1400" dirty="0"/>
              <a:t>Three main types of products:</a:t>
            </a:r>
          </a:p>
          <a:p>
            <a:pPr marL="742950" lvl="1" indent="-285750">
              <a:buFont typeface="Arial" panose="020B0604020202020204" pitchFamily="34" charset="0"/>
              <a:buChar char="•"/>
            </a:pPr>
            <a:r>
              <a:rPr lang="en-US" sz="1400" dirty="0"/>
              <a:t>Sausages</a:t>
            </a:r>
          </a:p>
          <a:p>
            <a:pPr marL="742950" lvl="1" indent="-285750">
              <a:buFont typeface="Arial" panose="020B0604020202020204" pitchFamily="34" charset="0"/>
              <a:buChar char="•"/>
            </a:pPr>
            <a:r>
              <a:rPr lang="en-US" sz="1400" dirty="0"/>
              <a:t>Frozen full chicken</a:t>
            </a:r>
          </a:p>
          <a:p>
            <a:pPr marL="742950" lvl="1" indent="-285750">
              <a:buFont typeface="Arial" panose="020B0604020202020204" pitchFamily="34" charset="0"/>
              <a:buChar char="•"/>
            </a:pPr>
            <a:r>
              <a:rPr lang="en-US" sz="1400" dirty="0"/>
              <a:t>Frozen chicken parts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2" name="Rectangle 1">
            <a:extLst>
              <a:ext uri="{FF2B5EF4-FFF2-40B4-BE49-F238E27FC236}">
                <a16:creationId xmlns:a16="http://schemas.microsoft.com/office/drawing/2014/main" id="{94E2544E-6ED2-9340-8AF0-F5F2C6EFFA1C}"/>
              </a:ext>
            </a:extLst>
          </p:cNvPr>
          <p:cNvSpPr/>
          <p:nvPr/>
        </p:nvSpPr>
        <p:spPr>
          <a:xfrm>
            <a:off x="6148347" y="1212233"/>
            <a:ext cx="5423543" cy="3139321"/>
          </a:xfrm>
          <a:prstGeom prst="rect">
            <a:avLst/>
          </a:prstGeom>
        </p:spPr>
        <p:txBody>
          <a:bodyPr wrap="square">
            <a:spAutoFit/>
          </a:bodyPr>
          <a:lstStyle/>
          <a:p>
            <a:pPr marL="285750" indent="-285750">
              <a:buFont typeface="Arial" panose="020B0604020202020204" pitchFamily="34" charset="0"/>
              <a:buChar char="•"/>
            </a:pPr>
            <a:r>
              <a:rPr lang="en-US" sz="1400" dirty="0"/>
              <a:t>High equipment cost lead to high investment cost per business:</a:t>
            </a:r>
          </a:p>
          <a:p>
            <a:pPr marL="742950" lvl="1" indent="-285750">
              <a:buFont typeface="Arial" panose="020B0604020202020204" pitchFamily="34" charset="0"/>
              <a:buChar char="•"/>
            </a:pPr>
            <a:r>
              <a:rPr lang="en-US" sz="1400" dirty="0"/>
              <a:t>EUR 100,000-150,000 with Chinese equipment or 2</a:t>
            </a:r>
            <a:r>
              <a:rPr lang="en-US" sz="1400" baseline="30000" dirty="0"/>
              <a:t>nd</a:t>
            </a:r>
            <a:r>
              <a:rPr lang="en-US" sz="1400" dirty="0"/>
              <a:t> hand EU equipment</a:t>
            </a:r>
          </a:p>
          <a:p>
            <a:pPr marL="742950" lvl="1" indent="-285750">
              <a:buFont typeface="Arial" panose="020B0604020202020204" pitchFamily="34" charset="0"/>
              <a:buChar char="•"/>
            </a:pPr>
            <a:r>
              <a:rPr lang="en-US" sz="1400" dirty="0"/>
              <a:t>EUR 200,000-400,000 with new EU equipment</a:t>
            </a:r>
          </a:p>
          <a:p>
            <a:pPr marL="285750" indent="-285750">
              <a:buFont typeface="Arial" panose="020B0604020202020204" pitchFamily="34" charset="0"/>
              <a:buChar char="•"/>
            </a:pPr>
            <a:r>
              <a:rPr lang="en-US" sz="1400" dirty="0"/>
              <a:t>Opportunity to create 15 FTE per business model. </a:t>
            </a:r>
          </a:p>
          <a:p>
            <a:pPr marL="285750" indent="-285750">
              <a:buFont typeface="Arial" panose="020B0604020202020204" pitchFamily="34" charset="0"/>
              <a:buChar char="•"/>
            </a:pPr>
            <a:r>
              <a:rPr lang="en-US" sz="1400" dirty="0"/>
              <a:t>Limited opportunity to scale up business models.</a:t>
            </a:r>
          </a:p>
          <a:p>
            <a:pPr marL="285750" indent="-285750">
              <a:buFont typeface="Arial" panose="020B0604020202020204" pitchFamily="34" charset="0"/>
              <a:buChar char="•"/>
            </a:pPr>
            <a:r>
              <a:rPr lang="en-US" sz="1400" dirty="0"/>
              <a:t>Current market demand allows maximum 10  business models development. </a:t>
            </a:r>
          </a:p>
          <a:p>
            <a:pPr marL="285750" indent="-285750">
              <a:buFont typeface="Arial" panose="020B0604020202020204" pitchFamily="34" charset="0"/>
              <a:buChar char="•"/>
            </a:pPr>
            <a:r>
              <a:rPr lang="en-US" sz="1400" dirty="0"/>
              <a:t>Total new FTE opportunity 150.</a:t>
            </a:r>
          </a:p>
          <a:p>
            <a:pPr marL="285750" indent="-285750">
              <a:buFont typeface="Arial" panose="020B0604020202020204" pitchFamily="34" charset="0"/>
              <a:buChar char="•"/>
            </a:pPr>
            <a:r>
              <a:rPr lang="en-US" sz="1400" dirty="0"/>
              <a:t>EUR 1 million investment in the value chain will create:</a:t>
            </a:r>
          </a:p>
          <a:p>
            <a:pPr marL="742950" lvl="1" indent="-285750">
              <a:buFont typeface="Arial" panose="020B0604020202020204" pitchFamily="34" charset="0"/>
              <a:buChar char="•"/>
            </a:pPr>
            <a:r>
              <a:rPr lang="en-US" sz="1400" dirty="0"/>
              <a:t>45  full time jobs</a:t>
            </a:r>
          </a:p>
          <a:p>
            <a:pPr marL="742950" lvl="1" indent="-285750">
              <a:buFont typeface="Arial" panose="020B0604020202020204" pitchFamily="34" charset="0"/>
              <a:buChar char="•"/>
            </a:pPr>
            <a:r>
              <a:rPr lang="en-US" sz="1400" dirty="0"/>
              <a:t>3 new business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solidFill>
                <a:schemeClr val="tx2"/>
              </a:solidFill>
            </a:endParaRPr>
          </a:p>
        </p:txBody>
      </p:sp>
      <p:sp>
        <p:nvSpPr>
          <p:cNvPr id="11" name="Rectangle 10">
            <a:extLst>
              <a:ext uri="{FF2B5EF4-FFF2-40B4-BE49-F238E27FC236}">
                <a16:creationId xmlns:a16="http://schemas.microsoft.com/office/drawing/2014/main" id="{7DF73B95-0EF8-B745-AD7C-A2C426825E71}"/>
              </a:ext>
            </a:extLst>
          </p:cNvPr>
          <p:cNvSpPr/>
          <p:nvPr/>
        </p:nvSpPr>
        <p:spPr>
          <a:xfrm>
            <a:off x="163591" y="4423796"/>
            <a:ext cx="5635864" cy="1384995"/>
          </a:xfrm>
          <a:prstGeom prst="rect">
            <a:avLst/>
          </a:prstGeom>
        </p:spPr>
        <p:txBody>
          <a:bodyPr wrap="square">
            <a:spAutoFit/>
          </a:bodyPr>
          <a:lstStyle/>
          <a:p>
            <a:pPr marL="285750" indent="-285750">
              <a:buFont typeface="Arial" panose="020B0604020202020204" pitchFamily="34" charset="0"/>
              <a:buChar char="•"/>
            </a:pPr>
            <a:r>
              <a:rPr lang="en-US" sz="1400" dirty="0"/>
              <a:t>Lack of local stock of spare parts and maintenance and repair service.</a:t>
            </a:r>
          </a:p>
          <a:p>
            <a:pPr marL="285750" indent="-285750">
              <a:buFont typeface="Arial" panose="020B0604020202020204" pitchFamily="34" charset="0"/>
              <a:buChar char="•"/>
            </a:pPr>
            <a:r>
              <a:rPr lang="en-US" sz="1400" dirty="0"/>
              <a:t>Lack of skilled labor who can work with  the modern processing equipment.</a:t>
            </a:r>
          </a:p>
          <a:p>
            <a:pPr marL="285750" indent="-285750">
              <a:buFont typeface="Arial" panose="020B0604020202020204" pitchFamily="34" charset="0"/>
              <a:buChar char="•"/>
            </a:pPr>
            <a:r>
              <a:rPr lang="en-US" sz="1400" dirty="0"/>
              <a:t>Lack of institutions  who can provide short -term training about operating and repairing the processing equipment</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904977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12</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B363AA2C-0521-3D4B-ABB8-1EB17D2FC7F7}"/>
              </a:ext>
            </a:extLst>
          </p:cNvPr>
          <p:cNvSpPr txBox="1">
            <a:spLocks/>
          </p:cNvSpPr>
          <p:nvPr/>
        </p:nvSpPr>
        <p:spPr>
          <a:xfrm>
            <a:off x="508739" y="-113304"/>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Conclusion: Final Ranking Of Business Models.</a:t>
            </a:r>
          </a:p>
        </p:txBody>
      </p:sp>
      <p:graphicFrame>
        <p:nvGraphicFramePr>
          <p:cNvPr id="2" name="Table 1">
            <a:extLst>
              <a:ext uri="{FF2B5EF4-FFF2-40B4-BE49-F238E27FC236}">
                <a16:creationId xmlns:a16="http://schemas.microsoft.com/office/drawing/2014/main" id="{3BDEC2B3-7F2D-2B40-9968-033C84D5B7F9}"/>
              </a:ext>
            </a:extLst>
          </p:cNvPr>
          <p:cNvGraphicFramePr>
            <a:graphicFrameLocks noGrp="1"/>
          </p:cNvGraphicFramePr>
          <p:nvPr>
            <p:extLst>
              <p:ext uri="{D42A27DB-BD31-4B8C-83A1-F6EECF244321}">
                <p14:modId xmlns:p14="http://schemas.microsoft.com/office/powerpoint/2010/main" val="3185467640"/>
              </p:ext>
            </p:extLst>
          </p:nvPr>
        </p:nvGraphicFramePr>
        <p:xfrm>
          <a:off x="346028" y="948019"/>
          <a:ext cx="10438019" cy="4582160"/>
        </p:xfrm>
        <a:graphic>
          <a:graphicData uri="http://schemas.openxmlformats.org/drawingml/2006/table">
            <a:tbl>
              <a:tblPr firstRow="1" bandRow="1">
                <a:tableStyleId>{5C22544A-7EE6-4342-B048-85BDC9FD1C3A}</a:tableStyleId>
              </a:tblPr>
              <a:tblGrid>
                <a:gridCol w="733923">
                  <a:extLst>
                    <a:ext uri="{9D8B030D-6E8A-4147-A177-3AD203B41FA5}">
                      <a16:colId xmlns:a16="http://schemas.microsoft.com/office/drawing/2014/main" val="2780043706"/>
                    </a:ext>
                  </a:extLst>
                </a:gridCol>
                <a:gridCol w="2745416">
                  <a:extLst>
                    <a:ext uri="{9D8B030D-6E8A-4147-A177-3AD203B41FA5}">
                      <a16:colId xmlns:a16="http://schemas.microsoft.com/office/drawing/2014/main" val="599282986"/>
                    </a:ext>
                  </a:extLst>
                </a:gridCol>
                <a:gridCol w="1739670">
                  <a:extLst>
                    <a:ext uri="{9D8B030D-6E8A-4147-A177-3AD203B41FA5}">
                      <a16:colId xmlns:a16="http://schemas.microsoft.com/office/drawing/2014/main" val="1135395192"/>
                    </a:ext>
                  </a:extLst>
                </a:gridCol>
                <a:gridCol w="1739670">
                  <a:extLst>
                    <a:ext uri="{9D8B030D-6E8A-4147-A177-3AD203B41FA5}">
                      <a16:colId xmlns:a16="http://schemas.microsoft.com/office/drawing/2014/main" val="434910429"/>
                    </a:ext>
                  </a:extLst>
                </a:gridCol>
                <a:gridCol w="1739670">
                  <a:extLst>
                    <a:ext uri="{9D8B030D-6E8A-4147-A177-3AD203B41FA5}">
                      <a16:colId xmlns:a16="http://schemas.microsoft.com/office/drawing/2014/main" val="3384178886"/>
                    </a:ext>
                  </a:extLst>
                </a:gridCol>
                <a:gridCol w="1739670">
                  <a:extLst>
                    <a:ext uri="{9D8B030D-6E8A-4147-A177-3AD203B41FA5}">
                      <a16:colId xmlns:a16="http://schemas.microsoft.com/office/drawing/2014/main" val="3962087537"/>
                    </a:ext>
                  </a:extLst>
                </a:gridCol>
              </a:tblGrid>
              <a:tr h="370840">
                <a:tc>
                  <a:txBody>
                    <a:bodyPr/>
                    <a:lstStyle/>
                    <a:p>
                      <a:r>
                        <a:rPr lang="en-US" dirty="0"/>
                        <a:t>Rank</a:t>
                      </a:r>
                    </a:p>
                  </a:txBody>
                  <a:tcPr/>
                </a:tc>
                <a:tc>
                  <a:txBody>
                    <a:bodyPr/>
                    <a:lstStyle/>
                    <a:p>
                      <a:r>
                        <a:rPr lang="en-US" dirty="0"/>
                        <a:t>Business model</a:t>
                      </a:r>
                    </a:p>
                  </a:txBody>
                  <a:tcPr/>
                </a:tc>
                <a:tc>
                  <a:txBody>
                    <a:bodyPr/>
                    <a:lstStyle/>
                    <a:p>
                      <a:r>
                        <a:rPr lang="en-US" dirty="0"/>
                        <a:t>Direct FTE</a:t>
                      </a:r>
                    </a:p>
                  </a:txBody>
                  <a:tcPr/>
                </a:tc>
                <a:tc>
                  <a:txBody>
                    <a:bodyPr/>
                    <a:lstStyle/>
                    <a:p>
                      <a:r>
                        <a:rPr lang="en-US" dirty="0"/>
                        <a:t>Indirect FTE</a:t>
                      </a:r>
                    </a:p>
                  </a:txBody>
                  <a:tcPr/>
                </a:tc>
                <a:tc>
                  <a:txBody>
                    <a:bodyPr/>
                    <a:lstStyle/>
                    <a:p>
                      <a:r>
                        <a:rPr lang="en-US" dirty="0"/>
                        <a:t>Complexity</a:t>
                      </a:r>
                    </a:p>
                  </a:txBody>
                  <a:tcPr/>
                </a:tc>
                <a:tc>
                  <a:txBody>
                    <a:bodyPr/>
                    <a:lstStyle/>
                    <a:p>
                      <a:r>
                        <a:rPr lang="en-US" dirty="0"/>
                        <a:t>Impact on other sector actors</a:t>
                      </a:r>
                    </a:p>
                  </a:txBody>
                  <a:tcPr/>
                </a:tc>
                <a:extLst>
                  <a:ext uri="{0D108BD9-81ED-4DB2-BD59-A6C34878D82A}">
                    <a16:rowId xmlns:a16="http://schemas.microsoft.com/office/drawing/2014/main" val="1514587087"/>
                  </a:ext>
                </a:extLst>
              </a:tr>
              <a:tr h="370840">
                <a:tc>
                  <a:txBody>
                    <a:bodyPr/>
                    <a:lstStyle/>
                    <a:p>
                      <a:r>
                        <a:rPr lang="en-US" dirty="0">
                          <a:solidFill>
                            <a:srgbClr val="009051"/>
                          </a:solidFill>
                        </a:rPr>
                        <a:t>1</a:t>
                      </a:r>
                    </a:p>
                  </a:txBody>
                  <a:tcPr/>
                </a:tc>
                <a:tc>
                  <a:txBody>
                    <a:bodyPr/>
                    <a:lstStyle/>
                    <a:p>
                      <a:r>
                        <a:rPr lang="en-US" dirty="0">
                          <a:solidFill>
                            <a:srgbClr val="009051"/>
                          </a:solidFill>
                        </a:rPr>
                        <a:t>Small Poultry Farm</a:t>
                      </a:r>
                    </a:p>
                  </a:txBody>
                  <a:tcPr/>
                </a:tc>
                <a:tc>
                  <a:txBody>
                    <a:bodyPr/>
                    <a:lstStyle/>
                    <a:p>
                      <a:r>
                        <a:rPr lang="en-US" dirty="0">
                          <a:solidFill>
                            <a:srgbClr val="009051"/>
                          </a:solidFill>
                        </a:rPr>
                        <a:t>6,000</a:t>
                      </a:r>
                    </a:p>
                  </a:txBody>
                  <a:tcPr/>
                </a:tc>
                <a:tc>
                  <a:txBody>
                    <a:bodyPr/>
                    <a:lstStyle/>
                    <a:p>
                      <a:r>
                        <a:rPr lang="en-US" dirty="0">
                          <a:solidFill>
                            <a:srgbClr val="009051"/>
                          </a:solidFill>
                        </a:rPr>
                        <a:t>10,000</a:t>
                      </a:r>
                    </a:p>
                  </a:txBody>
                  <a:tcPr/>
                </a:tc>
                <a:tc>
                  <a:txBody>
                    <a:bodyPr/>
                    <a:lstStyle/>
                    <a:p>
                      <a:r>
                        <a:rPr lang="en-US" dirty="0">
                          <a:solidFill>
                            <a:srgbClr val="009051"/>
                          </a:solidFill>
                        </a:rPr>
                        <a:t>Low </a:t>
                      </a:r>
                    </a:p>
                  </a:txBody>
                  <a:tcPr/>
                </a:tc>
                <a:tc>
                  <a:txBody>
                    <a:bodyPr/>
                    <a:lstStyle/>
                    <a:p>
                      <a:r>
                        <a:rPr lang="en-US" dirty="0">
                          <a:solidFill>
                            <a:srgbClr val="009051"/>
                          </a:solidFill>
                        </a:rPr>
                        <a:t>Medium to high</a:t>
                      </a:r>
                    </a:p>
                  </a:txBody>
                  <a:tcPr/>
                </a:tc>
                <a:extLst>
                  <a:ext uri="{0D108BD9-81ED-4DB2-BD59-A6C34878D82A}">
                    <a16:rowId xmlns:a16="http://schemas.microsoft.com/office/drawing/2014/main" val="716940890"/>
                  </a:ext>
                </a:extLst>
              </a:tr>
              <a:tr h="370840">
                <a:tc>
                  <a:txBody>
                    <a:bodyPr/>
                    <a:lstStyle/>
                    <a:p>
                      <a:r>
                        <a:rPr lang="en-US" dirty="0">
                          <a:solidFill>
                            <a:srgbClr val="009051"/>
                          </a:solidFill>
                        </a:rPr>
                        <a:t>2</a:t>
                      </a:r>
                    </a:p>
                  </a:txBody>
                  <a:tcPr/>
                </a:tc>
                <a:tc>
                  <a:txBody>
                    <a:bodyPr/>
                    <a:lstStyle/>
                    <a:p>
                      <a:r>
                        <a:rPr lang="en-US" dirty="0">
                          <a:solidFill>
                            <a:srgbClr val="009051"/>
                          </a:solidFill>
                        </a:rPr>
                        <a:t>Medium Poultry Farm</a:t>
                      </a:r>
                    </a:p>
                  </a:txBody>
                  <a:tcPr/>
                </a:tc>
                <a:tc>
                  <a:txBody>
                    <a:bodyPr/>
                    <a:lstStyle/>
                    <a:p>
                      <a:r>
                        <a:rPr lang="en-US" dirty="0">
                          <a:solidFill>
                            <a:srgbClr val="009051"/>
                          </a:solidFill>
                        </a:rPr>
                        <a:t>4,800</a:t>
                      </a:r>
                    </a:p>
                  </a:txBody>
                  <a:tcPr/>
                </a:tc>
                <a:tc>
                  <a:txBody>
                    <a:bodyPr/>
                    <a:lstStyle/>
                    <a:p>
                      <a:r>
                        <a:rPr lang="en-US" dirty="0">
                          <a:solidFill>
                            <a:srgbClr val="009051"/>
                          </a:solidFill>
                        </a:rPr>
                        <a:t>8,000</a:t>
                      </a:r>
                    </a:p>
                  </a:txBody>
                  <a:tcPr/>
                </a:tc>
                <a:tc>
                  <a:txBody>
                    <a:bodyPr/>
                    <a:lstStyle/>
                    <a:p>
                      <a:r>
                        <a:rPr lang="en-US" dirty="0">
                          <a:solidFill>
                            <a:srgbClr val="009051"/>
                          </a:solidFill>
                        </a:rPr>
                        <a:t>Medium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9051"/>
                          </a:solidFill>
                        </a:rPr>
                        <a:t>Medium to high</a:t>
                      </a:r>
                    </a:p>
                    <a:p>
                      <a:endParaRPr lang="en-US" dirty="0">
                        <a:solidFill>
                          <a:srgbClr val="009051"/>
                        </a:solidFill>
                      </a:endParaRPr>
                    </a:p>
                  </a:txBody>
                  <a:tcPr/>
                </a:tc>
                <a:extLst>
                  <a:ext uri="{0D108BD9-81ED-4DB2-BD59-A6C34878D82A}">
                    <a16:rowId xmlns:a16="http://schemas.microsoft.com/office/drawing/2014/main" val="1192271316"/>
                  </a:ext>
                </a:extLst>
              </a:tr>
              <a:tr h="370840">
                <a:tc>
                  <a:txBody>
                    <a:bodyPr/>
                    <a:lstStyle/>
                    <a:p>
                      <a:r>
                        <a:rPr lang="en-US" dirty="0">
                          <a:solidFill>
                            <a:srgbClr val="009051"/>
                          </a:solidFill>
                        </a:rPr>
                        <a:t>3</a:t>
                      </a:r>
                    </a:p>
                  </a:txBody>
                  <a:tcPr/>
                </a:tc>
                <a:tc>
                  <a:txBody>
                    <a:bodyPr/>
                    <a:lstStyle/>
                    <a:p>
                      <a:r>
                        <a:rPr lang="en-US" dirty="0">
                          <a:solidFill>
                            <a:srgbClr val="009051"/>
                          </a:solidFill>
                        </a:rPr>
                        <a:t>Medium Integrated Poultry Farm</a:t>
                      </a:r>
                    </a:p>
                  </a:txBody>
                  <a:tcPr/>
                </a:tc>
                <a:tc>
                  <a:txBody>
                    <a:bodyPr/>
                    <a:lstStyle/>
                    <a:p>
                      <a:r>
                        <a:rPr lang="en-US" dirty="0">
                          <a:solidFill>
                            <a:srgbClr val="009051"/>
                          </a:solidFill>
                        </a:rPr>
                        <a:t>3,200</a:t>
                      </a:r>
                    </a:p>
                  </a:txBody>
                  <a:tcPr/>
                </a:tc>
                <a:tc>
                  <a:txBody>
                    <a:bodyPr/>
                    <a:lstStyle/>
                    <a:p>
                      <a:r>
                        <a:rPr lang="en-US" dirty="0">
                          <a:solidFill>
                            <a:srgbClr val="009051"/>
                          </a:solidFill>
                        </a:rPr>
                        <a:t>7,000</a:t>
                      </a:r>
                    </a:p>
                  </a:txBody>
                  <a:tcPr/>
                </a:tc>
                <a:tc>
                  <a:txBody>
                    <a:bodyPr/>
                    <a:lstStyle/>
                    <a:p>
                      <a:r>
                        <a:rPr lang="en-US" dirty="0">
                          <a:solidFill>
                            <a:srgbClr val="009051"/>
                          </a:solidFill>
                        </a:rPr>
                        <a:t>Medium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9051"/>
                          </a:solidFill>
                        </a:rPr>
                        <a:t>Medium to high</a:t>
                      </a:r>
                    </a:p>
                    <a:p>
                      <a:endParaRPr lang="en-US" dirty="0">
                        <a:solidFill>
                          <a:srgbClr val="009051"/>
                        </a:solidFill>
                      </a:endParaRPr>
                    </a:p>
                  </a:txBody>
                  <a:tcPr/>
                </a:tc>
                <a:extLst>
                  <a:ext uri="{0D108BD9-81ED-4DB2-BD59-A6C34878D82A}">
                    <a16:rowId xmlns:a16="http://schemas.microsoft.com/office/drawing/2014/main" val="51086394"/>
                  </a:ext>
                </a:extLst>
              </a:tr>
              <a:tr h="370840">
                <a:tc>
                  <a:txBody>
                    <a:bodyPr/>
                    <a:lstStyle/>
                    <a:p>
                      <a:r>
                        <a:rPr lang="en-US" dirty="0">
                          <a:solidFill>
                            <a:srgbClr val="009051"/>
                          </a:solidFill>
                        </a:rPr>
                        <a:t>4</a:t>
                      </a:r>
                    </a:p>
                  </a:txBody>
                  <a:tcPr/>
                </a:tc>
                <a:tc>
                  <a:txBody>
                    <a:bodyPr/>
                    <a:lstStyle/>
                    <a:p>
                      <a:r>
                        <a:rPr lang="en-US" dirty="0">
                          <a:solidFill>
                            <a:srgbClr val="009051"/>
                          </a:solidFill>
                        </a:rPr>
                        <a:t>Distribution</a:t>
                      </a:r>
                    </a:p>
                  </a:txBody>
                  <a:tcPr/>
                </a:tc>
                <a:tc>
                  <a:txBody>
                    <a:bodyPr/>
                    <a:lstStyle/>
                    <a:p>
                      <a:r>
                        <a:rPr lang="en-US" dirty="0">
                          <a:solidFill>
                            <a:srgbClr val="009051"/>
                          </a:solidFill>
                        </a:rPr>
                        <a:t>3,000</a:t>
                      </a:r>
                    </a:p>
                  </a:txBody>
                  <a:tcPr/>
                </a:tc>
                <a:tc>
                  <a:txBody>
                    <a:bodyPr/>
                    <a:lstStyle/>
                    <a:p>
                      <a:r>
                        <a:rPr lang="en-US" dirty="0">
                          <a:solidFill>
                            <a:srgbClr val="009051"/>
                          </a:solidFill>
                        </a:rPr>
                        <a:t>3,000</a:t>
                      </a:r>
                    </a:p>
                  </a:txBody>
                  <a:tcPr/>
                </a:tc>
                <a:tc>
                  <a:txBody>
                    <a:bodyPr/>
                    <a:lstStyle/>
                    <a:p>
                      <a:r>
                        <a:rPr lang="en-US" dirty="0">
                          <a:solidFill>
                            <a:srgbClr val="009051"/>
                          </a:solidFill>
                        </a:rPr>
                        <a:t>low</a:t>
                      </a:r>
                    </a:p>
                  </a:txBody>
                  <a:tcPr/>
                </a:tc>
                <a:tc>
                  <a:txBody>
                    <a:bodyPr/>
                    <a:lstStyle/>
                    <a:p>
                      <a:r>
                        <a:rPr lang="en-US" dirty="0">
                          <a:solidFill>
                            <a:srgbClr val="009051"/>
                          </a:solidFill>
                        </a:rPr>
                        <a:t>Medium</a:t>
                      </a:r>
                    </a:p>
                  </a:txBody>
                  <a:tcPr/>
                </a:tc>
                <a:extLst>
                  <a:ext uri="{0D108BD9-81ED-4DB2-BD59-A6C34878D82A}">
                    <a16:rowId xmlns:a16="http://schemas.microsoft.com/office/drawing/2014/main" val="3742566180"/>
                  </a:ext>
                </a:extLst>
              </a:tr>
              <a:tr h="370840">
                <a:tc>
                  <a:txBody>
                    <a:bodyPr/>
                    <a:lstStyle/>
                    <a:p>
                      <a:r>
                        <a:rPr lang="en-US" dirty="0">
                          <a:solidFill>
                            <a:srgbClr val="FFFF00"/>
                          </a:solidFill>
                        </a:rPr>
                        <a:t>5</a:t>
                      </a:r>
                    </a:p>
                  </a:txBody>
                  <a:tcPr/>
                </a:tc>
                <a:tc>
                  <a:txBody>
                    <a:bodyPr/>
                    <a:lstStyle/>
                    <a:p>
                      <a:r>
                        <a:rPr lang="en-US" dirty="0">
                          <a:solidFill>
                            <a:srgbClr val="FFFF00"/>
                          </a:solidFill>
                        </a:rPr>
                        <a:t>Medium Size Poultry Feed Plant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00"/>
                          </a:solidFill>
                        </a:rPr>
                        <a:t>250</a:t>
                      </a:r>
                    </a:p>
                    <a:p>
                      <a:endParaRPr lang="en-US" dirty="0">
                        <a:solidFill>
                          <a:srgbClr val="FFFF00"/>
                        </a:solidFill>
                      </a:endParaRPr>
                    </a:p>
                  </a:txBody>
                  <a:tcPr/>
                </a:tc>
                <a:tc>
                  <a:txBody>
                    <a:bodyPr/>
                    <a:lstStyle/>
                    <a:p>
                      <a:r>
                        <a:rPr lang="en-US" dirty="0">
                          <a:solidFill>
                            <a:srgbClr val="FFFF00"/>
                          </a:solidFill>
                        </a:rPr>
                        <a:t>1,500</a:t>
                      </a:r>
                    </a:p>
                  </a:txBody>
                  <a:tcPr/>
                </a:tc>
                <a:tc>
                  <a:txBody>
                    <a:bodyPr/>
                    <a:lstStyle/>
                    <a:p>
                      <a:r>
                        <a:rPr lang="en-US" dirty="0">
                          <a:solidFill>
                            <a:srgbClr val="FFFF00"/>
                          </a:solidFill>
                        </a:rPr>
                        <a:t>Medium</a:t>
                      </a:r>
                    </a:p>
                  </a:txBody>
                  <a:tcPr/>
                </a:tc>
                <a:tc>
                  <a:txBody>
                    <a:bodyPr/>
                    <a:lstStyle/>
                    <a:p>
                      <a:r>
                        <a:rPr lang="en-US" dirty="0">
                          <a:solidFill>
                            <a:srgbClr val="FFFF00"/>
                          </a:solidFill>
                        </a:rPr>
                        <a:t>Medium</a:t>
                      </a:r>
                    </a:p>
                  </a:txBody>
                  <a:tcPr/>
                </a:tc>
                <a:extLst>
                  <a:ext uri="{0D108BD9-81ED-4DB2-BD59-A6C34878D82A}">
                    <a16:rowId xmlns:a16="http://schemas.microsoft.com/office/drawing/2014/main" val="3997457714"/>
                  </a:ext>
                </a:extLst>
              </a:tr>
              <a:tr h="0">
                <a:tc>
                  <a:txBody>
                    <a:bodyPr/>
                    <a:lstStyle/>
                    <a:p>
                      <a:r>
                        <a:rPr lang="en-US" dirty="0">
                          <a:solidFill>
                            <a:srgbClr val="FF0000"/>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Poultry Meat Processing Plant </a:t>
                      </a:r>
                    </a:p>
                  </a:txBody>
                  <a:tcPr/>
                </a:tc>
                <a:tc>
                  <a:txBody>
                    <a:bodyPr/>
                    <a:lstStyle/>
                    <a:p>
                      <a:r>
                        <a:rPr lang="en-US" dirty="0">
                          <a:solidFill>
                            <a:srgbClr val="FF0000"/>
                          </a:solidFill>
                        </a:rPr>
                        <a:t>150</a:t>
                      </a:r>
                    </a:p>
                  </a:txBody>
                  <a:tcPr/>
                </a:tc>
                <a:tc>
                  <a:txBody>
                    <a:bodyPr/>
                    <a:lstStyle/>
                    <a:p>
                      <a:r>
                        <a:rPr lang="en-US" dirty="0">
                          <a:solidFill>
                            <a:srgbClr val="FF0000"/>
                          </a:solidFill>
                        </a:rPr>
                        <a:t>N/A</a:t>
                      </a:r>
                    </a:p>
                  </a:txBody>
                  <a:tcPr/>
                </a:tc>
                <a:tc>
                  <a:txBody>
                    <a:bodyPr/>
                    <a:lstStyle/>
                    <a:p>
                      <a:r>
                        <a:rPr lang="en-US" dirty="0">
                          <a:solidFill>
                            <a:srgbClr val="FF0000"/>
                          </a:solidFill>
                        </a:rPr>
                        <a:t>Medium to high</a:t>
                      </a:r>
                    </a:p>
                  </a:txBody>
                  <a:tcPr/>
                </a:tc>
                <a:tc>
                  <a:txBody>
                    <a:bodyPr/>
                    <a:lstStyle/>
                    <a:p>
                      <a:r>
                        <a:rPr lang="en-US" dirty="0">
                          <a:solidFill>
                            <a:srgbClr val="FF0000"/>
                          </a:solidFill>
                        </a:rPr>
                        <a:t>Medium</a:t>
                      </a:r>
                    </a:p>
                  </a:txBody>
                  <a:tcPr/>
                </a:tc>
                <a:extLst>
                  <a:ext uri="{0D108BD9-81ED-4DB2-BD59-A6C34878D82A}">
                    <a16:rowId xmlns:a16="http://schemas.microsoft.com/office/drawing/2014/main" val="4017684186"/>
                  </a:ext>
                </a:extLst>
              </a:tr>
              <a:tr h="370840">
                <a:tc>
                  <a:txBody>
                    <a:bodyPr/>
                    <a:lstStyle/>
                    <a:p>
                      <a:r>
                        <a:rPr lang="en-US" dirty="0">
                          <a:solidFill>
                            <a:srgbClr val="FF0000"/>
                          </a:solidFill>
                        </a:rPr>
                        <a:t>7</a:t>
                      </a:r>
                    </a:p>
                  </a:txBody>
                  <a:tcPr/>
                </a:tc>
                <a:tc>
                  <a:txBody>
                    <a:bodyPr/>
                    <a:lstStyle/>
                    <a:p>
                      <a:r>
                        <a:rPr lang="en-US" dirty="0">
                          <a:solidFill>
                            <a:srgbClr val="FF0000"/>
                          </a:solidFill>
                        </a:rPr>
                        <a:t>Medium Poultry Slaughterhouse </a:t>
                      </a:r>
                    </a:p>
                  </a:txBody>
                  <a:tcPr/>
                </a:tc>
                <a:tc>
                  <a:txBody>
                    <a:bodyPr/>
                    <a:lstStyle/>
                    <a:p>
                      <a:r>
                        <a:rPr lang="en-US" dirty="0">
                          <a:solidFill>
                            <a:srgbClr val="FF0000"/>
                          </a:solidFill>
                        </a:rPr>
                        <a:t>80</a:t>
                      </a:r>
                    </a:p>
                  </a:txBody>
                  <a:tcPr/>
                </a:tc>
                <a:tc>
                  <a:txBody>
                    <a:bodyPr/>
                    <a:lstStyle/>
                    <a:p>
                      <a:r>
                        <a:rPr lang="en-US" dirty="0">
                          <a:solidFill>
                            <a:srgbClr val="FF0000"/>
                          </a:solidFill>
                        </a:rPr>
                        <a:t>N/A</a:t>
                      </a:r>
                    </a:p>
                  </a:txBody>
                  <a:tcPr/>
                </a:tc>
                <a:tc>
                  <a:txBody>
                    <a:bodyPr/>
                    <a:lstStyle/>
                    <a:p>
                      <a:r>
                        <a:rPr lang="en-US" dirty="0">
                          <a:solidFill>
                            <a:srgbClr val="FF0000"/>
                          </a:solidFill>
                        </a:rPr>
                        <a:t>Medium</a:t>
                      </a:r>
                    </a:p>
                  </a:txBody>
                  <a:tcPr/>
                </a:tc>
                <a:tc>
                  <a:txBody>
                    <a:bodyPr/>
                    <a:lstStyle/>
                    <a:p>
                      <a:r>
                        <a:rPr lang="en-US" dirty="0">
                          <a:solidFill>
                            <a:srgbClr val="FF0000"/>
                          </a:solidFill>
                        </a:rPr>
                        <a:t>Low to medium</a:t>
                      </a:r>
                    </a:p>
                  </a:txBody>
                  <a:tcPr/>
                </a:tc>
                <a:extLst>
                  <a:ext uri="{0D108BD9-81ED-4DB2-BD59-A6C34878D82A}">
                    <a16:rowId xmlns:a16="http://schemas.microsoft.com/office/drawing/2014/main" val="2080309449"/>
                  </a:ext>
                </a:extLst>
              </a:tr>
            </a:tbl>
          </a:graphicData>
        </a:graphic>
      </p:graphicFrame>
      <p:pic>
        <p:nvPicPr>
          <p:cNvPr id="8" name="Picture 7">
            <a:extLst>
              <a:ext uri="{FF2B5EF4-FFF2-40B4-BE49-F238E27FC236}">
                <a16:creationId xmlns:a16="http://schemas.microsoft.com/office/drawing/2014/main" id="{6F07D415-4BDA-D443-B324-17ACA6083BF1}"/>
              </a:ext>
            </a:extLst>
          </p:cNvPr>
          <p:cNvPicPr>
            <a:picLocks noChangeAspect="1"/>
          </p:cNvPicPr>
          <p:nvPr/>
        </p:nvPicPr>
        <p:blipFill>
          <a:blip r:embed="rId4"/>
          <a:stretch>
            <a:fillRect/>
          </a:stretch>
        </p:blipFill>
        <p:spPr>
          <a:xfrm>
            <a:off x="374931" y="5616365"/>
            <a:ext cx="4978400" cy="622300"/>
          </a:xfrm>
          <a:prstGeom prst="rect">
            <a:avLst/>
          </a:prstGeom>
        </p:spPr>
      </p:pic>
    </p:spTree>
    <p:extLst>
      <p:ext uri="{BB962C8B-B14F-4D97-AF65-F5344CB8AC3E}">
        <p14:creationId xmlns:p14="http://schemas.microsoft.com/office/powerpoint/2010/main" val="372320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916AC2-31F4-104A-8AC1-444AAFB2EC8C}"/>
              </a:ext>
            </a:extLst>
          </p:cNvPr>
          <p:cNvSpPr/>
          <p:nvPr/>
        </p:nvSpPr>
        <p:spPr>
          <a:xfrm>
            <a:off x="4865687" y="1"/>
            <a:ext cx="7427915"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3418258-3C35-6548-8065-1D0083546472}"/>
              </a:ext>
            </a:extLst>
          </p:cNvPr>
          <p:cNvSpPr txBox="1"/>
          <p:nvPr/>
        </p:nvSpPr>
        <p:spPr>
          <a:xfrm>
            <a:off x="2432843" y="2477728"/>
            <a:ext cx="12192000"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Kenya</a:t>
            </a:r>
          </a:p>
          <a:p>
            <a:pPr algn="ctr"/>
            <a:r>
              <a:rPr lang="en-US" sz="2800" dirty="0">
                <a:solidFill>
                  <a:schemeClr val="bg1"/>
                </a:solidFill>
                <a:latin typeface="Aharoni" panose="02010803020104030203" pitchFamily="2" charset="-79"/>
                <a:cs typeface="Aharoni" panose="02010803020104030203" pitchFamily="2" charset="-79"/>
              </a:rPr>
              <a:t>Business Model Selection: 
Passionfruit Value Chain</a:t>
            </a:r>
            <a:endParaRPr lang="en-US" sz="2000" dirty="0">
              <a:solidFill>
                <a:schemeClr val="bg1"/>
              </a:solidFill>
              <a:latin typeface="Aharoni" panose="02010803020104030203" pitchFamily="2" charset="-79"/>
              <a:cs typeface="Aharoni" panose="02010803020104030203" pitchFamily="2" charset="-79"/>
            </a:endParaRPr>
          </a:p>
        </p:txBody>
      </p:sp>
      <p:pic>
        <p:nvPicPr>
          <p:cNvPr id="1026" name="Picture 2">
            <a:extLst>
              <a:ext uri="{FF2B5EF4-FFF2-40B4-BE49-F238E27FC236}">
                <a16:creationId xmlns:a16="http://schemas.microsoft.com/office/drawing/2014/main" id="{581D31C2-AC26-F94E-BCBE-A7DC73327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56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Z-logo - ECDPM">
            <a:extLst>
              <a:ext uri="{FF2B5EF4-FFF2-40B4-BE49-F238E27FC236}">
                <a16:creationId xmlns:a16="http://schemas.microsoft.com/office/drawing/2014/main" id="{86D90D68-D1A3-F440-A531-2AC07C437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07911" cy="6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5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70AE2-3FDA-6341-9F43-25F3C1C63B70}"/>
              </a:ext>
            </a:extLst>
          </p:cNvPr>
          <p:cNvSpPr/>
          <p:nvPr/>
        </p:nvSpPr>
        <p:spPr>
          <a:xfrm>
            <a:off x="6242639" y="5562600"/>
            <a:ext cx="5736553" cy="81927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D675DA-93AF-274B-88D7-1AF911237F43}"/>
              </a:ext>
            </a:extLst>
          </p:cNvPr>
          <p:cNvSpPr>
            <a:spLocks noGrp="1"/>
          </p:cNvSpPr>
          <p:nvPr>
            <p:ph type="title"/>
          </p:nvPr>
        </p:nvSpPr>
        <p:spPr>
          <a:xfrm>
            <a:off x="1098257" y="-197153"/>
            <a:ext cx="10515600" cy="1325563"/>
          </a:xfrm>
        </p:spPr>
        <p:txBody>
          <a:bodyPr>
            <a:normAutofit/>
          </a:bodyPr>
          <a:lstStyle/>
          <a:p>
            <a:r>
              <a:rPr lang="en-US" sz="3600" dirty="0"/>
              <a:t>Issues and Opportunities in Passionfruit</a:t>
            </a:r>
          </a:p>
        </p:txBody>
      </p:sp>
      <p:sp>
        <p:nvSpPr>
          <p:cNvPr id="3" name="Slide Number Placeholder 2">
            <a:extLst>
              <a:ext uri="{FF2B5EF4-FFF2-40B4-BE49-F238E27FC236}">
                <a16:creationId xmlns:a16="http://schemas.microsoft.com/office/drawing/2014/main" id="{63CC32C3-FFE5-374D-8FCC-D1D723EBAD2B}"/>
              </a:ext>
            </a:extLst>
          </p:cNvPr>
          <p:cNvSpPr>
            <a:spLocks noGrp="1"/>
          </p:cNvSpPr>
          <p:nvPr>
            <p:ph type="sldNum" sz="quarter" idx="12"/>
          </p:nvPr>
        </p:nvSpPr>
        <p:spPr/>
        <p:txBody>
          <a:bodyPr/>
          <a:lstStyle/>
          <a:p>
            <a:fld id="{D47D5607-B8B2-1045-B45F-7FE67DA2B3EB}" type="slidenum">
              <a:rPr lang="en-US" smtClean="0"/>
              <a:pPr/>
              <a:t>14</a:t>
            </a:fld>
            <a:endParaRPr lang="en-US" dirty="0"/>
          </a:p>
        </p:txBody>
      </p:sp>
      <p:sp>
        <p:nvSpPr>
          <p:cNvPr id="12" name="Rectangle 11">
            <a:extLst>
              <a:ext uri="{FF2B5EF4-FFF2-40B4-BE49-F238E27FC236}">
                <a16:creationId xmlns:a16="http://schemas.microsoft.com/office/drawing/2014/main" id="{B0538037-7736-6949-9E6A-8A045D6E9DEB}"/>
              </a:ext>
            </a:extLst>
          </p:cNvPr>
          <p:cNvSpPr/>
          <p:nvPr/>
        </p:nvSpPr>
        <p:spPr>
          <a:xfrm>
            <a:off x="93597" y="3244800"/>
            <a:ext cx="4524131" cy="2115451"/>
          </a:xfrm>
          <a:prstGeom prst="rect">
            <a:avLst/>
          </a:prstGeom>
        </p:spPr>
        <p:txBody>
          <a:bodyPr wrap="square">
            <a:spAutoFit/>
          </a:bodyPr>
          <a:lstStyle/>
          <a:p>
            <a:pPr>
              <a:lnSpc>
                <a:spcPct val="90000"/>
              </a:lnSpc>
              <a:spcBef>
                <a:spcPts val="1000"/>
              </a:spcBef>
            </a:pPr>
            <a:r>
              <a:rPr lang="en-US" dirty="0">
                <a:solidFill>
                  <a:schemeClr val="bg1"/>
                </a:solidFill>
                <a:latin typeface="Raleway Medium" panose="020B0603030101060003" pitchFamily="34" charset="77"/>
              </a:rPr>
              <a:t>Challenge 2: Processing Equipment</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Modern processing equipment is essential</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manufacturers</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importers &amp; suppliers</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maintenance services</a:t>
            </a:r>
          </a:p>
          <a:p>
            <a:pPr marL="228600" indent="-228600">
              <a:lnSpc>
                <a:spcPct val="90000"/>
              </a:lnSpc>
              <a:spcBef>
                <a:spcPts val="1000"/>
              </a:spcBef>
              <a:buFont typeface="Arial" panose="020B0604020202020204" pitchFamily="34" charset="0"/>
              <a:buChar char="•"/>
            </a:pPr>
            <a:endParaRPr lang="en-US" sz="2000" dirty="0">
              <a:solidFill>
                <a:schemeClr val="bg1"/>
              </a:solidFill>
              <a:latin typeface="+mj-lt"/>
            </a:endParaRPr>
          </a:p>
          <a:p>
            <a:endParaRPr lang="en-US" dirty="0">
              <a:solidFill>
                <a:schemeClr val="bg1"/>
              </a:solidFill>
              <a:latin typeface="+mj-lt"/>
            </a:endParaRPr>
          </a:p>
        </p:txBody>
      </p:sp>
      <p:sp>
        <p:nvSpPr>
          <p:cNvPr id="14" name="TextBox 13">
            <a:extLst>
              <a:ext uri="{FF2B5EF4-FFF2-40B4-BE49-F238E27FC236}">
                <a16:creationId xmlns:a16="http://schemas.microsoft.com/office/drawing/2014/main" id="{97F6311C-3733-1F4E-A1BB-54C072C3A37B}"/>
              </a:ext>
            </a:extLst>
          </p:cNvPr>
          <p:cNvSpPr txBox="1"/>
          <p:nvPr/>
        </p:nvSpPr>
        <p:spPr>
          <a:xfrm>
            <a:off x="364247" y="1096895"/>
            <a:ext cx="5244073" cy="5529719"/>
          </a:xfrm>
          <a:prstGeom prst="rect">
            <a:avLst/>
          </a:prstGeom>
          <a:noFill/>
        </p:spPr>
        <p:txBody>
          <a:bodyPr wrap="square" rtlCol="0">
            <a:spAutoFit/>
          </a:bodyPr>
          <a:lstStyle/>
          <a:p>
            <a:pPr algn="ctr"/>
            <a:r>
              <a:rPr lang="en-US" sz="2000" dirty="0">
                <a:solidFill>
                  <a:srgbClr val="E0294A"/>
                </a:solidFill>
                <a:latin typeface="Raleway Medium" panose="020B0603030101060003" pitchFamily="34" charset="77"/>
              </a:rPr>
              <a:t>Issues</a:t>
            </a:r>
          </a:p>
          <a:p>
            <a:pPr algn="ctr"/>
            <a:endParaRPr lang="en-US" sz="2400" dirty="0">
              <a:solidFill>
                <a:srgbClr val="E0294A"/>
              </a:solidFill>
              <a:latin typeface="Raleway Medium" panose="020B0603030101060003" pitchFamily="34" charset="77"/>
            </a:endParaRP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Fusarium and Woodiness Viroid infest production areas</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Farmers lack the GAP knowledge to grow passionfruit successfully</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There is a shortage of professional nurseries</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Certified seeds are difficult to find and there is a critical shortage of disease-free planting material</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Land access for women and youth is difficult</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Access to finance for investment for women and youth is difficult</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Lack of access to assured markets discourages youth from persisting with passionfruit</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Processors, local market traders and exporters struggle to reach scale </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Below 20% of fruit is 1</a:t>
            </a:r>
            <a:r>
              <a:rPr lang="en-US" sz="1600" baseline="30000" dirty="0">
                <a:solidFill>
                  <a:schemeClr val="bg2">
                    <a:lumMod val="25000"/>
                  </a:schemeClr>
                </a:solidFill>
                <a:latin typeface="+mj-lt"/>
              </a:rPr>
              <a:t>st</a:t>
            </a:r>
            <a:r>
              <a:rPr lang="en-US" sz="1600" dirty="0">
                <a:solidFill>
                  <a:schemeClr val="bg2">
                    <a:lumMod val="25000"/>
                  </a:schemeClr>
                </a:solidFill>
                <a:latin typeface="+mj-lt"/>
              </a:rPr>
              <a:t> grade suitable for export</a:t>
            </a:r>
          </a:p>
          <a:p>
            <a:pPr marL="342900" lvl="0" indent="-342900">
              <a:spcBef>
                <a:spcPts val="400"/>
              </a:spcBef>
              <a:buFont typeface="Arial" panose="020B0604020202020204" pitchFamily="34" charset="0"/>
              <a:buChar char="•"/>
            </a:pPr>
            <a:r>
              <a:rPr lang="en-US" sz="1600" dirty="0">
                <a:solidFill>
                  <a:schemeClr val="bg2">
                    <a:lumMod val="25000"/>
                  </a:schemeClr>
                </a:solidFill>
                <a:latin typeface="+mj-lt"/>
              </a:rPr>
              <a:t>Pesticide residues present a barrier to export </a:t>
            </a:r>
          </a:p>
          <a:p>
            <a:pPr marL="285750" indent="-285750">
              <a:buFont typeface="Arial" panose="020B0604020202020204" pitchFamily="34" charset="0"/>
              <a:buChar char="•"/>
            </a:pPr>
            <a:endParaRPr lang="en-US" dirty="0">
              <a:solidFill>
                <a:schemeClr val="tx2"/>
              </a:solidFill>
            </a:endParaRPr>
          </a:p>
          <a:p>
            <a:endParaRPr lang="en-US" dirty="0">
              <a:solidFill>
                <a:schemeClr val="tx2"/>
              </a:solidFill>
            </a:endParaRPr>
          </a:p>
        </p:txBody>
      </p:sp>
      <p:sp>
        <p:nvSpPr>
          <p:cNvPr id="15" name="TextBox 14">
            <a:extLst>
              <a:ext uri="{FF2B5EF4-FFF2-40B4-BE49-F238E27FC236}">
                <a16:creationId xmlns:a16="http://schemas.microsoft.com/office/drawing/2014/main" id="{9E2F5380-0FE0-2046-88EF-FBC9ABFA0DD8}"/>
              </a:ext>
            </a:extLst>
          </p:cNvPr>
          <p:cNvSpPr txBox="1"/>
          <p:nvPr/>
        </p:nvSpPr>
        <p:spPr>
          <a:xfrm>
            <a:off x="6063768" y="1096895"/>
            <a:ext cx="6034635" cy="4565352"/>
          </a:xfrm>
          <a:prstGeom prst="rect">
            <a:avLst/>
          </a:prstGeom>
          <a:noFill/>
        </p:spPr>
        <p:txBody>
          <a:bodyPr wrap="square" rtlCol="0">
            <a:spAutoFit/>
          </a:bodyPr>
          <a:lstStyle/>
          <a:p>
            <a:pPr algn="ctr"/>
            <a:r>
              <a:rPr lang="en-US" sz="2000" dirty="0">
                <a:solidFill>
                  <a:srgbClr val="E0294A"/>
                </a:solidFill>
                <a:latin typeface="Raleway Medium" panose="020B0603030101060003" pitchFamily="34" charset="77"/>
              </a:rPr>
              <a:t>Opportunities</a:t>
            </a:r>
          </a:p>
          <a:p>
            <a:pPr algn="ctr"/>
            <a:endParaRPr lang="en-US" dirty="0">
              <a:solidFill>
                <a:srgbClr val="E0294A"/>
              </a:solidFill>
              <a:latin typeface="Raleway Medium" panose="020B0603030101060003" pitchFamily="34" charset="77"/>
            </a:endParaRP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Passionfruit can be very profitable even at a small-scale</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If well farmed profit per acre can be KES 1 million</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Break even point can be reached in 12 months</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Passionfruit is highly valued on local markets, regional export, export to the UAE and EU </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Passionfruit commands a high price on the international pulp for juice market</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There are many traders, exporters and small-scale juice processors in the country.</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Large quantities are exported to Uganda for juice where it is touted as a remedy for HIV</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Off-takers are willing to invest in outgrowers through training and input provision for contract supply</a:t>
            </a:r>
          </a:p>
          <a:p>
            <a:endParaRPr lang="en-US" dirty="0">
              <a:solidFill>
                <a:schemeClr val="tx2"/>
              </a:solidFill>
            </a:endParaRPr>
          </a:p>
        </p:txBody>
      </p:sp>
      <p:cxnSp>
        <p:nvCxnSpPr>
          <p:cNvPr id="5" name="Straight Connector 4">
            <a:extLst>
              <a:ext uri="{FF2B5EF4-FFF2-40B4-BE49-F238E27FC236}">
                <a16:creationId xmlns:a16="http://schemas.microsoft.com/office/drawing/2014/main" id="{C5C3631F-7E42-474F-B437-CD6EEEF514FD}"/>
              </a:ext>
            </a:extLst>
          </p:cNvPr>
          <p:cNvCxnSpPr>
            <a:cxnSpLocks/>
          </p:cNvCxnSpPr>
          <p:nvPr/>
        </p:nvCxnSpPr>
        <p:spPr>
          <a:xfrm flipV="1">
            <a:off x="212806" y="1559216"/>
            <a:ext cx="11766387" cy="41594"/>
          </a:xfrm>
          <a:prstGeom prst="line">
            <a:avLst/>
          </a:prstGeom>
          <a:ln w="190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649EA5-DDBC-3E4F-A271-8651FEA1908E}"/>
              </a:ext>
            </a:extLst>
          </p:cNvPr>
          <p:cNvCxnSpPr>
            <a:cxnSpLocks/>
          </p:cNvCxnSpPr>
          <p:nvPr/>
        </p:nvCxnSpPr>
        <p:spPr>
          <a:xfrm>
            <a:off x="5791200" y="1005167"/>
            <a:ext cx="0" cy="5014633"/>
          </a:xfrm>
          <a:prstGeom prst="line">
            <a:avLst/>
          </a:prstGeom>
          <a:ln w="190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7" name="Graphic 16" descr="Comment Dislike with solid fill">
            <a:extLst>
              <a:ext uri="{FF2B5EF4-FFF2-40B4-BE49-F238E27FC236}">
                <a16:creationId xmlns:a16="http://schemas.microsoft.com/office/drawing/2014/main" id="{E22C58B7-5922-9544-909D-0DFB0A52F1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447800" y="868984"/>
            <a:ext cx="762000" cy="762000"/>
          </a:xfrm>
          <a:prstGeom prst="rect">
            <a:avLst/>
          </a:prstGeom>
        </p:spPr>
      </p:pic>
      <p:pic>
        <p:nvPicPr>
          <p:cNvPr id="18" name="Graphic 17" descr="Comment Like with solid fill">
            <a:extLst>
              <a:ext uri="{FF2B5EF4-FFF2-40B4-BE49-F238E27FC236}">
                <a16:creationId xmlns:a16="http://schemas.microsoft.com/office/drawing/2014/main" id="{1330C408-3E65-9640-8381-A0C339260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9800" y="868984"/>
            <a:ext cx="762000" cy="762000"/>
          </a:xfrm>
          <a:prstGeom prst="rect">
            <a:avLst/>
          </a:prstGeom>
        </p:spPr>
      </p:pic>
      <p:pic>
        <p:nvPicPr>
          <p:cNvPr id="2050" name="Picture 2" descr="Passion fruit - Free food icons">
            <a:extLst>
              <a:ext uri="{FF2B5EF4-FFF2-40B4-BE49-F238E27FC236}">
                <a16:creationId xmlns:a16="http://schemas.microsoft.com/office/drawing/2014/main" id="{6A5A6357-386E-7D48-8B3B-4F6A6B6D48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D8C336-DA6F-E849-B3AD-0E3600B16C07}"/>
              </a:ext>
            </a:extLst>
          </p:cNvPr>
          <p:cNvSpPr txBox="1"/>
          <p:nvPr/>
        </p:nvSpPr>
        <p:spPr>
          <a:xfrm>
            <a:off x="6242640" y="5626274"/>
            <a:ext cx="5413467" cy="646331"/>
          </a:xfrm>
          <a:prstGeom prst="rect">
            <a:avLst/>
          </a:prstGeom>
          <a:noFill/>
        </p:spPr>
        <p:txBody>
          <a:bodyPr wrap="square" rtlCol="0">
            <a:spAutoFit/>
          </a:bodyPr>
          <a:lstStyle/>
          <a:p>
            <a:r>
              <a:rPr lang="en-GB" dirty="0">
                <a:solidFill>
                  <a:schemeClr val="bg1"/>
                </a:solidFill>
              </a:rPr>
              <a:t>3 Key Ingredients for success:</a:t>
            </a:r>
          </a:p>
          <a:p>
            <a:r>
              <a:rPr lang="en-GB" dirty="0">
                <a:solidFill>
                  <a:schemeClr val="bg1"/>
                </a:solidFill>
              </a:rPr>
              <a:t>Farmer training, planting material and market linkages</a:t>
            </a:r>
          </a:p>
        </p:txBody>
      </p:sp>
    </p:spTree>
    <p:extLst>
      <p:ext uri="{BB962C8B-B14F-4D97-AF65-F5344CB8AC3E}">
        <p14:creationId xmlns:p14="http://schemas.microsoft.com/office/powerpoint/2010/main" val="24863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98B83-6582-9240-915F-BF9EF4963D5A}"/>
              </a:ext>
            </a:extLst>
          </p:cNvPr>
          <p:cNvSpPr>
            <a:spLocks noGrp="1"/>
          </p:cNvSpPr>
          <p:nvPr>
            <p:ph type="title"/>
          </p:nvPr>
        </p:nvSpPr>
        <p:spPr>
          <a:xfrm>
            <a:off x="1066800" y="183184"/>
            <a:ext cx="10058400" cy="1371600"/>
          </a:xfrm>
        </p:spPr>
        <p:txBody>
          <a:bodyPr>
            <a:normAutofit/>
          </a:bodyPr>
          <a:lstStyle/>
          <a:p>
            <a:r>
              <a:rPr lang="en-GB" sz="3600" dirty="0"/>
              <a:t>Unlocking jobs for women and youth in the passionfruit value chain in West Kenya</a:t>
            </a:r>
          </a:p>
        </p:txBody>
      </p:sp>
      <p:pic>
        <p:nvPicPr>
          <p:cNvPr id="3" name="Picture 2" descr="Passion fruit - Free food icons">
            <a:extLst>
              <a:ext uri="{FF2B5EF4-FFF2-40B4-BE49-F238E27FC236}">
                <a16:creationId xmlns:a16="http://schemas.microsoft.com/office/drawing/2014/main" id="{EB428434-BBA2-384E-9F39-6BB79CA459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BA6E6-BB4A-1241-BA28-2028BD18843A}"/>
              </a:ext>
            </a:extLst>
          </p:cNvPr>
          <p:cNvSpPr txBox="1"/>
          <p:nvPr/>
        </p:nvSpPr>
        <p:spPr>
          <a:xfrm>
            <a:off x="553220" y="1554784"/>
            <a:ext cx="11085560"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t>Support women and youth farmers with training, extension and linkages to traders and processors</a:t>
            </a:r>
          </a:p>
          <a:p>
            <a:pPr marL="285750" indent="-285750">
              <a:buFont typeface="Arial" panose="020B0604020202020204" pitchFamily="34" charset="0"/>
              <a:buChar char="•"/>
            </a:pPr>
            <a:r>
              <a:rPr lang="en-GB" sz="2000" dirty="0"/>
              <a:t>Develop nurseries with existing training institutions to produce certified planting material</a:t>
            </a:r>
          </a:p>
          <a:p>
            <a:pPr marL="285750" indent="-285750">
              <a:buFont typeface="Arial" panose="020B0604020202020204" pitchFamily="34" charset="0"/>
              <a:buChar char="•"/>
            </a:pPr>
            <a:r>
              <a:rPr lang="en-GB" sz="2000" dirty="0"/>
              <a:t>Support traders and processors to increase capacity utilisation through contract farming</a:t>
            </a:r>
          </a:p>
          <a:p>
            <a:pPr marL="285750" indent="-285750">
              <a:buFont typeface="Arial" panose="020B0604020202020204" pitchFamily="34" charset="0"/>
              <a:buChar char="•"/>
            </a:pPr>
            <a:r>
              <a:rPr lang="en-GB" sz="2000" dirty="0"/>
              <a:t>Business models in the Passionfruit Value Chain in West Kenya are proposed with specific private partners in mind. Key contacts for each model are listed at the end of the presentation.</a:t>
            </a:r>
          </a:p>
          <a:p>
            <a:pPr marL="285750" indent="-285750">
              <a:buFont typeface="Arial" panose="020B0604020202020204" pitchFamily="34" charset="0"/>
              <a:buChar char="•"/>
            </a:pPr>
            <a:r>
              <a:rPr lang="en-GB" sz="2000" dirty="0"/>
              <a:t>An integrated approach supporting business models in nurseries, training, primary production and marketing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4098" name="Picture 2">
            <a:extLst>
              <a:ext uri="{FF2B5EF4-FFF2-40B4-BE49-F238E27FC236}">
                <a16:creationId xmlns:a16="http://schemas.microsoft.com/office/drawing/2014/main" id="{DCEC38DF-7BF5-8844-B992-41753DACA0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816" y="4201308"/>
            <a:ext cx="2755727" cy="20667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DB87328-073F-1249-AB0F-66138B293E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868" y="3976709"/>
            <a:ext cx="1886994" cy="25159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56DEC4E-9A1C-264D-8773-16E9A598F2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187" y="3976710"/>
            <a:ext cx="1886994" cy="2515991"/>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a:extLst>
              <a:ext uri="{FF2B5EF4-FFF2-40B4-BE49-F238E27FC236}">
                <a16:creationId xmlns:a16="http://schemas.microsoft.com/office/drawing/2014/main" id="{60FA483A-AACE-E841-B189-B8EE44E91ABA}"/>
              </a:ext>
            </a:extLst>
          </p:cNvPr>
          <p:cNvSpPr/>
          <p:nvPr/>
        </p:nvSpPr>
        <p:spPr>
          <a:xfrm>
            <a:off x="3803539" y="4935290"/>
            <a:ext cx="818629" cy="588723"/>
          </a:xfrm>
          <a:prstGeom prst="homePlate">
            <a:avLst/>
          </a:prstGeom>
          <a:solidFill>
            <a:srgbClr val="0C57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a:extLst>
              <a:ext uri="{FF2B5EF4-FFF2-40B4-BE49-F238E27FC236}">
                <a16:creationId xmlns:a16="http://schemas.microsoft.com/office/drawing/2014/main" id="{20199502-1E52-B649-B1B6-7D45272687DC}"/>
              </a:ext>
            </a:extLst>
          </p:cNvPr>
          <p:cNvSpPr/>
          <p:nvPr/>
        </p:nvSpPr>
        <p:spPr>
          <a:xfrm>
            <a:off x="6635558" y="4935290"/>
            <a:ext cx="818629" cy="588723"/>
          </a:xfrm>
          <a:prstGeom prst="homePlate">
            <a:avLst/>
          </a:prstGeom>
          <a:solidFill>
            <a:srgbClr val="0C57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4">
            <a:extLst>
              <a:ext uri="{FF2B5EF4-FFF2-40B4-BE49-F238E27FC236}">
                <a16:creationId xmlns:a16="http://schemas.microsoft.com/office/drawing/2014/main" id="{5D300DE4-1A6C-BFAC-A167-C29D4DCD5B1F}"/>
              </a:ext>
            </a:extLst>
          </p:cNvPr>
          <p:cNvSpPr/>
          <p:nvPr/>
        </p:nvSpPr>
        <p:spPr>
          <a:xfrm>
            <a:off x="8069586" y="5221778"/>
            <a:ext cx="541014" cy="874222"/>
          </a:xfrm>
          <a:prstGeom prst="rect">
            <a:avLst/>
          </a:prstGeom>
          <a:solidFill>
            <a:srgbClr val="1E2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BC4697C-A7D1-3BC0-3A64-9A2C12DB5F1B}"/>
              </a:ext>
            </a:extLst>
          </p:cNvPr>
          <p:cNvSpPr/>
          <p:nvPr/>
        </p:nvSpPr>
        <p:spPr>
          <a:xfrm>
            <a:off x="7620000" y="5024628"/>
            <a:ext cx="228600" cy="233172"/>
          </a:xfrm>
          <a:prstGeom prst="rect">
            <a:avLst/>
          </a:prstGeom>
          <a:solidFill>
            <a:srgbClr val="1E2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D6EFA5D-60AB-B3E3-5942-ECA13015BE2B}"/>
              </a:ext>
            </a:extLst>
          </p:cNvPr>
          <p:cNvSpPr/>
          <p:nvPr/>
        </p:nvSpPr>
        <p:spPr>
          <a:xfrm>
            <a:off x="9067800" y="5867400"/>
            <a:ext cx="152400" cy="228600"/>
          </a:xfrm>
          <a:prstGeom prst="rect">
            <a:avLst/>
          </a:prstGeom>
          <a:solidFill>
            <a:srgbClr val="1E2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EAF8BD1D-8B0D-6B41-61B8-D4F93A9ACEB5}"/>
              </a:ext>
            </a:extLst>
          </p:cNvPr>
          <p:cNvSpPr/>
          <p:nvPr/>
        </p:nvSpPr>
        <p:spPr>
          <a:xfrm>
            <a:off x="7543799" y="6019800"/>
            <a:ext cx="272679" cy="76200"/>
          </a:xfrm>
          <a:prstGeom prst="rect">
            <a:avLst/>
          </a:prstGeom>
          <a:solidFill>
            <a:srgbClr val="1E2B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9430173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390C-BBC6-834A-A796-38E733C10864}"/>
              </a:ext>
            </a:extLst>
          </p:cNvPr>
          <p:cNvSpPr>
            <a:spLocks noGrp="1"/>
          </p:cNvSpPr>
          <p:nvPr>
            <p:ph type="title"/>
          </p:nvPr>
        </p:nvSpPr>
        <p:spPr>
          <a:xfrm>
            <a:off x="853035" y="135450"/>
            <a:ext cx="9906000" cy="1325563"/>
          </a:xfrm>
        </p:spPr>
        <p:txBody>
          <a:bodyPr>
            <a:normAutofit/>
          </a:bodyPr>
          <a:lstStyle/>
          <a:p>
            <a:r>
              <a:rPr lang="en-GB" sz="3600" dirty="0"/>
              <a:t>No to passionfruit with vegetable intercropping</a:t>
            </a:r>
          </a:p>
        </p:txBody>
      </p:sp>
      <p:sp>
        <p:nvSpPr>
          <p:cNvPr id="3" name="Slide Number Placeholder 2">
            <a:extLst>
              <a:ext uri="{FF2B5EF4-FFF2-40B4-BE49-F238E27FC236}">
                <a16:creationId xmlns:a16="http://schemas.microsoft.com/office/drawing/2014/main" id="{FBED86FD-9E20-1544-9243-D9EED61B876E}"/>
              </a:ext>
            </a:extLst>
          </p:cNvPr>
          <p:cNvSpPr>
            <a:spLocks noGrp="1"/>
          </p:cNvSpPr>
          <p:nvPr>
            <p:ph type="sldNum" sz="quarter" idx="12"/>
          </p:nvPr>
        </p:nvSpPr>
        <p:spPr/>
        <p:txBody>
          <a:bodyPr/>
          <a:lstStyle/>
          <a:p>
            <a:fld id="{D47D5607-B8B2-1045-B45F-7FE67DA2B3EB}" type="slidenum">
              <a:rPr lang="en-US" smtClean="0"/>
              <a:pPr/>
              <a:t>16</a:t>
            </a:fld>
            <a:endParaRPr lang="en-US" dirty="0"/>
          </a:p>
        </p:txBody>
      </p:sp>
      <p:sp>
        <p:nvSpPr>
          <p:cNvPr id="4" name="TextBox 3">
            <a:extLst>
              <a:ext uri="{FF2B5EF4-FFF2-40B4-BE49-F238E27FC236}">
                <a16:creationId xmlns:a16="http://schemas.microsoft.com/office/drawing/2014/main" id="{A9261991-09C0-C541-9DB2-427477DF3BF2}"/>
              </a:ext>
            </a:extLst>
          </p:cNvPr>
          <p:cNvSpPr txBox="1"/>
          <p:nvPr/>
        </p:nvSpPr>
        <p:spPr>
          <a:xfrm>
            <a:off x="762000" y="1219200"/>
            <a:ext cx="9601200" cy="5078313"/>
          </a:xfrm>
          <a:prstGeom prst="rect">
            <a:avLst/>
          </a:prstGeom>
          <a:noFill/>
        </p:spPr>
        <p:txBody>
          <a:bodyPr wrap="square" rtlCol="0">
            <a:spAutoFit/>
          </a:bodyPr>
          <a:lstStyle/>
          <a:p>
            <a:r>
              <a:rPr lang="en-GB" dirty="0"/>
              <a:t>Intercropping of passionfruit is not recommended by any of the experts interviewed:</a:t>
            </a:r>
          </a:p>
          <a:p>
            <a:pPr marL="742950" lvl="1" indent="-285750">
              <a:buFont typeface="Arial" panose="020B0604020202020204" pitchFamily="34" charset="0"/>
              <a:buChar char="•"/>
            </a:pPr>
            <a:r>
              <a:rPr lang="en-GB" dirty="0"/>
              <a:t>Shared pests like thrips, aphids and blight increase disease pressure</a:t>
            </a:r>
          </a:p>
          <a:p>
            <a:pPr marL="742950" lvl="1" indent="-285750">
              <a:buFont typeface="Arial" panose="020B0604020202020204" pitchFamily="34" charset="0"/>
              <a:buChar char="•"/>
            </a:pPr>
            <a:r>
              <a:rPr lang="en-GB" dirty="0"/>
              <a:t>Increased complexity and expense in management</a:t>
            </a:r>
          </a:p>
          <a:p>
            <a:pPr marL="742950" lvl="1" indent="-285750">
              <a:buFont typeface="Arial" panose="020B0604020202020204" pitchFamily="34" charset="0"/>
              <a:buChar char="•"/>
            </a:pPr>
            <a:r>
              <a:rPr lang="en-GB" dirty="0"/>
              <a:t>Pesticide residues present a risk for exports and for vegetable consumers</a:t>
            </a:r>
          </a:p>
          <a:p>
            <a:pPr marL="742950" lvl="1" indent="-285750">
              <a:buFont typeface="Arial" panose="020B0604020202020204" pitchFamily="34" charset="0"/>
              <a:buChar char="•"/>
            </a:pPr>
            <a:endParaRPr lang="en-GB" dirty="0"/>
          </a:p>
          <a:p>
            <a:pPr lvl="1"/>
            <a:r>
              <a:rPr lang="en-GB" dirty="0"/>
              <a:t>However, it is likely that small-scale farmers will intercrop to maximise land use. In this case the only option is sweet potatoes which is not known to share pests with passionfruit</a:t>
            </a:r>
          </a:p>
          <a:p>
            <a:pPr lvl="1"/>
            <a:endParaRPr lang="en-GB" dirty="0"/>
          </a:p>
          <a:p>
            <a:pPr lvl="1"/>
            <a:r>
              <a:rPr lang="en-GB" dirty="0"/>
              <a:t>Better opportunities for linkages between vegetables and passionfruit are at the packhouse from which vegetables and passionfruit are distributed to the same local, national and export markets.</a:t>
            </a:r>
          </a:p>
          <a:p>
            <a:pPr lvl="1"/>
            <a:endParaRPr lang="en-GB" dirty="0"/>
          </a:p>
          <a:p>
            <a:pPr lvl="1"/>
            <a:r>
              <a:rPr lang="en-GB" dirty="0"/>
              <a:t>Bee Keeping is recommended in passionfruit orchards for pollination and as a low investment income diversification strategy.</a:t>
            </a:r>
          </a:p>
          <a:p>
            <a:pPr lvl="1"/>
            <a:endParaRPr lang="en-GB" dirty="0"/>
          </a:p>
          <a:p>
            <a:pPr lvl="1"/>
            <a:endParaRPr lang="en-GB" dirty="0"/>
          </a:p>
          <a:p>
            <a:pPr lvl="1"/>
            <a:endParaRPr lang="en-GB" dirty="0"/>
          </a:p>
          <a:p>
            <a:pPr lvl="1"/>
            <a:endParaRPr lang="en-GB" dirty="0"/>
          </a:p>
        </p:txBody>
      </p:sp>
      <p:pic>
        <p:nvPicPr>
          <p:cNvPr id="5" name="Picture 4" descr="Passion fruit - Free food icons">
            <a:extLst>
              <a:ext uri="{FF2B5EF4-FFF2-40B4-BE49-F238E27FC236}">
                <a16:creationId xmlns:a16="http://schemas.microsoft.com/office/drawing/2014/main" id="{518D14AB-F927-A94E-B40D-2BD033FB13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16" y="214895"/>
            <a:ext cx="691184" cy="691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vegetables icon png">
            <a:extLst>
              <a:ext uri="{FF2B5EF4-FFF2-40B4-BE49-F238E27FC236}">
                <a16:creationId xmlns:a16="http://schemas.microsoft.com/office/drawing/2014/main" id="{C8970586-61E2-F64C-9DF9-EF028FC13696}"/>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0668000" y="330718"/>
            <a:ext cx="1162629" cy="9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4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BC3F9-E57F-024B-9CED-D6D684B157C6}"/>
              </a:ext>
            </a:extLst>
          </p:cNvPr>
          <p:cNvSpPr>
            <a:spLocks noGrp="1"/>
          </p:cNvSpPr>
          <p:nvPr>
            <p:ph type="sldNum" sz="quarter" idx="12"/>
          </p:nvPr>
        </p:nvSpPr>
        <p:spPr>
          <a:xfrm>
            <a:off x="9372600" y="86376"/>
            <a:ext cx="2743200" cy="365125"/>
          </a:xfrm>
        </p:spPr>
        <p:txBody>
          <a:bodyPr/>
          <a:lstStyle/>
          <a:p>
            <a:fld id="{D47D5607-B8B2-1045-B45F-7FE67DA2B3EB}" type="slidenum">
              <a:rPr lang="en-US" smtClean="0"/>
              <a:pPr/>
              <a:t>17</a:t>
            </a:fld>
            <a:endParaRPr lang="en-US" dirty="0"/>
          </a:p>
        </p:txBody>
      </p:sp>
      <p:sp>
        <p:nvSpPr>
          <p:cNvPr id="6" name="Title 5">
            <a:extLst>
              <a:ext uri="{FF2B5EF4-FFF2-40B4-BE49-F238E27FC236}">
                <a16:creationId xmlns:a16="http://schemas.microsoft.com/office/drawing/2014/main" id="{DCA71914-F42D-E04C-9943-A2AB2F77ACB4}"/>
              </a:ext>
            </a:extLst>
          </p:cNvPr>
          <p:cNvSpPr>
            <a:spLocks noGrp="1"/>
          </p:cNvSpPr>
          <p:nvPr>
            <p:ph type="title"/>
          </p:nvPr>
        </p:nvSpPr>
        <p:spPr>
          <a:xfrm>
            <a:off x="1378461" y="-308456"/>
            <a:ext cx="10515600" cy="1325563"/>
          </a:xfrm>
        </p:spPr>
        <p:txBody>
          <a:bodyPr>
            <a:normAutofit/>
          </a:bodyPr>
          <a:lstStyle/>
          <a:p>
            <a:br>
              <a:rPr lang="en-US" sz="2200" dirty="0"/>
            </a:br>
            <a:r>
              <a:rPr lang="en-US" sz="2200" dirty="0"/>
              <a:t>Recommended business models in the Passionfruit Value Chain</a:t>
            </a:r>
            <a:br>
              <a:rPr lang="en-US" sz="1600" dirty="0"/>
            </a:br>
            <a:endParaRPr lang="en-US" sz="1600" dirty="0"/>
          </a:p>
        </p:txBody>
      </p:sp>
      <p:graphicFrame>
        <p:nvGraphicFramePr>
          <p:cNvPr id="2" name="Table 3">
            <a:extLst>
              <a:ext uri="{FF2B5EF4-FFF2-40B4-BE49-F238E27FC236}">
                <a16:creationId xmlns:a16="http://schemas.microsoft.com/office/drawing/2014/main" id="{464F4F4C-AE38-A34F-B269-36C3EB14B1B0}"/>
              </a:ext>
            </a:extLst>
          </p:cNvPr>
          <p:cNvGraphicFramePr>
            <a:graphicFrameLocks noGrp="1"/>
          </p:cNvGraphicFramePr>
          <p:nvPr>
            <p:extLst>
              <p:ext uri="{D42A27DB-BD31-4B8C-83A1-F6EECF244321}">
                <p14:modId xmlns:p14="http://schemas.microsoft.com/office/powerpoint/2010/main" val="3983518739"/>
              </p:ext>
            </p:extLst>
          </p:nvPr>
        </p:nvGraphicFramePr>
        <p:xfrm>
          <a:off x="297939" y="635001"/>
          <a:ext cx="10895212" cy="5185400"/>
        </p:xfrm>
        <a:graphic>
          <a:graphicData uri="http://schemas.openxmlformats.org/drawingml/2006/table">
            <a:tbl>
              <a:tblPr firstRow="1" bandRow="1">
                <a:tableStyleId>{72833802-FEF1-4C79-8D5D-14CF1EAF98D9}</a:tableStyleId>
              </a:tblPr>
              <a:tblGrid>
                <a:gridCol w="397192">
                  <a:extLst>
                    <a:ext uri="{9D8B030D-6E8A-4147-A177-3AD203B41FA5}">
                      <a16:colId xmlns:a16="http://schemas.microsoft.com/office/drawing/2014/main" val="143235703"/>
                    </a:ext>
                  </a:extLst>
                </a:gridCol>
                <a:gridCol w="2574986">
                  <a:extLst>
                    <a:ext uri="{9D8B030D-6E8A-4147-A177-3AD203B41FA5}">
                      <a16:colId xmlns:a16="http://schemas.microsoft.com/office/drawing/2014/main" val="1265716582"/>
                    </a:ext>
                  </a:extLst>
                </a:gridCol>
                <a:gridCol w="1584607">
                  <a:extLst>
                    <a:ext uri="{9D8B030D-6E8A-4147-A177-3AD203B41FA5}">
                      <a16:colId xmlns:a16="http://schemas.microsoft.com/office/drawing/2014/main" val="4217957835"/>
                    </a:ext>
                  </a:extLst>
                </a:gridCol>
                <a:gridCol w="1584607">
                  <a:extLst>
                    <a:ext uri="{9D8B030D-6E8A-4147-A177-3AD203B41FA5}">
                      <a16:colId xmlns:a16="http://schemas.microsoft.com/office/drawing/2014/main" val="340937436"/>
                    </a:ext>
                  </a:extLst>
                </a:gridCol>
                <a:gridCol w="1322153">
                  <a:extLst>
                    <a:ext uri="{9D8B030D-6E8A-4147-A177-3AD203B41FA5}">
                      <a16:colId xmlns:a16="http://schemas.microsoft.com/office/drawing/2014/main" val="1234487316"/>
                    </a:ext>
                  </a:extLst>
                </a:gridCol>
                <a:gridCol w="262453">
                  <a:extLst>
                    <a:ext uri="{9D8B030D-6E8A-4147-A177-3AD203B41FA5}">
                      <a16:colId xmlns:a16="http://schemas.microsoft.com/office/drawing/2014/main" val="3398033997"/>
                    </a:ext>
                  </a:extLst>
                </a:gridCol>
                <a:gridCol w="1584607">
                  <a:extLst>
                    <a:ext uri="{9D8B030D-6E8A-4147-A177-3AD203B41FA5}">
                      <a16:colId xmlns:a16="http://schemas.microsoft.com/office/drawing/2014/main" val="2252402889"/>
                    </a:ext>
                  </a:extLst>
                </a:gridCol>
                <a:gridCol w="1584607">
                  <a:extLst>
                    <a:ext uri="{9D8B030D-6E8A-4147-A177-3AD203B41FA5}">
                      <a16:colId xmlns:a16="http://schemas.microsoft.com/office/drawing/2014/main" val="3041097934"/>
                    </a:ext>
                  </a:extLst>
                </a:gridCol>
              </a:tblGrid>
              <a:tr h="259437">
                <a:tc>
                  <a:txBody>
                    <a:bodyPr/>
                    <a:lstStyle/>
                    <a:p>
                      <a:pPr algn="ctr"/>
                      <a:endParaRPr lang="en-GB" sz="1200" dirty="0">
                        <a:solidFill>
                          <a:schemeClr val="bg1"/>
                        </a:solidFill>
                        <a:highlight>
                          <a:srgbClr val="E0294A"/>
                        </a:highlight>
                      </a:endParaRPr>
                    </a:p>
                  </a:txBody>
                  <a:tcPr>
                    <a:solidFill>
                      <a:srgbClr val="C00000"/>
                    </a:solidFill>
                  </a:tcPr>
                </a:tc>
                <a:tc gridSpan="7">
                  <a:txBody>
                    <a:bodyPr/>
                    <a:lstStyle/>
                    <a:p>
                      <a:pPr algn="ctr"/>
                      <a:r>
                        <a:rPr lang="en-GB" sz="1200" dirty="0">
                          <a:solidFill>
                            <a:schemeClr val="bg1"/>
                          </a:solidFill>
                          <a:highlight>
                            <a:srgbClr val="E0294A"/>
                          </a:highlight>
                        </a:rPr>
                        <a:t>Passionfruit  Value Chain Business Ranking Based on Employment Opportunity and Chances for Successful Implementation</a:t>
                      </a:r>
                    </a:p>
                  </a:txBody>
                  <a:tcPr>
                    <a:solidFill>
                      <a:srgbClr val="C00000"/>
                    </a:solidFill>
                  </a:tcPr>
                </a:tc>
                <a:tc hMerge="1">
                  <a:txBody>
                    <a:bodyPr/>
                    <a:lstStyle/>
                    <a:p>
                      <a:endParaRPr lang="en-GB" dirty="0">
                        <a:solidFill>
                          <a:srgbClr val="C00000"/>
                        </a:solidFill>
                        <a:highlight>
                          <a:srgbClr val="E0294A"/>
                        </a:highlight>
                      </a:endParaRPr>
                    </a:p>
                  </a:txBody>
                  <a:tcPr>
                    <a:solidFill>
                      <a:srgbClr val="C00000"/>
                    </a:solidFill>
                  </a:tcPr>
                </a:tc>
                <a:tc hMerge="1">
                  <a:txBody>
                    <a:bodyPr/>
                    <a:lstStyle/>
                    <a:p>
                      <a:endParaRPr lang="en-GB">
                        <a:solidFill>
                          <a:srgbClr val="C00000"/>
                        </a:solidFill>
                        <a:highlight>
                          <a:srgbClr val="E0294A"/>
                        </a:highlight>
                      </a:endParaRPr>
                    </a:p>
                  </a:txBody>
                  <a:tcPr>
                    <a:solidFill>
                      <a:srgbClr val="C00000"/>
                    </a:solidFill>
                  </a:tcPr>
                </a:tc>
                <a:tc hMerge="1">
                  <a:txBody>
                    <a:bodyPr/>
                    <a:lstStyle/>
                    <a:p>
                      <a:endParaRPr lang="en-GB"/>
                    </a:p>
                  </a:txBody>
                  <a:tcPr/>
                </a:tc>
                <a:tc hMerge="1">
                  <a:txBody>
                    <a:bodyPr/>
                    <a:lstStyle/>
                    <a:p>
                      <a:endParaRPr lang="en-GB"/>
                    </a:p>
                  </a:txBody>
                  <a:tcPr/>
                </a:tc>
                <a:tc hMerge="1">
                  <a:txBody>
                    <a:bodyPr/>
                    <a:lstStyle/>
                    <a:p>
                      <a:endParaRPr lang="en-GB">
                        <a:solidFill>
                          <a:srgbClr val="C00000"/>
                        </a:solidFill>
                        <a:highlight>
                          <a:srgbClr val="E0294A"/>
                        </a:highlight>
                      </a:endParaRPr>
                    </a:p>
                  </a:txBody>
                  <a:tcPr>
                    <a:solidFill>
                      <a:srgbClr val="C00000"/>
                    </a:solidFill>
                  </a:tcPr>
                </a:tc>
                <a:tc hMerge="1">
                  <a:txBody>
                    <a:bodyPr/>
                    <a:lstStyle/>
                    <a:p>
                      <a:endParaRPr lang="en-GB" dirty="0">
                        <a:solidFill>
                          <a:srgbClr val="C00000"/>
                        </a:solidFill>
                        <a:highlight>
                          <a:srgbClr val="E0294A"/>
                        </a:highlight>
                      </a:endParaRPr>
                    </a:p>
                  </a:txBody>
                  <a:tcPr>
                    <a:solidFill>
                      <a:srgbClr val="C00000"/>
                    </a:solidFill>
                  </a:tcPr>
                </a:tc>
                <a:extLst>
                  <a:ext uri="{0D108BD9-81ED-4DB2-BD59-A6C34878D82A}">
                    <a16:rowId xmlns:a16="http://schemas.microsoft.com/office/drawing/2014/main" val="2478150645"/>
                  </a:ext>
                </a:extLst>
              </a:tr>
              <a:tr h="605353">
                <a:tc>
                  <a:txBody>
                    <a:bodyPr/>
                    <a:lstStyle/>
                    <a:p>
                      <a:pPr algn="ctr"/>
                      <a:r>
                        <a:rPr lang="en-GB" sz="1200" dirty="0"/>
                        <a:t>No</a:t>
                      </a:r>
                    </a:p>
                  </a:txBody>
                  <a:tcPr>
                    <a:solidFill>
                      <a:schemeClr val="bg1">
                        <a:lumMod val="85000"/>
                      </a:schemeClr>
                    </a:solidFill>
                  </a:tcPr>
                </a:tc>
                <a:tc>
                  <a:txBody>
                    <a:bodyPr/>
                    <a:lstStyle/>
                    <a:p>
                      <a:pPr algn="ctr"/>
                      <a:r>
                        <a:rPr lang="en-GB" sz="1200" dirty="0"/>
                        <a:t>Business Case</a:t>
                      </a:r>
                    </a:p>
                  </a:txBody>
                  <a:tcPr>
                    <a:solidFill>
                      <a:schemeClr val="bg1">
                        <a:lumMod val="85000"/>
                      </a:schemeClr>
                    </a:solidFill>
                  </a:tcPr>
                </a:tc>
                <a:tc>
                  <a:txBody>
                    <a:bodyPr/>
                    <a:lstStyle/>
                    <a:p>
                      <a:pPr algn="ctr"/>
                      <a:r>
                        <a:rPr lang="en-GB" sz="1200" dirty="0"/>
                        <a:t>Required Investment</a:t>
                      </a:r>
                    </a:p>
                  </a:txBody>
                  <a:tcPr>
                    <a:solidFill>
                      <a:schemeClr val="bg1">
                        <a:lumMod val="85000"/>
                      </a:schemeClr>
                    </a:solidFill>
                  </a:tcPr>
                </a:tc>
                <a:tc>
                  <a:txBody>
                    <a:bodyPr/>
                    <a:lstStyle/>
                    <a:p>
                      <a:pPr algn="ctr"/>
                      <a:r>
                        <a:rPr lang="en-GB" sz="1200" dirty="0"/>
                        <a:t>Number of jobs  business model</a:t>
                      </a:r>
                    </a:p>
                  </a:txBody>
                  <a:tcPr>
                    <a:solidFill>
                      <a:schemeClr val="bg1">
                        <a:lumMod val="85000"/>
                      </a:schemeClr>
                    </a:solidFill>
                  </a:tcPr>
                </a:tc>
                <a:tc>
                  <a:txBody>
                    <a:bodyPr/>
                    <a:lstStyle/>
                    <a:p>
                      <a:pPr algn="ctr"/>
                      <a:r>
                        <a:rPr lang="en-GB" sz="1200" dirty="0"/>
                        <a:t>Type of Jobs</a:t>
                      </a:r>
                    </a:p>
                  </a:txBody>
                  <a:tcPr>
                    <a:solidFill>
                      <a:schemeClr val="bg1">
                        <a:lumMod val="85000"/>
                      </a:schemeClr>
                    </a:solidFill>
                  </a:tcPr>
                </a:tc>
                <a:tc gridSpan="2">
                  <a:txBody>
                    <a:bodyPr/>
                    <a:lstStyle/>
                    <a:p>
                      <a:pPr algn="ctr"/>
                      <a:r>
                        <a:rPr lang="en-GB" sz="1200" dirty="0"/>
                        <a:t>Number of potential businesses</a:t>
                      </a:r>
                    </a:p>
                  </a:txBody>
                  <a:tcPr>
                    <a:solidFill>
                      <a:schemeClr val="bg1">
                        <a:lumMod val="85000"/>
                      </a:schemeClr>
                    </a:solidFill>
                  </a:tcPr>
                </a:tc>
                <a:tc hMerge="1">
                  <a:txBody>
                    <a:bodyPr/>
                    <a:lstStyle/>
                    <a:p>
                      <a:pPr algn="ctr"/>
                      <a:r>
                        <a:rPr lang="en-GB" sz="1200" dirty="0"/>
                        <a:t>Number of potential businesses</a:t>
                      </a:r>
                    </a:p>
                  </a:txBody>
                  <a:tcPr>
                    <a:solidFill>
                      <a:schemeClr val="bg1">
                        <a:lumMod val="85000"/>
                      </a:schemeClr>
                    </a:solidFill>
                  </a:tcPr>
                </a:tc>
                <a:tc>
                  <a:txBody>
                    <a:bodyPr/>
                    <a:lstStyle/>
                    <a:p>
                      <a:pPr algn="ctr"/>
                      <a:r>
                        <a:rPr lang="en-GB" sz="1200" dirty="0"/>
                        <a:t>Potential for successful Implementation</a:t>
                      </a:r>
                    </a:p>
                  </a:txBody>
                  <a:tcPr>
                    <a:solidFill>
                      <a:schemeClr val="bg1">
                        <a:lumMod val="85000"/>
                      </a:schemeClr>
                    </a:solidFill>
                  </a:tcPr>
                </a:tc>
                <a:extLst>
                  <a:ext uri="{0D108BD9-81ED-4DB2-BD59-A6C34878D82A}">
                    <a16:rowId xmlns:a16="http://schemas.microsoft.com/office/drawing/2014/main" val="1599809498"/>
                  </a:ext>
                </a:extLst>
              </a:tr>
              <a:tr h="275208">
                <a:tc gridSpan="8">
                  <a:txBody>
                    <a:bodyPr/>
                    <a:lstStyle/>
                    <a:p>
                      <a:pPr algn="ctr"/>
                      <a:r>
                        <a:rPr lang="en-GB" sz="1200" b="1" dirty="0">
                          <a:solidFill>
                            <a:schemeClr val="bg1"/>
                          </a:solidFill>
                        </a:rPr>
                        <a:t>Primary Production</a:t>
                      </a:r>
                    </a:p>
                  </a:txBody>
                  <a:tcPr>
                    <a:solidFill>
                      <a:srgbClr val="92D050"/>
                    </a:solidFill>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extLst>
                  <a:ext uri="{0D108BD9-81ED-4DB2-BD59-A6C34878D82A}">
                    <a16:rowId xmlns:a16="http://schemas.microsoft.com/office/drawing/2014/main" val="1882232862"/>
                  </a:ext>
                </a:extLst>
              </a:tr>
              <a:tr h="605353">
                <a:tc>
                  <a:txBody>
                    <a:bodyPr/>
                    <a:lstStyle/>
                    <a:p>
                      <a:r>
                        <a:rPr lang="en-GB" sz="1200" dirty="0"/>
                        <a:t>1</a:t>
                      </a:r>
                    </a:p>
                    <a:p>
                      <a:endParaRPr lang="en-GB" sz="1200" dirty="0"/>
                    </a:p>
                  </a:txBody>
                  <a:tcPr>
                    <a:noFill/>
                  </a:tcPr>
                </a:tc>
                <a:tc>
                  <a:txBody>
                    <a:bodyPr/>
                    <a:lstStyle/>
                    <a:p>
                      <a:r>
                        <a:rPr lang="en-GB" sz="1200" dirty="0"/>
                        <a:t>Nursery with training and market linkages</a:t>
                      </a:r>
                    </a:p>
                  </a:txBody>
                  <a:tcPr>
                    <a:noFill/>
                  </a:tcPr>
                </a:tc>
                <a:tc>
                  <a:txBody>
                    <a:bodyPr/>
                    <a:lstStyle/>
                    <a:p>
                      <a:r>
                        <a:rPr lang="en-GB" sz="1200" dirty="0"/>
                        <a:t>€ 2,000</a:t>
                      </a:r>
                    </a:p>
                  </a:txBody>
                  <a:tcPr>
                    <a:noFill/>
                  </a:tcPr>
                </a:tc>
                <a:tc>
                  <a:txBody>
                    <a:bodyPr/>
                    <a:lstStyle/>
                    <a:p>
                      <a:r>
                        <a:rPr lang="en-GB" sz="1200" dirty="0"/>
                        <a:t>Owner and 4 Staff</a:t>
                      </a:r>
                    </a:p>
                  </a:txBody>
                  <a:tcPr>
                    <a:noFill/>
                  </a:tcPr>
                </a:tc>
                <a:tc gridSpan="2">
                  <a:txBody>
                    <a:bodyPr/>
                    <a:lstStyle/>
                    <a:p>
                      <a:r>
                        <a:rPr lang="en-GB" sz="1200" dirty="0"/>
                        <a:t>Full-time</a:t>
                      </a:r>
                    </a:p>
                  </a:txBody>
                  <a:tcPr>
                    <a:noFill/>
                  </a:tcPr>
                </a:tc>
                <a:tc hMerge="1">
                  <a:txBody>
                    <a:bodyPr/>
                    <a:lstStyle/>
                    <a:p>
                      <a:endParaRPr lang="en-GB" sz="1200" dirty="0"/>
                    </a:p>
                  </a:txBody>
                  <a:tcPr>
                    <a:noFill/>
                  </a:tcPr>
                </a:tc>
                <a:tc>
                  <a:txBody>
                    <a:bodyPr/>
                    <a:lstStyle/>
                    <a:p>
                      <a:r>
                        <a:rPr lang="en-GB" sz="1200" dirty="0"/>
                        <a:t>10</a:t>
                      </a:r>
                    </a:p>
                  </a:txBody>
                  <a:tcPr>
                    <a:noFill/>
                  </a:tcPr>
                </a:tc>
                <a:tc>
                  <a:txBody>
                    <a:bodyPr/>
                    <a:lstStyle/>
                    <a:p>
                      <a:r>
                        <a:rPr lang="en-GB" sz="1200" dirty="0"/>
                        <a:t>High</a:t>
                      </a:r>
                    </a:p>
                    <a:p>
                      <a:endParaRPr lang="en-GB" sz="1200" dirty="0"/>
                    </a:p>
                    <a:p>
                      <a:endParaRPr lang="en-GB" sz="1200" dirty="0"/>
                    </a:p>
                  </a:txBody>
                  <a:tcPr>
                    <a:noFill/>
                  </a:tcPr>
                </a:tc>
                <a:extLst>
                  <a:ext uri="{0D108BD9-81ED-4DB2-BD59-A6C34878D82A}">
                    <a16:rowId xmlns:a16="http://schemas.microsoft.com/office/drawing/2014/main" val="945743119"/>
                  </a:ext>
                </a:extLst>
              </a:tr>
              <a:tr h="605353">
                <a:tc>
                  <a:txBody>
                    <a:bodyPr/>
                    <a:lstStyle/>
                    <a:p>
                      <a:r>
                        <a:rPr lang="en-GB" sz="1200" dirty="0"/>
                        <a:t>2</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Small-scale passionfruit farmers with contract to supply off-takers</a:t>
                      </a:r>
                    </a:p>
                    <a:p>
                      <a:endParaRPr lang="en-GB" sz="1200" dirty="0"/>
                    </a:p>
                  </a:txBody>
                  <a:tcPr>
                    <a:noFill/>
                  </a:tcPr>
                </a:tc>
                <a:tc>
                  <a:txBody>
                    <a:bodyPr/>
                    <a:lstStyle/>
                    <a:p>
                      <a:r>
                        <a:rPr lang="en-GB" sz="1200" dirty="0"/>
                        <a:t>€ 400 (0,125 acre)</a:t>
                      </a:r>
                    </a:p>
                  </a:txBody>
                  <a:tcPr>
                    <a:noFill/>
                  </a:tcPr>
                </a:tc>
                <a:tc>
                  <a:txBody>
                    <a:bodyPr/>
                    <a:lstStyle/>
                    <a:p>
                      <a:r>
                        <a:rPr lang="en-GB" sz="1200" dirty="0"/>
                        <a:t>Owner </a:t>
                      </a:r>
                    </a:p>
                    <a:p>
                      <a:r>
                        <a:rPr lang="en-GB" sz="1200" dirty="0"/>
                        <a:t>2 Staff</a:t>
                      </a:r>
                    </a:p>
                  </a:txBody>
                  <a:tcPr>
                    <a:noFill/>
                  </a:tcPr>
                </a:tc>
                <a:tc gridSpan="2">
                  <a:txBody>
                    <a:bodyPr/>
                    <a:lstStyle/>
                    <a:p>
                      <a:r>
                        <a:rPr lang="en-GB" sz="1200" dirty="0"/>
                        <a:t>Full-time</a:t>
                      </a:r>
                    </a:p>
                  </a:txBody>
                  <a:tcPr>
                    <a:noFill/>
                  </a:tcPr>
                </a:tc>
                <a:tc hMerge="1">
                  <a:txBody>
                    <a:bodyPr/>
                    <a:lstStyle/>
                    <a:p>
                      <a:endParaRPr lang="en-GB"/>
                    </a:p>
                  </a:txBody>
                  <a:tcPr/>
                </a:tc>
                <a:tc>
                  <a:txBody>
                    <a:bodyPr/>
                    <a:lstStyle/>
                    <a:p>
                      <a:r>
                        <a:rPr lang="en-GB" sz="1200" dirty="0"/>
                        <a:t>10,000</a:t>
                      </a:r>
                    </a:p>
                  </a:txBody>
                  <a:tcPr>
                    <a:noFill/>
                  </a:tcPr>
                </a:tc>
                <a:tc>
                  <a:txBody>
                    <a:bodyPr/>
                    <a:lstStyle/>
                    <a:p>
                      <a:r>
                        <a:rPr lang="en-GB" sz="1200" dirty="0"/>
                        <a:t>High</a:t>
                      </a:r>
                    </a:p>
                  </a:txBody>
                  <a:tcPr>
                    <a:noFill/>
                  </a:tcPr>
                </a:tc>
                <a:extLst>
                  <a:ext uri="{0D108BD9-81ED-4DB2-BD59-A6C34878D82A}">
                    <a16:rowId xmlns:a16="http://schemas.microsoft.com/office/drawing/2014/main" val="695163271"/>
                  </a:ext>
                </a:extLst>
              </a:tr>
              <a:tr h="605353">
                <a:tc>
                  <a:txBody>
                    <a:bodyPr/>
                    <a:lstStyle/>
                    <a:p>
                      <a:r>
                        <a:rPr lang="en-GB" sz="1200" dirty="0"/>
                        <a:t>3</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Extension services and agricultural support with market linkages</a:t>
                      </a:r>
                    </a:p>
                    <a:p>
                      <a:endParaRPr lang="en-GB" sz="1200" dirty="0"/>
                    </a:p>
                  </a:txBody>
                  <a:tcPr>
                    <a:noFill/>
                  </a:tcPr>
                </a:tc>
                <a:tc>
                  <a:txBody>
                    <a:bodyPr/>
                    <a:lstStyle/>
                    <a:p>
                      <a:r>
                        <a:rPr lang="en-GB" sz="1200" dirty="0"/>
                        <a:t>€ 155 (per farmer)</a:t>
                      </a:r>
                    </a:p>
                  </a:txBody>
                  <a:tcPr>
                    <a:noFill/>
                  </a:tcPr>
                </a:tc>
                <a:tc>
                  <a:txBody>
                    <a:bodyPr/>
                    <a:lstStyle/>
                    <a:p>
                      <a:r>
                        <a:rPr lang="en-GB" sz="1200" dirty="0"/>
                        <a:t>20 FTE</a:t>
                      </a:r>
                    </a:p>
                  </a:txBody>
                  <a:tcPr>
                    <a:noFill/>
                  </a:tcPr>
                </a:tc>
                <a:tc gridSpan="2">
                  <a:txBody>
                    <a:bodyPr/>
                    <a:lstStyle/>
                    <a:p>
                      <a:r>
                        <a:rPr lang="en-GB" sz="1200" dirty="0"/>
                        <a:t>Full-time</a:t>
                      </a:r>
                    </a:p>
                  </a:txBody>
                  <a:tcPr>
                    <a:noFill/>
                  </a:tcPr>
                </a:tc>
                <a:tc hMerge="1">
                  <a:txBody>
                    <a:bodyPr/>
                    <a:lstStyle/>
                    <a:p>
                      <a:endParaRPr lang="en-GB"/>
                    </a:p>
                  </a:txBody>
                  <a:tcPr/>
                </a:tc>
                <a:tc>
                  <a:txBody>
                    <a:bodyPr/>
                    <a:lstStyle/>
                    <a:p>
                      <a:r>
                        <a:rPr lang="en-GB" sz="1200" dirty="0"/>
                        <a:t>5</a:t>
                      </a:r>
                    </a:p>
                  </a:txBody>
                  <a:tcPr>
                    <a:noFill/>
                  </a:tcPr>
                </a:tc>
                <a:tc>
                  <a:txBody>
                    <a:bodyPr/>
                    <a:lstStyle/>
                    <a:p>
                      <a:r>
                        <a:rPr lang="en-GB" sz="1200" dirty="0"/>
                        <a:t>High</a:t>
                      </a:r>
                    </a:p>
                  </a:txBody>
                  <a:tcPr>
                    <a:noFill/>
                  </a:tcPr>
                </a:tc>
                <a:extLst>
                  <a:ext uri="{0D108BD9-81ED-4DB2-BD59-A6C34878D82A}">
                    <a16:rowId xmlns:a16="http://schemas.microsoft.com/office/drawing/2014/main" val="4123739285"/>
                  </a:ext>
                </a:extLst>
              </a:tr>
              <a:tr h="275208">
                <a:tc gridSpan="8">
                  <a:txBody>
                    <a:bodyPr/>
                    <a:lstStyle/>
                    <a:p>
                      <a:pPr algn="ctr"/>
                      <a:r>
                        <a:rPr lang="en-GB" sz="1200" b="1" dirty="0">
                          <a:solidFill>
                            <a:schemeClr val="bg1"/>
                          </a:solidFill>
                        </a:rPr>
                        <a:t>Trading and distribution</a:t>
                      </a:r>
                    </a:p>
                  </a:txBody>
                  <a:tcPr>
                    <a:solidFill>
                      <a:srgbClr val="00B050"/>
                    </a:solidFill>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sz="1200"/>
                    </a:p>
                  </a:txBody>
                  <a:tcPr/>
                </a:tc>
                <a:tc hMerge="1">
                  <a:txBody>
                    <a:bodyPr/>
                    <a:lstStyle/>
                    <a:p>
                      <a:endParaRPr lang="en-GB" sz="1200" dirty="0"/>
                    </a:p>
                  </a:txBody>
                  <a:tcPr/>
                </a:tc>
                <a:extLst>
                  <a:ext uri="{0D108BD9-81ED-4DB2-BD59-A6C34878D82A}">
                    <a16:rowId xmlns:a16="http://schemas.microsoft.com/office/drawing/2014/main" val="3317632297"/>
                  </a:ext>
                </a:extLst>
              </a:tr>
              <a:tr h="610736">
                <a:tc>
                  <a:txBody>
                    <a:bodyPr/>
                    <a:lstStyle/>
                    <a:p>
                      <a:r>
                        <a:rPr lang="en-GB" sz="1200" dirty="0"/>
                        <a:t>4</a:t>
                      </a:r>
                    </a:p>
                  </a:txBody>
                  <a:tcPr/>
                </a:tc>
                <a:tc>
                  <a:txBody>
                    <a:bodyPr/>
                    <a:lstStyle/>
                    <a:p>
                      <a:r>
                        <a:rPr lang="en-GB" sz="1200" dirty="0"/>
                        <a:t>Local market and export packhouse  with contract farming and extension</a:t>
                      </a:r>
                    </a:p>
                  </a:txBody>
                  <a:tcPr/>
                </a:tc>
                <a:tc>
                  <a:txBody>
                    <a:bodyPr/>
                    <a:lstStyle/>
                    <a:p>
                      <a:r>
                        <a:rPr lang="en-GB" sz="1200" dirty="0"/>
                        <a:t>&gt; € 50,000</a:t>
                      </a:r>
                    </a:p>
                  </a:txBody>
                  <a:tcPr/>
                </a:tc>
                <a:tc>
                  <a:txBody>
                    <a:bodyPr/>
                    <a:lstStyle/>
                    <a:p>
                      <a:r>
                        <a:rPr lang="en-GB" sz="1200" dirty="0"/>
                        <a:t>&lt;20 Women/youth</a:t>
                      </a:r>
                    </a:p>
                  </a:txBody>
                  <a:tcPr/>
                </a:tc>
                <a:tc gridSpan="2">
                  <a:txBody>
                    <a:bodyPr/>
                    <a:lstStyle/>
                    <a:p>
                      <a:r>
                        <a:rPr lang="en-GB" sz="1200" dirty="0"/>
                        <a:t>Seasonal</a:t>
                      </a:r>
                    </a:p>
                  </a:txBody>
                  <a:tcPr/>
                </a:tc>
                <a:tc hMerge="1">
                  <a:txBody>
                    <a:bodyPr/>
                    <a:lstStyle/>
                    <a:p>
                      <a:endParaRPr lang="en-GB" sz="1200" dirty="0"/>
                    </a:p>
                  </a:txBody>
                  <a:tcPr/>
                </a:tc>
                <a:tc>
                  <a:txBody>
                    <a:bodyPr/>
                    <a:lstStyle/>
                    <a:p>
                      <a:r>
                        <a:rPr lang="en-GB" sz="1200" dirty="0"/>
                        <a:t>5</a:t>
                      </a:r>
                    </a:p>
                  </a:txBody>
                  <a:tcPr/>
                </a:tc>
                <a:tc>
                  <a:txBody>
                    <a:bodyPr/>
                    <a:lstStyle/>
                    <a:p>
                      <a:r>
                        <a:rPr lang="en-GB" sz="1200" dirty="0"/>
                        <a:t>Medium</a:t>
                      </a:r>
                    </a:p>
                  </a:txBody>
                  <a:tcPr/>
                </a:tc>
                <a:extLst>
                  <a:ext uri="{0D108BD9-81ED-4DB2-BD59-A6C34878D82A}">
                    <a16:rowId xmlns:a16="http://schemas.microsoft.com/office/drawing/2014/main" val="2553614742"/>
                  </a:ext>
                </a:extLst>
              </a:tr>
              <a:tr h="275208">
                <a:tc gridSpan="8">
                  <a:txBody>
                    <a:bodyPr/>
                    <a:lstStyle/>
                    <a:p>
                      <a:pPr algn="ctr"/>
                      <a:r>
                        <a:rPr lang="en-GB" sz="1200" b="1" dirty="0">
                          <a:solidFill>
                            <a:schemeClr val="bg1"/>
                          </a:solidFill>
                        </a:rPr>
                        <a:t>Processing</a:t>
                      </a:r>
                    </a:p>
                  </a:txBody>
                  <a:tcPr>
                    <a:solidFill>
                      <a:srgbClr val="7030A0"/>
                    </a:solidFill>
                  </a:tcPr>
                </a:tc>
                <a:tc hMerge="1">
                  <a:txBody>
                    <a:bodyPr/>
                    <a:lstStyle/>
                    <a:p>
                      <a:endParaRPr lang="en-GB" sz="1200" dirty="0">
                        <a:highlight>
                          <a:srgbClr val="FF0000"/>
                        </a:highlight>
                      </a:endParaRPr>
                    </a:p>
                  </a:txBody>
                  <a:tcPr/>
                </a:tc>
                <a:tc hMerge="1">
                  <a:txBody>
                    <a:bodyPr/>
                    <a:lstStyle/>
                    <a:p>
                      <a:endParaRPr lang="en-GB" sz="1200">
                        <a:highlight>
                          <a:srgbClr val="FF0000"/>
                        </a:highlight>
                      </a:endParaRPr>
                    </a:p>
                  </a:txBody>
                  <a:tcPr/>
                </a:tc>
                <a:tc hMerge="1">
                  <a:txBody>
                    <a:bodyPr/>
                    <a:lstStyle/>
                    <a:p>
                      <a:endParaRPr lang="en-GB" sz="1200" dirty="0">
                        <a:highlight>
                          <a:srgbClr val="FF0000"/>
                        </a:highlight>
                      </a:endParaRPr>
                    </a:p>
                  </a:txBody>
                  <a:tcPr/>
                </a:tc>
                <a:tc hMerge="1">
                  <a:txBody>
                    <a:bodyPr/>
                    <a:lstStyle/>
                    <a:p>
                      <a:endParaRPr lang="en-GB" sz="1200" dirty="0">
                        <a:highlight>
                          <a:srgbClr val="FF0000"/>
                        </a:highlight>
                      </a:endParaRPr>
                    </a:p>
                  </a:txBody>
                  <a:tcPr/>
                </a:tc>
                <a:tc hMerge="1">
                  <a:txBody>
                    <a:bodyPr/>
                    <a:lstStyle/>
                    <a:p>
                      <a:endParaRPr lang="en-GB" sz="1200" dirty="0"/>
                    </a:p>
                  </a:txBody>
                  <a:tcPr/>
                </a:tc>
                <a:tc hMerge="1">
                  <a:txBody>
                    <a:bodyPr/>
                    <a:lstStyle/>
                    <a:p>
                      <a:endParaRPr lang="en-GB" sz="1200" dirty="0">
                        <a:highlight>
                          <a:srgbClr val="FF0000"/>
                        </a:highlight>
                      </a:endParaRPr>
                    </a:p>
                  </a:txBody>
                  <a:tcPr/>
                </a:tc>
                <a:tc hMerge="1">
                  <a:txBody>
                    <a:bodyPr/>
                    <a:lstStyle/>
                    <a:p>
                      <a:endParaRPr lang="en-GB" sz="1200" dirty="0">
                        <a:highlight>
                          <a:srgbClr val="FF0000"/>
                        </a:highlight>
                      </a:endParaRPr>
                    </a:p>
                  </a:txBody>
                  <a:tcPr/>
                </a:tc>
                <a:extLst>
                  <a:ext uri="{0D108BD9-81ED-4DB2-BD59-A6C34878D82A}">
                    <a16:rowId xmlns:a16="http://schemas.microsoft.com/office/drawing/2014/main" val="3202989228"/>
                  </a:ext>
                </a:extLst>
              </a:tr>
              <a:tr h="432395">
                <a:tc>
                  <a:txBody>
                    <a:bodyPr/>
                    <a:lstStyle/>
                    <a:p>
                      <a:r>
                        <a:rPr lang="en-GB" sz="1200" dirty="0"/>
                        <a:t>5</a:t>
                      </a:r>
                    </a:p>
                  </a:txBody>
                  <a:tcPr/>
                </a:tc>
                <a:tc>
                  <a:txBody>
                    <a:bodyPr/>
                    <a:lstStyle/>
                    <a:p>
                      <a:r>
                        <a:rPr lang="en-GB" sz="1200" dirty="0"/>
                        <a:t>Artisanal juice and pulp processors for local market</a:t>
                      </a:r>
                    </a:p>
                  </a:txBody>
                  <a:tcPr/>
                </a:tc>
                <a:tc>
                  <a:txBody>
                    <a:bodyPr/>
                    <a:lstStyle/>
                    <a:p>
                      <a:r>
                        <a:rPr lang="en-GB" sz="1200" dirty="0"/>
                        <a:t>&gt;€ 15,200</a:t>
                      </a:r>
                    </a:p>
                  </a:txBody>
                  <a:tcPr/>
                </a:tc>
                <a:tc>
                  <a:txBody>
                    <a:bodyPr/>
                    <a:lstStyle/>
                    <a:p>
                      <a:r>
                        <a:rPr lang="en-GB" sz="1200" dirty="0"/>
                        <a:t>10</a:t>
                      </a:r>
                    </a:p>
                  </a:txBody>
                  <a:tcPr/>
                </a:tc>
                <a:tc gridSpan="2">
                  <a:txBody>
                    <a:bodyPr/>
                    <a:lstStyle/>
                    <a:p>
                      <a:r>
                        <a:rPr lang="en-GB" sz="1200"/>
                        <a:t>Full-time</a:t>
                      </a:r>
                      <a:endParaRPr lang="en-GB" sz="1200" dirty="0"/>
                    </a:p>
                  </a:txBody>
                  <a:tcPr/>
                </a:tc>
                <a:tc hMerge="1">
                  <a:txBody>
                    <a:bodyPr/>
                    <a:lstStyle/>
                    <a:p>
                      <a:endParaRPr lang="en-GB" sz="1200" dirty="0"/>
                    </a:p>
                  </a:txBody>
                  <a:tcPr/>
                </a:tc>
                <a:tc>
                  <a:txBody>
                    <a:bodyPr/>
                    <a:lstStyle/>
                    <a:p>
                      <a:r>
                        <a:rPr lang="en-GB" sz="1200" dirty="0"/>
                        <a:t>10</a:t>
                      </a:r>
                    </a:p>
                  </a:txBody>
                  <a:tcPr/>
                </a:tc>
                <a:tc>
                  <a:txBody>
                    <a:bodyPr/>
                    <a:lstStyle/>
                    <a:p>
                      <a:r>
                        <a:rPr lang="en-GB" sz="1200" dirty="0"/>
                        <a:t>Medium</a:t>
                      </a:r>
                    </a:p>
                  </a:txBody>
                  <a:tcPr/>
                </a:tc>
                <a:extLst>
                  <a:ext uri="{0D108BD9-81ED-4DB2-BD59-A6C34878D82A}">
                    <a16:rowId xmlns:a16="http://schemas.microsoft.com/office/drawing/2014/main" val="3469771479"/>
                  </a:ext>
                </a:extLst>
              </a:tr>
              <a:tr h="432395">
                <a:tc>
                  <a:txBody>
                    <a:bodyPr/>
                    <a:lstStyle/>
                    <a:p>
                      <a:r>
                        <a:rPr lang="en-GB" sz="1200" dirty="0"/>
                        <a:t>6.</a:t>
                      </a:r>
                    </a:p>
                  </a:txBody>
                  <a:tcPr/>
                </a:tc>
                <a:tc>
                  <a:txBody>
                    <a:bodyPr/>
                    <a:lstStyle/>
                    <a:p>
                      <a:r>
                        <a:rPr lang="en-GB" sz="1200" dirty="0"/>
                        <a:t>Passionfruit pulp processor for export to international juice companies</a:t>
                      </a:r>
                    </a:p>
                  </a:txBody>
                  <a:tcPr/>
                </a:tc>
                <a:tc>
                  <a:txBody>
                    <a:bodyPr/>
                    <a:lstStyle/>
                    <a:p>
                      <a:r>
                        <a:rPr lang="en-GB" sz="1100" dirty="0"/>
                        <a:t>&gt;€ 100,000</a:t>
                      </a:r>
                    </a:p>
                  </a:txBody>
                  <a:tcPr/>
                </a:tc>
                <a:tc>
                  <a:txBody>
                    <a:bodyPr/>
                    <a:lstStyle/>
                    <a:p>
                      <a:r>
                        <a:rPr lang="en-GB" sz="1200" dirty="0"/>
                        <a:t>25</a:t>
                      </a:r>
                    </a:p>
                  </a:txBody>
                  <a:tcPr/>
                </a:tc>
                <a:tc gridSpan="2">
                  <a:txBody>
                    <a:bodyPr/>
                    <a:lstStyle/>
                    <a:p>
                      <a:r>
                        <a:rPr lang="en-GB" sz="1200" dirty="0"/>
                        <a:t>Full-time</a:t>
                      </a:r>
                    </a:p>
                  </a:txBody>
                  <a:tcPr/>
                </a:tc>
                <a:tc hMerge="1">
                  <a:txBody>
                    <a:bodyPr/>
                    <a:lstStyle/>
                    <a:p>
                      <a:endParaRPr lang="en-GB" sz="1200" dirty="0"/>
                    </a:p>
                  </a:txBody>
                  <a:tcPr/>
                </a:tc>
                <a:tc>
                  <a:txBody>
                    <a:bodyPr/>
                    <a:lstStyle/>
                    <a:p>
                      <a:r>
                        <a:rPr lang="en-GB" sz="1200" dirty="0"/>
                        <a:t>1</a:t>
                      </a:r>
                    </a:p>
                  </a:txBody>
                  <a:tcPr/>
                </a:tc>
                <a:tc>
                  <a:txBody>
                    <a:bodyPr/>
                    <a:lstStyle/>
                    <a:p>
                      <a:r>
                        <a:rPr lang="en-GB" sz="1200" dirty="0"/>
                        <a:t>Medium</a:t>
                      </a:r>
                    </a:p>
                  </a:txBody>
                  <a:tcPr/>
                </a:tc>
                <a:extLst>
                  <a:ext uri="{0D108BD9-81ED-4DB2-BD59-A6C34878D82A}">
                    <a16:rowId xmlns:a16="http://schemas.microsoft.com/office/drawing/2014/main" val="3164174017"/>
                  </a:ext>
                </a:extLst>
              </a:tr>
            </a:tbl>
          </a:graphicData>
        </a:graphic>
      </p:graphicFrame>
      <p:pic>
        <p:nvPicPr>
          <p:cNvPr id="8" name="Picture 7" descr="Passion fruit - Free food icons">
            <a:extLst>
              <a:ext uri="{FF2B5EF4-FFF2-40B4-BE49-F238E27FC236}">
                <a16:creationId xmlns:a16="http://schemas.microsoft.com/office/drawing/2014/main" id="{E20F7AA8-9166-6D4C-BC63-F3522623C3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53" y="73650"/>
            <a:ext cx="691184" cy="6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18</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199522" y="1050318"/>
            <a:ext cx="5044699" cy="2459231"/>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8"/>
            <a:ext cx="6331555" cy="253163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3962400"/>
            <a:ext cx="6300793" cy="236219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430234" y="3705036"/>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181986" y="3641352"/>
            <a:ext cx="5062235" cy="268011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14736" y="340893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71862" y="-88388"/>
            <a:ext cx="11574431"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1: Professional nurseries offering planting material, training and </a:t>
            </a:r>
          </a:p>
          <a:p>
            <a:r>
              <a:rPr lang="en-US" dirty="0"/>
              <a:t>market linkages to youth and women passionfruit farmers</a:t>
            </a:r>
          </a:p>
        </p:txBody>
      </p:sp>
      <p:sp>
        <p:nvSpPr>
          <p:cNvPr id="2" name="Rectangle 1">
            <a:extLst>
              <a:ext uri="{FF2B5EF4-FFF2-40B4-BE49-F238E27FC236}">
                <a16:creationId xmlns:a16="http://schemas.microsoft.com/office/drawing/2014/main" id="{446ED2EC-CE0E-3841-ACF1-8EDFCBA10A15}"/>
              </a:ext>
            </a:extLst>
          </p:cNvPr>
          <p:cNvSpPr/>
          <p:nvPr/>
        </p:nvSpPr>
        <p:spPr>
          <a:xfrm>
            <a:off x="210472" y="1262759"/>
            <a:ext cx="5005265" cy="203132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Small nurseries with insect proof tunnels in each sub-county</a:t>
            </a:r>
          </a:p>
          <a:p>
            <a:pPr marL="285750" indent="-285750">
              <a:buFont typeface="Arial" panose="020B0604020202020204" pitchFamily="34" charset="0"/>
              <a:buChar char="•"/>
            </a:pPr>
            <a:r>
              <a:rPr lang="en-US" sz="1400" dirty="0">
                <a:solidFill>
                  <a:schemeClr val="tx2"/>
                </a:solidFill>
              </a:rPr>
              <a:t>Nursery staff require training in production and grafting of disease-free seedlings</a:t>
            </a:r>
          </a:p>
          <a:p>
            <a:pPr marL="285750" indent="-285750">
              <a:buFont typeface="Arial" panose="020B0604020202020204" pitchFamily="34" charset="0"/>
              <a:buChar char="•"/>
            </a:pPr>
            <a:r>
              <a:rPr lang="en-US" sz="1400" dirty="0">
                <a:solidFill>
                  <a:schemeClr val="tx2"/>
                </a:solidFill>
              </a:rPr>
              <a:t>Supply grafted seedlings to passionfruit farmers</a:t>
            </a:r>
          </a:p>
          <a:p>
            <a:pPr marL="285750" indent="-285750">
              <a:buFont typeface="Arial" panose="020B0604020202020204" pitchFamily="34" charset="0"/>
              <a:buChar char="•"/>
            </a:pPr>
            <a:r>
              <a:rPr lang="en-US" sz="1400" dirty="0">
                <a:solidFill>
                  <a:schemeClr val="tx2"/>
                </a:solidFill>
              </a:rPr>
              <a:t>Offers training in orchard establishment and passionfruit farming</a:t>
            </a:r>
          </a:p>
          <a:p>
            <a:pPr marL="285750" indent="-285750">
              <a:buFont typeface="Arial" panose="020B0604020202020204" pitchFamily="34" charset="0"/>
              <a:buChar char="•"/>
            </a:pPr>
            <a:r>
              <a:rPr lang="en-US" sz="1400" dirty="0">
                <a:solidFill>
                  <a:schemeClr val="tx2"/>
                </a:solidFill>
              </a:rPr>
              <a:t>Training and seedlings co-financed by off-takers in exchange for contracted supply</a:t>
            </a:r>
          </a:p>
          <a:p>
            <a:pPr marL="285750" indent="-285750">
              <a:buFont typeface="Arial" panose="020B0604020202020204" pitchFamily="34" charset="0"/>
              <a:buChar char="•"/>
            </a:pPr>
            <a:r>
              <a:rPr lang="en-US" sz="1400" dirty="0">
                <a:solidFill>
                  <a:schemeClr val="tx2"/>
                </a:solidFill>
              </a:rPr>
              <a:t>Other fruit tree and vegetable seedlings can be offered</a:t>
            </a:r>
          </a:p>
        </p:txBody>
      </p:sp>
      <p:sp>
        <p:nvSpPr>
          <p:cNvPr id="16" name="Rectangle 15">
            <a:extLst>
              <a:ext uri="{FF2B5EF4-FFF2-40B4-BE49-F238E27FC236}">
                <a16:creationId xmlns:a16="http://schemas.microsoft.com/office/drawing/2014/main" id="{D8725BF6-5A60-C348-BAFF-31C04A816356}"/>
              </a:ext>
            </a:extLst>
          </p:cNvPr>
          <p:cNvSpPr/>
          <p:nvPr/>
        </p:nvSpPr>
        <p:spPr>
          <a:xfrm>
            <a:off x="153502" y="3818717"/>
            <a:ext cx="5062235" cy="1631216"/>
          </a:xfrm>
          <a:prstGeom prst="rect">
            <a:avLst/>
          </a:prstGeom>
        </p:spPr>
        <p:txBody>
          <a:bodyPr wrap="square">
            <a:spAutoFit/>
          </a:bodyPr>
          <a:lstStyle/>
          <a:p>
            <a:pPr marL="285750" indent="-285750">
              <a:buFont typeface="Arial" panose="020B0604020202020204" pitchFamily="34" charset="0"/>
              <a:buChar char="•"/>
            </a:pPr>
            <a:r>
              <a:rPr lang="en-US" sz="1400" b="1" dirty="0">
                <a:solidFill>
                  <a:schemeClr val="tx2"/>
                </a:solidFill>
              </a:rPr>
              <a:t>Define potential partners</a:t>
            </a:r>
          </a:p>
          <a:p>
            <a:pPr marL="285750" indent="-285750">
              <a:buFont typeface="Arial" panose="020B0604020202020204" pitchFamily="34" charset="0"/>
              <a:buChar char="•"/>
            </a:pPr>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Training in nursery management and production</a:t>
            </a:r>
          </a:p>
          <a:p>
            <a:pPr marL="742950" lvl="1" indent="-285750">
              <a:buFont typeface="Arial" panose="020B0604020202020204" pitchFamily="34" charset="0"/>
              <a:buChar char="•"/>
            </a:pPr>
            <a:r>
              <a:rPr lang="en-US" sz="1400" dirty="0">
                <a:solidFill>
                  <a:schemeClr val="tx2"/>
                </a:solidFill>
              </a:rPr>
              <a:t>Investments in structures, equipment and irrigation</a:t>
            </a:r>
          </a:p>
          <a:p>
            <a:pPr marL="742950" lvl="1" indent="-285750">
              <a:buFont typeface="Arial" panose="020B0604020202020204" pitchFamily="34" charset="0"/>
              <a:buChar char="•"/>
            </a:pPr>
            <a:r>
              <a:rPr lang="en-US" sz="1400" dirty="0">
                <a:solidFill>
                  <a:schemeClr val="tx2"/>
                </a:solidFill>
              </a:rPr>
              <a:t>Training for passionfruit farmers</a:t>
            </a:r>
          </a:p>
          <a:p>
            <a:pPr marL="742950" lvl="1" indent="-285750">
              <a:buFont typeface="Arial" panose="020B0604020202020204" pitchFamily="34" charset="0"/>
              <a:buChar char="•"/>
            </a:pPr>
            <a:r>
              <a:rPr lang="en-US" sz="1400" dirty="0">
                <a:solidFill>
                  <a:schemeClr val="tx2"/>
                </a:solidFill>
              </a:rPr>
              <a:t>Access to finance for nursery/ orchard establishment)</a:t>
            </a:r>
          </a:p>
          <a:p>
            <a:pPr marL="742950" lvl="1" indent="-285750">
              <a:buFont typeface="Arial" panose="020B0604020202020204" pitchFamily="34" charset="0"/>
              <a:buChar char="•"/>
            </a:pPr>
            <a:endParaRPr lang="en-US" sz="16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5507230" y="957293"/>
            <a:ext cx="6096000" cy="3139321"/>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(150)</a:t>
            </a:r>
          </a:p>
          <a:p>
            <a:pPr marL="285750" indent="-285750">
              <a:buFont typeface="Arial" panose="020B0604020202020204" pitchFamily="34" charset="0"/>
              <a:buChar char="•"/>
            </a:pPr>
            <a:r>
              <a:rPr lang="en-US" sz="1400" dirty="0">
                <a:solidFill>
                  <a:schemeClr val="tx2"/>
                </a:solidFill>
              </a:rPr>
              <a:t>Manager and 4 Staff in full time employment</a:t>
            </a:r>
          </a:p>
          <a:p>
            <a:pPr marL="285750" indent="-285750">
              <a:buFont typeface="Arial" panose="020B0604020202020204" pitchFamily="34" charset="0"/>
              <a:buChar char="•"/>
            </a:pPr>
            <a:r>
              <a:rPr lang="en-US" sz="1400" dirty="0">
                <a:solidFill>
                  <a:schemeClr val="tx2"/>
                </a:solidFill>
              </a:rPr>
              <a:t>Potential for 1 nursery per sub-county (30 businesses)</a:t>
            </a:r>
          </a:p>
          <a:p>
            <a:pPr marL="285750" indent="-285750">
              <a:buFont typeface="Arial" panose="020B0604020202020204" pitchFamily="34" charset="0"/>
              <a:buChar char="•"/>
            </a:pPr>
            <a:endParaRPr lang="en-US" sz="1400" dirty="0">
              <a:solidFill>
                <a:schemeClr val="tx2"/>
              </a:solidFill>
            </a:endParaRPr>
          </a:p>
          <a:p>
            <a:r>
              <a:rPr lang="en-US" sz="1400" b="1" dirty="0">
                <a:solidFill>
                  <a:schemeClr val="tx2"/>
                </a:solidFill>
              </a:rPr>
              <a:t>Indirect FTE (10,000)</a:t>
            </a:r>
          </a:p>
          <a:p>
            <a:pPr marL="285750" indent="-285750">
              <a:buFont typeface="Arial" panose="020B0604020202020204" pitchFamily="34" charset="0"/>
              <a:buChar char="•"/>
            </a:pPr>
            <a:r>
              <a:rPr lang="en-US" sz="1400" dirty="0">
                <a:solidFill>
                  <a:schemeClr val="tx2"/>
                </a:solidFill>
              </a:rPr>
              <a:t>2,000 Youth and women passion fruit farmers with</a:t>
            </a:r>
            <a:r>
              <a:rPr lang="en-US" sz="1400" baseline="30000" dirty="0">
                <a:solidFill>
                  <a:schemeClr val="tx2"/>
                </a:solidFill>
              </a:rPr>
              <a:t> </a:t>
            </a:r>
            <a:r>
              <a:rPr lang="en-US" sz="1400" dirty="0">
                <a:solidFill>
                  <a:schemeClr val="tx2"/>
                </a:solidFill>
              </a:rPr>
              <a:t>1/8 to ¼ acre per county in 5 counties </a:t>
            </a:r>
          </a:p>
          <a:p>
            <a:pPr marL="285750" indent="-285750">
              <a:buFont typeface="Arial" panose="020B0604020202020204" pitchFamily="34" charset="0"/>
              <a:buChar char="•"/>
            </a:pPr>
            <a:r>
              <a:rPr lang="en-US" sz="1400" dirty="0">
                <a:solidFill>
                  <a:schemeClr val="tx2"/>
                </a:solidFill>
              </a:rPr>
              <a:t>100 Women in collection </a:t>
            </a:r>
            <a:r>
              <a:rPr lang="en-US" sz="1400" dirty="0" err="1">
                <a:solidFill>
                  <a:schemeClr val="tx2"/>
                </a:solidFill>
              </a:rPr>
              <a:t>centres</a:t>
            </a:r>
            <a:r>
              <a:rPr lang="en-US" sz="1400" dirty="0">
                <a:solidFill>
                  <a:schemeClr val="tx2"/>
                </a:solidFill>
              </a:rPr>
              <a:t> and packhouses</a:t>
            </a:r>
          </a:p>
          <a:p>
            <a:endParaRPr lang="en-US" sz="1400" dirty="0">
              <a:solidFill>
                <a:schemeClr val="tx2"/>
              </a:solidFill>
            </a:endParaRPr>
          </a:p>
          <a:p>
            <a:r>
              <a:rPr lang="en-US" sz="1400" b="1" dirty="0">
                <a:solidFill>
                  <a:schemeClr val="tx2"/>
                </a:solidFill>
              </a:rPr>
              <a:t>Impact on other VC’s: </a:t>
            </a:r>
          </a:p>
          <a:p>
            <a:pPr marL="285750" indent="-285750">
              <a:buFont typeface="Arial" panose="020B0604020202020204" pitchFamily="34" charset="0"/>
              <a:buChar char="•"/>
            </a:pPr>
            <a:r>
              <a:rPr lang="en-US" sz="1400" dirty="0">
                <a:solidFill>
                  <a:schemeClr val="tx2"/>
                </a:solidFill>
              </a:rPr>
              <a:t>Seedlings for mango, avocado, macadamia and other fruit</a:t>
            </a: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12854" y="4155154"/>
            <a:ext cx="5638800" cy="1600438"/>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Low skill of local nurseries and passionfruit farmers</a:t>
            </a:r>
          </a:p>
          <a:p>
            <a:pPr marL="285750" indent="-285750">
              <a:buFont typeface="Arial" panose="020B0604020202020204" pitchFamily="34" charset="0"/>
              <a:buChar char="•"/>
            </a:pPr>
            <a:r>
              <a:rPr lang="en-US" sz="1400" dirty="0">
                <a:solidFill>
                  <a:schemeClr val="tx2"/>
                </a:solidFill>
              </a:rPr>
              <a:t>Shortage and high cost of certified yellow passionfruit seed</a:t>
            </a:r>
          </a:p>
          <a:p>
            <a:pPr marL="285750" indent="-285750">
              <a:buFont typeface="Arial" panose="020B0604020202020204" pitchFamily="34" charset="0"/>
              <a:buChar char="•"/>
            </a:pPr>
            <a:r>
              <a:rPr lang="en-US" sz="1400" dirty="0">
                <a:solidFill>
                  <a:schemeClr val="tx2"/>
                </a:solidFill>
              </a:rPr>
              <a:t>Market access for small-scale passionfruit farmers</a:t>
            </a:r>
          </a:p>
          <a:p>
            <a:pPr marL="285750" indent="-285750">
              <a:buFont typeface="Arial" panose="020B0604020202020204" pitchFamily="34" charset="0"/>
              <a:buChar char="•"/>
            </a:pPr>
            <a:r>
              <a:rPr lang="en-US" sz="1400" dirty="0">
                <a:solidFill>
                  <a:schemeClr val="tx2"/>
                </a:solidFill>
              </a:rPr>
              <a:t>Limited access to land for women and youth farmers</a:t>
            </a:r>
          </a:p>
          <a:p>
            <a:pPr marL="285750" indent="-285750">
              <a:buFont typeface="Arial" panose="020B0604020202020204" pitchFamily="34" charset="0"/>
              <a:buChar char="•"/>
            </a:pPr>
            <a:r>
              <a:rPr lang="en-US" sz="1400" dirty="0">
                <a:solidFill>
                  <a:schemeClr val="tx2"/>
                </a:solidFill>
              </a:rPr>
              <a:t>Access to investment finance is difficult for women and youth</a:t>
            </a:r>
          </a:p>
          <a:p>
            <a:pPr marL="285750" indent="-285750">
              <a:buFont typeface="Arial" panose="020B0604020202020204" pitchFamily="34" charset="0"/>
              <a:buChar char="•"/>
            </a:pPr>
            <a:r>
              <a:rPr lang="en-US" sz="1400" dirty="0">
                <a:solidFill>
                  <a:schemeClr val="tx2"/>
                </a:solidFill>
              </a:rPr>
              <a:t>Lands for passionfruit need to be tested for Fusarium and Woodiness Disease </a:t>
            </a:r>
          </a:p>
        </p:txBody>
      </p:sp>
      <p:pic>
        <p:nvPicPr>
          <p:cNvPr id="24" name="Picture 23" descr="Passion fruit - Free food icons">
            <a:extLst>
              <a:ext uri="{FF2B5EF4-FFF2-40B4-BE49-F238E27FC236}">
                <a16:creationId xmlns:a16="http://schemas.microsoft.com/office/drawing/2014/main" id="{17403241-3C4C-C044-AF8F-4BD7D5CE2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30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19</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199521" y="1037089"/>
            <a:ext cx="5050504" cy="19237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05400"/>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0" name="Rectangle 19">
            <a:extLst>
              <a:ext uri="{FF2B5EF4-FFF2-40B4-BE49-F238E27FC236}">
                <a16:creationId xmlns:a16="http://schemas.microsoft.com/office/drawing/2014/main" id="{BE2E6BA2-B222-A742-9FD2-4F6057279C53}"/>
              </a:ext>
            </a:extLst>
          </p:cNvPr>
          <p:cNvSpPr/>
          <p:nvPr/>
        </p:nvSpPr>
        <p:spPr>
          <a:xfrm>
            <a:off x="199521" y="3174844"/>
            <a:ext cx="5062235" cy="323227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290268" y="2840106"/>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41100" y="-88388"/>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2: Small-scale Passionfruit Farm </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203132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Small-scale passionfruit orchards of 1/8 acre (scalable)</a:t>
            </a:r>
          </a:p>
          <a:p>
            <a:pPr marL="285750" indent="-285750">
              <a:buFont typeface="Arial" panose="020B0604020202020204" pitchFamily="34" charset="0"/>
              <a:buChar char="•"/>
            </a:pPr>
            <a:r>
              <a:rPr lang="en-US" sz="1400" dirty="0">
                <a:solidFill>
                  <a:schemeClr val="tx2"/>
                </a:solidFill>
              </a:rPr>
              <a:t>Produce passionfruit for sale to traders and processors</a:t>
            </a:r>
          </a:p>
          <a:p>
            <a:pPr marL="285750" indent="-285750">
              <a:buFont typeface="Arial" panose="020B0604020202020204" pitchFamily="34" charset="0"/>
              <a:buChar char="•"/>
            </a:pPr>
            <a:r>
              <a:rPr lang="en-US" sz="1400" dirty="0">
                <a:solidFill>
                  <a:schemeClr val="tx2"/>
                </a:solidFill>
              </a:rPr>
              <a:t>Establishment costs are KES 25,000 for 1/8 acre or €200</a:t>
            </a:r>
          </a:p>
          <a:p>
            <a:pPr marL="285750" indent="-285750">
              <a:buFont typeface="Arial" panose="020B0604020202020204" pitchFamily="34" charset="0"/>
              <a:buChar char="•"/>
            </a:pPr>
            <a:r>
              <a:rPr lang="en-US" sz="1400" dirty="0">
                <a:solidFill>
                  <a:schemeClr val="tx2"/>
                </a:solidFill>
              </a:rPr>
              <a:t>Costs of training and extension KES 22,000-30,000 (€ 200-250)</a:t>
            </a:r>
          </a:p>
          <a:p>
            <a:pPr marL="285750" indent="-285750">
              <a:buFont typeface="Arial" panose="020B0604020202020204" pitchFamily="34" charset="0"/>
              <a:buChar char="•"/>
            </a:pPr>
            <a:r>
              <a:rPr lang="en-US" sz="1400" dirty="0">
                <a:solidFill>
                  <a:schemeClr val="tx2"/>
                </a:solidFill>
              </a:rPr>
              <a:t>Break even is in 12 months. </a:t>
            </a:r>
          </a:p>
          <a:p>
            <a:pPr marL="285750" indent="-285750">
              <a:buFont typeface="Arial" panose="020B0604020202020204" pitchFamily="34" charset="0"/>
              <a:buChar char="•"/>
            </a:pPr>
            <a:r>
              <a:rPr lang="en-US" sz="1400" dirty="0">
                <a:solidFill>
                  <a:schemeClr val="tx2"/>
                </a:solidFill>
              </a:rPr>
              <a:t>Net income per cycle per acre (if farmed well) is KES 1-1,5 million (€ 7,500-10,000)</a:t>
            </a:r>
          </a:p>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107479" y="3128987"/>
            <a:ext cx="5062235" cy="2246769"/>
          </a:xfrm>
          <a:prstGeom prst="rect">
            <a:avLst/>
          </a:prstGeom>
        </p:spPr>
        <p:txBody>
          <a:bodyPr wrap="square">
            <a:spAutoFit/>
          </a:bodyPr>
          <a:lstStyle/>
          <a:p>
            <a:pPr marL="285750" indent="-285750">
              <a:buFont typeface="Arial" panose="020B0604020202020204" pitchFamily="34" charset="0"/>
              <a:buChar char="•"/>
            </a:pPr>
            <a:r>
              <a:rPr lang="en-US" sz="1400" b="1" dirty="0">
                <a:solidFill>
                  <a:schemeClr val="tx2"/>
                </a:solidFill>
              </a:rPr>
              <a:t>Define potential partners: </a:t>
            </a:r>
          </a:p>
          <a:p>
            <a:pPr marL="742950" lvl="1"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Training in passionfruit production</a:t>
            </a:r>
          </a:p>
          <a:p>
            <a:pPr marL="742950" lvl="1" indent="-285750">
              <a:buFont typeface="Arial" panose="020B0604020202020204" pitchFamily="34" charset="0"/>
              <a:buChar char="•"/>
            </a:pPr>
            <a:r>
              <a:rPr lang="en-US" sz="1400" dirty="0">
                <a:solidFill>
                  <a:schemeClr val="tx2"/>
                </a:solidFill>
              </a:rPr>
              <a:t>Soil analysis and agronomic support</a:t>
            </a:r>
          </a:p>
          <a:p>
            <a:pPr marL="742950" lvl="1" indent="-285750">
              <a:buFont typeface="Arial" panose="020B0604020202020204" pitchFamily="34" charset="0"/>
              <a:buChar char="•"/>
            </a:pPr>
            <a:r>
              <a:rPr lang="en-US" sz="1400" dirty="0">
                <a:solidFill>
                  <a:schemeClr val="tx2"/>
                </a:solidFill>
              </a:rPr>
              <a:t>Linkages to traders and processors</a:t>
            </a:r>
          </a:p>
          <a:p>
            <a:pPr marL="742950" lvl="1" indent="-285750">
              <a:buFont typeface="Arial" panose="020B0604020202020204" pitchFamily="34" charset="0"/>
              <a:buChar char="•"/>
            </a:pPr>
            <a:r>
              <a:rPr lang="en-US" sz="1400" dirty="0">
                <a:solidFill>
                  <a:schemeClr val="tx2"/>
                </a:solidFill>
              </a:rPr>
              <a:t>Access to finance and co-finance for training and start-up costs</a:t>
            </a:r>
          </a:p>
          <a:p>
            <a:pPr marL="742950" lvl="1" indent="-285750">
              <a:buFont typeface="Arial" panose="020B0604020202020204" pitchFamily="34" charset="0"/>
              <a:buChar char="•"/>
            </a:pPr>
            <a:r>
              <a:rPr lang="en-US" sz="1400" dirty="0">
                <a:solidFill>
                  <a:schemeClr val="tx2"/>
                </a:solidFill>
              </a:rPr>
              <a:t>Access to professional nurseries</a:t>
            </a:r>
          </a:p>
          <a:p>
            <a:pPr marL="742950" lvl="1" indent="-285750">
              <a:buFont typeface="Arial" panose="020B0604020202020204" pitchFamily="34" charset="0"/>
              <a:buChar char="•"/>
            </a:pPr>
            <a:r>
              <a:rPr lang="en-US" sz="1400" dirty="0">
                <a:solidFill>
                  <a:schemeClr val="tx2"/>
                </a:solidFill>
              </a:rPr>
              <a:t>Irrigation</a:t>
            </a: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2923877"/>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Project should target 2000 farmers</a:t>
            </a:r>
            <a:r>
              <a:rPr lang="en-US" sz="1400" dirty="0">
                <a:solidFill>
                  <a:schemeClr val="tx2"/>
                </a:solidFill>
              </a:rPr>
              <a:t> </a:t>
            </a:r>
          </a:p>
          <a:p>
            <a:r>
              <a:rPr lang="en-US" sz="1400" dirty="0">
                <a:solidFill>
                  <a:schemeClr val="tx2"/>
                </a:solidFill>
              </a:rPr>
              <a:t>Longer term potential of 2000 per county (10 000)</a:t>
            </a:r>
          </a:p>
          <a:p>
            <a:endParaRPr lang="en-US" sz="1400" dirty="0">
              <a:solidFill>
                <a:schemeClr val="tx2"/>
              </a:solidFill>
            </a:endParaRPr>
          </a:p>
          <a:p>
            <a:r>
              <a:rPr lang="en-US" sz="1400" b="1" dirty="0">
                <a:solidFill>
                  <a:schemeClr val="tx2"/>
                </a:solidFill>
              </a:rPr>
              <a:t>Indirect FTE </a:t>
            </a:r>
            <a:r>
              <a:rPr lang="en-US" sz="1400" dirty="0">
                <a:solidFill>
                  <a:schemeClr val="tx2"/>
                </a:solidFill>
              </a:rPr>
              <a:t>100 Women in collection </a:t>
            </a:r>
            <a:r>
              <a:rPr lang="en-US" sz="1400" dirty="0" err="1">
                <a:solidFill>
                  <a:schemeClr val="tx2"/>
                </a:solidFill>
              </a:rPr>
              <a:t>centres</a:t>
            </a:r>
            <a:r>
              <a:rPr lang="en-US" sz="1400" dirty="0">
                <a:solidFill>
                  <a:schemeClr val="tx2"/>
                </a:solidFill>
              </a:rPr>
              <a:t> and packhouses</a:t>
            </a:r>
          </a:p>
          <a:p>
            <a:pPr marL="285750" indent="-285750">
              <a:buFont typeface="Arial" panose="020B0604020202020204" pitchFamily="34" charset="0"/>
              <a:buChar char="•"/>
            </a:pPr>
            <a:r>
              <a:rPr lang="en-US" sz="1400" dirty="0">
                <a:solidFill>
                  <a:schemeClr val="tx2"/>
                </a:solidFill>
              </a:rPr>
              <a:t>50 Artisanal juice makers</a:t>
            </a:r>
          </a:p>
          <a:p>
            <a:pPr marL="285750" indent="-285750">
              <a:buFont typeface="Arial" panose="020B0604020202020204" pitchFamily="34" charset="0"/>
              <a:buChar char="•"/>
            </a:pPr>
            <a:r>
              <a:rPr lang="en-US" sz="1400" dirty="0">
                <a:solidFill>
                  <a:schemeClr val="tx2"/>
                </a:solidFill>
              </a:rPr>
              <a:t>KSH 50 million for </a:t>
            </a:r>
            <a:r>
              <a:rPr lang="en-US" sz="1400" dirty="0" err="1">
                <a:solidFill>
                  <a:schemeClr val="tx2"/>
                </a:solidFill>
              </a:rPr>
              <a:t>Boda</a:t>
            </a:r>
            <a:r>
              <a:rPr lang="en-US" sz="1400" dirty="0">
                <a:solidFill>
                  <a:schemeClr val="tx2"/>
                </a:solidFill>
              </a:rPr>
              <a:t> </a:t>
            </a:r>
            <a:r>
              <a:rPr lang="en-US" sz="1400" dirty="0" err="1">
                <a:solidFill>
                  <a:schemeClr val="tx2"/>
                </a:solidFill>
              </a:rPr>
              <a:t>Boda</a:t>
            </a:r>
            <a:r>
              <a:rPr lang="en-US" sz="1400" dirty="0">
                <a:solidFill>
                  <a:schemeClr val="tx2"/>
                </a:solidFill>
              </a:rPr>
              <a:t> transporters</a:t>
            </a:r>
          </a:p>
          <a:p>
            <a:pPr marL="285750" indent="-285750">
              <a:buFont typeface="Arial" panose="020B0604020202020204" pitchFamily="34" charset="0"/>
              <a:buChar char="•"/>
            </a:pPr>
            <a:r>
              <a:rPr lang="en-US" sz="1400" dirty="0">
                <a:solidFill>
                  <a:schemeClr val="tx2"/>
                </a:solidFill>
              </a:rPr>
              <a:t>Juice industry in Uganda</a:t>
            </a:r>
          </a:p>
          <a:p>
            <a:pPr marL="285750" indent="-285750">
              <a:buFont typeface="Arial" panose="020B0604020202020204" pitchFamily="34" charset="0"/>
              <a:buChar char="•"/>
            </a:pPr>
            <a:r>
              <a:rPr lang="en-US" sz="1400" dirty="0">
                <a:solidFill>
                  <a:schemeClr val="tx2"/>
                </a:solidFill>
              </a:rPr>
              <a:t>10 Nurseries 50 FTE</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12854" y="4646306"/>
            <a:ext cx="5638800" cy="1169551"/>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High skill level required for successful passionfruit cultivation</a:t>
            </a:r>
          </a:p>
          <a:p>
            <a:pPr marL="285750" indent="-285750">
              <a:buFont typeface="Arial" panose="020B0604020202020204" pitchFamily="34" charset="0"/>
              <a:buChar char="•"/>
            </a:pPr>
            <a:r>
              <a:rPr lang="en-US" sz="1400" dirty="0">
                <a:solidFill>
                  <a:schemeClr val="tx2"/>
                </a:solidFill>
              </a:rPr>
              <a:t>High  training  and start-up costs</a:t>
            </a:r>
          </a:p>
          <a:p>
            <a:pPr marL="285750" indent="-285750">
              <a:buFont typeface="Arial" panose="020B0604020202020204" pitchFamily="34" charset="0"/>
              <a:buChar char="•"/>
            </a:pPr>
            <a:r>
              <a:rPr lang="en-US" sz="1400" dirty="0">
                <a:solidFill>
                  <a:schemeClr val="tx2"/>
                </a:solidFill>
              </a:rPr>
              <a:t>Access to land </a:t>
            </a:r>
          </a:p>
          <a:p>
            <a:pPr marL="285750" indent="-285750">
              <a:buFont typeface="Arial" panose="020B0604020202020204" pitchFamily="34" charset="0"/>
              <a:buChar char="•"/>
            </a:pPr>
            <a:r>
              <a:rPr lang="en-US" sz="1400" dirty="0">
                <a:solidFill>
                  <a:schemeClr val="tx2"/>
                </a:solidFill>
              </a:rPr>
              <a:t>Access to planting material</a:t>
            </a:r>
          </a:p>
          <a:p>
            <a:pPr marL="285750" indent="-285750">
              <a:buFont typeface="Arial" panose="020B0604020202020204" pitchFamily="34" charset="0"/>
              <a:buChar char="•"/>
            </a:pPr>
            <a:endParaRPr lang="en-US" sz="1400" dirty="0">
              <a:solidFill>
                <a:schemeClr val="tx2"/>
              </a:solidFill>
            </a:endParaRPr>
          </a:p>
        </p:txBody>
      </p:sp>
      <p:pic>
        <p:nvPicPr>
          <p:cNvPr id="24" name="Picture 23" descr="Passion fruit - Free food icons">
            <a:extLst>
              <a:ext uri="{FF2B5EF4-FFF2-40B4-BE49-F238E27FC236}">
                <a16:creationId xmlns:a16="http://schemas.microsoft.com/office/drawing/2014/main" id="{17403241-3C4C-C044-AF8F-4BD7D5CE2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17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916AC2-31F4-104A-8AC1-444AAFB2EC8C}"/>
              </a:ext>
            </a:extLst>
          </p:cNvPr>
          <p:cNvSpPr/>
          <p:nvPr/>
        </p:nvSpPr>
        <p:spPr>
          <a:xfrm>
            <a:off x="6663848" y="1"/>
            <a:ext cx="5629754"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3418258-3C35-6548-8065-1D0083546472}"/>
              </a:ext>
            </a:extLst>
          </p:cNvPr>
          <p:cNvSpPr txBox="1"/>
          <p:nvPr/>
        </p:nvSpPr>
        <p:spPr>
          <a:xfrm>
            <a:off x="3330843" y="2544635"/>
            <a:ext cx="12192000" cy="830997"/>
          </a:xfrm>
          <a:prstGeom prst="rect">
            <a:avLst/>
          </a:prstGeom>
          <a:noFill/>
        </p:spPr>
        <p:txBody>
          <a:bodyPr wrap="square" rtlCol="0">
            <a:spAutoFit/>
          </a:bodyPr>
          <a:lstStyle/>
          <a:p>
            <a:pPr algn="ctr"/>
            <a:r>
              <a:rPr lang="en-US" sz="2400" dirty="0">
                <a:solidFill>
                  <a:schemeClr val="bg1"/>
                </a:solidFill>
                <a:latin typeface="Aharoni" panose="02010803020104030203" pitchFamily="2" charset="-79"/>
                <a:cs typeface="Aharoni" panose="02010803020104030203" pitchFamily="2" charset="-79"/>
              </a:rPr>
              <a:t>Kenya Business Model Selection: 
Poultry Value Chain</a:t>
            </a:r>
            <a:endParaRPr lang="en-US" dirty="0">
              <a:solidFill>
                <a:schemeClr val="bg1"/>
              </a:solidFill>
              <a:latin typeface="Aharoni" panose="02010803020104030203" pitchFamily="2" charset="-79"/>
              <a:cs typeface="Aharoni" panose="02010803020104030203" pitchFamily="2" charset="-79"/>
            </a:endParaRPr>
          </a:p>
        </p:txBody>
      </p:sp>
      <p:pic>
        <p:nvPicPr>
          <p:cNvPr id="12" name="Picture 11" descr="A large group of chickens in a barn&#10;&#10;Description automatically generated with low confidence">
            <a:extLst>
              <a:ext uri="{FF2B5EF4-FFF2-40B4-BE49-F238E27FC236}">
                <a16:creationId xmlns:a16="http://schemas.microsoft.com/office/drawing/2014/main" id="{98B4BBC5-6C59-D44F-85A7-0107E451DC7A}"/>
              </a:ext>
            </a:extLst>
          </p:cNvPr>
          <p:cNvPicPr>
            <a:picLocks noChangeAspect="1"/>
          </p:cNvPicPr>
          <p:nvPr/>
        </p:nvPicPr>
        <p:blipFill>
          <a:blip r:embed="rId2"/>
          <a:stretch>
            <a:fillRect/>
          </a:stretch>
        </p:blipFill>
        <p:spPr>
          <a:xfrm>
            <a:off x="1" y="0"/>
            <a:ext cx="6663848" cy="6857999"/>
          </a:xfrm>
          <a:prstGeom prst="rect">
            <a:avLst/>
          </a:prstGeom>
        </p:spPr>
      </p:pic>
      <p:pic>
        <p:nvPicPr>
          <p:cNvPr id="1028" name="Picture 4" descr="GIZ-logo - ECDPM">
            <a:extLst>
              <a:ext uri="{FF2B5EF4-FFF2-40B4-BE49-F238E27FC236}">
                <a16:creationId xmlns:a16="http://schemas.microsoft.com/office/drawing/2014/main" id="{86D90D68-D1A3-F440-A531-2AC07C4378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07911" cy="6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2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20</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41100" y="-88388"/>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3: Extension service to new passionfruit farmers </a:t>
            </a:r>
          </a:p>
        </p:txBody>
      </p:sp>
      <p:sp>
        <p:nvSpPr>
          <p:cNvPr id="2" name="Rectangle 1">
            <a:extLst>
              <a:ext uri="{FF2B5EF4-FFF2-40B4-BE49-F238E27FC236}">
                <a16:creationId xmlns:a16="http://schemas.microsoft.com/office/drawing/2014/main" id="{446ED2EC-CE0E-3841-ACF1-8EDFCBA10A15}"/>
              </a:ext>
            </a:extLst>
          </p:cNvPr>
          <p:cNvSpPr/>
          <p:nvPr/>
        </p:nvSpPr>
        <p:spPr>
          <a:xfrm>
            <a:off x="178740" y="1250955"/>
            <a:ext cx="5005265" cy="2031325"/>
          </a:xfrm>
          <a:prstGeom prst="rect">
            <a:avLst/>
          </a:prstGeom>
        </p:spPr>
        <p:txBody>
          <a:bodyPr wrap="square">
            <a:spAutoFit/>
          </a:bodyPr>
          <a:lstStyle/>
          <a:p>
            <a:r>
              <a:rPr lang="en-US" sz="1400" dirty="0">
                <a:solidFill>
                  <a:schemeClr val="tx2"/>
                </a:solidFill>
              </a:rPr>
              <a:t>Company provides extension and training to new passionfruit farmers. Client farmers are introduced at pre-establishment trainings. Services provided are:</a:t>
            </a:r>
          </a:p>
          <a:p>
            <a:pPr marL="742950" lvl="1" indent="-285750">
              <a:buFont typeface="Arial" panose="020B0604020202020204" pitchFamily="34" charset="0"/>
              <a:buChar char="•"/>
            </a:pPr>
            <a:r>
              <a:rPr lang="en-US" sz="1400" dirty="0">
                <a:solidFill>
                  <a:schemeClr val="tx2"/>
                </a:solidFill>
              </a:rPr>
              <a:t>Soil analysis and site survey</a:t>
            </a:r>
          </a:p>
          <a:p>
            <a:pPr marL="742950" lvl="1" indent="-285750">
              <a:buFont typeface="Arial" panose="020B0604020202020204" pitchFamily="34" charset="0"/>
              <a:buChar char="•"/>
            </a:pPr>
            <a:r>
              <a:rPr lang="en-US" sz="1400" dirty="0">
                <a:solidFill>
                  <a:schemeClr val="tx2"/>
                </a:solidFill>
              </a:rPr>
              <a:t>Training and support in orchard establishment</a:t>
            </a:r>
          </a:p>
          <a:p>
            <a:pPr marL="742950" lvl="1" indent="-285750">
              <a:buFont typeface="Arial" panose="020B0604020202020204" pitchFamily="34" charset="0"/>
              <a:buChar char="•"/>
            </a:pPr>
            <a:r>
              <a:rPr lang="en-US" sz="1400" dirty="0">
                <a:solidFill>
                  <a:schemeClr val="tx2"/>
                </a:solidFill>
              </a:rPr>
              <a:t>Orchard management training</a:t>
            </a:r>
          </a:p>
          <a:p>
            <a:pPr marL="742950" lvl="1" indent="-285750">
              <a:buFont typeface="Arial" panose="020B0604020202020204" pitchFamily="34" charset="0"/>
              <a:buChar char="•"/>
            </a:pPr>
            <a:r>
              <a:rPr lang="en-US" sz="1400" dirty="0">
                <a:solidFill>
                  <a:schemeClr val="tx2"/>
                </a:solidFill>
              </a:rPr>
              <a:t>Traceability and food safety training</a:t>
            </a:r>
          </a:p>
          <a:p>
            <a:pPr marL="742950" lvl="1" indent="-285750">
              <a:buFont typeface="Arial" panose="020B0604020202020204" pitchFamily="34" charset="0"/>
              <a:buChar char="•"/>
            </a:pPr>
            <a:r>
              <a:rPr lang="en-US" sz="1400" dirty="0">
                <a:solidFill>
                  <a:schemeClr val="tx2"/>
                </a:solidFill>
              </a:rPr>
              <a:t>Linkages to off-takers</a:t>
            </a: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35817" y="3605679"/>
            <a:ext cx="5062235" cy="1384995"/>
          </a:xfrm>
          <a:prstGeom prst="rect">
            <a:avLst/>
          </a:prstGeom>
        </p:spPr>
        <p:txBody>
          <a:bodyPr wrap="square">
            <a:spAutoFit/>
          </a:bodyPr>
          <a:lstStyle/>
          <a:p>
            <a:r>
              <a:rPr lang="en-US" sz="1400" b="1" dirty="0">
                <a:solidFill>
                  <a:schemeClr val="tx2"/>
                </a:solidFill>
              </a:rPr>
              <a:t>Define potential partners</a:t>
            </a: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Coordination of Extension Service Provider with Youth and </a:t>
            </a:r>
            <a:r>
              <a:rPr lang="en-US" sz="1400" dirty="0" err="1">
                <a:solidFill>
                  <a:schemeClr val="tx2"/>
                </a:solidFill>
              </a:rPr>
              <a:t>Womens</a:t>
            </a:r>
            <a:r>
              <a:rPr lang="en-US" sz="1400" dirty="0">
                <a:solidFill>
                  <a:schemeClr val="tx2"/>
                </a:solidFill>
              </a:rPr>
              <a:t>’ groups, nurseries and offtakers</a:t>
            </a:r>
          </a:p>
          <a:p>
            <a:pPr marL="742950" lvl="1" indent="-285750">
              <a:buFont typeface="Arial" panose="020B0604020202020204" pitchFamily="34" charset="0"/>
              <a:buChar char="•"/>
            </a:pPr>
            <a:r>
              <a:rPr lang="en-US" sz="1400" dirty="0">
                <a:solidFill>
                  <a:schemeClr val="tx2"/>
                </a:solidFill>
              </a:rPr>
              <a:t>Agri-business training to farmers</a:t>
            </a:r>
          </a:p>
          <a:p>
            <a:pPr marL="742950" lvl="1" indent="-285750">
              <a:buFont typeface="Arial" panose="020B0604020202020204" pitchFamily="34" charset="0"/>
              <a:buChar char="•"/>
            </a:pPr>
            <a:r>
              <a:rPr lang="en-US" sz="1400" dirty="0">
                <a:solidFill>
                  <a:schemeClr val="tx2"/>
                </a:solidFill>
              </a:rPr>
              <a:t>Co-finance of farmer training and establishment costs</a:t>
            </a: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3570208"/>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b="1" dirty="0">
                <a:solidFill>
                  <a:schemeClr val="tx2"/>
                </a:solidFill>
              </a:rPr>
              <a:t>50 FTE </a:t>
            </a:r>
            <a:r>
              <a:rPr lang="en-US" sz="1400" dirty="0">
                <a:solidFill>
                  <a:schemeClr val="tx2"/>
                </a:solidFill>
              </a:rPr>
              <a:t>in agronomy, training and extension</a:t>
            </a:r>
          </a:p>
          <a:p>
            <a:pPr marL="285750" indent="-285750">
              <a:buFont typeface="Arial" panose="020B0604020202020204" pitchFamily="34" charset="0"/>
              <a:buChar char="•"/>
            </a:pPr>
            <a:r>
              <a:rPr lang="en-US" sz="1400" dirty="0">
                <a:solidFill>
                  <a:schemeClr val="tx2"/>
                </a:solidFill>
              </a:rPr>
              <a:t>Project should target </a:t>
            </a:r>
            <a:r>
              <a:rPr lang="en-US" sz="1400" b="1" dirty="0">
                <a:solidFill>
                  <a:schemeClr val="tx2"/>
                </a:solidFill>
              </a:rPr>
              <a:t>2000 farmers </a:t>
            </a:r>
          </a:p>
          <a:p>
            <a:pPr marL="285750" indent="-285750">
              <a:buFont typeface="Arial" panose="020B0604020202020204" pitchFamily="34" charset="0"/>
              <a:buChar char="•"/>
            </a:pPr>
            <a:r>
              <a:rPr lang="en-US" sz="1400" dirty="0">
                <a:solidFill>
                  <a:schemeClr val="tx2"/>
                </a:solidFill>
              </a:rPr>
              <a:t>Longer term potential of at least 2000 per county (10 000)</a:t>
            </a:r>
          </a:p>
          <a:p>
            <a:endParaRPr lang="en-US" sz="1400" dirty="0">
              <a:solidFill>
                <a:schemeClr val="tx2"/>
              </a:solidFill>
            </a:endParaRPr>
          </a:p>
          <a:p>
            <a:r>
              <a:rPr lang="en-US" sz="1400" b="1" dirty="0">
                <a:solidFill>
                  <a:schemeClr val="tx2"/>
                </a:solidFill>
              </a:rPr>
              <a:t>Indirect FTE</a:t>
            </a:r>
          </a:p>
          <a:p>
            <a:pPr marL="285750" indent="-285750">
              <a:buFont typeface="Arial" panose="020B0604020202020204" pitchFamily="34" charset="0"/>
              <a:buChar char="•"/>
            </a:pPr>
            <a:r>
              <a:rPr lang="en-US" sz="1400" dirty="0">
                <a:solidFill>
                  <a:schemeClr val="tx2"/>
                </a:solidFill>
              </a:rPr>
              <a:t>100 Women in collection </a:t>
            </a:r>
            <a:r>
              <a:rPr lang="en-US" sz="1400" dirty="0" err="1">
                <a:solidFill>
                  <a:schemeClr val="tx2"/>
                </a:solidFill>
              </a:rPr>
              <a:t>centres</a:t>
            </a:r>
            <a:r>
              <a:rPr lang="en-US" sz="1400" dirty="0">
                <a:solidFill>
                  <a:schemeClr val="tx2"/>
                </a:solidFill>
              </a:rPr>
              <a:t> and packhouses</a:t>
            </a:r>
          </a:p>
          <a:p>
            <a:pPr marL="285750" indent="-285750">
              <a:buFont typeface="Arial" panose="020B0604020202020204" pitchFamily="34" charset="0"/>
              <a:buChar char="•"/>
            </a:pPr>
            <a:r>
              <a:rPr lang="en-US" sz="1400" dirty="0">
                <a:solidFill>
                  <a:schemeClr val="tx2"/>
                </a:solidFill>
              </a:rPr>
              <a:t>50 Artisanal juice makers</a:t>
            </a:r>
          </a:p>
          <a:p>
            <a:pPr marL="285750" indent="-285750">
              <a:buFont typeface="Arial" panose="020B0604020202020204" pitchFamily="34" charset="0"/>
              <a:buChar char="•"/>
            </a:pPr>
            <a:r>
              <a:rPr lang="en-US" sz="1400" dirty="0">
                <a:solidFill>
                  <a:schemeClr val="tx2"/>
                </a:solidFill>
              </a:rPr>
              <a:t>KSH 50 million in revenue for </a:t>
            </a:r>
            <a:r>
              <a:rPr lang="en-US" sz="1400" dirty="0" err="1">
                <a:solidFill>
                  <a:schemeClr val="tx2"/>
                </a:solidFill>
              </a:rPr>
              <a:t>boda</a:t>
            </a:r>
            <a:r>
              <a:rPr lang="en-US" sz="1400" dirty="0">
                <a:solidFill>
                  <a:schemeClr val="tx2"/>
                </a:solidFill>
              </a:rPr>
              <a:t> </a:t>
            </a:r>
            <a:r>
              <a:rPr lang="en-US" sz="1400" dirty="0" err="1">
                <a:solidFill>
                  <a:schemeClr val="tx2"/>
                </a:solidFill>
              </a:rPr>
              <a:t>boda</a:t>
            </a:r>
            <a:r>
              <a:rPr lang="en-US" sz="1400" dirty="0">
                <a:solidFill>
                  <a:schemeClr val="tx2"/>
                </a:solidFill>
              </a:rPr>
              <a:t> transporters</a:t>
            </a:r>
          </a:p>
          <a:p>
            <a:pPr marL="285750" indent="-285750">
              <a:buFont typeface="Arial" panose="020B0604020202020204" pitchFamily="34" charset="0"/>
              <a:buChar char="•"/>
            </a:pPr>
            <a:r>
              <a:rPr lang="en-US" sz="1400" dirty="0">
                <a:solidFill>
                  <a:schemeClr val="tx2"/>
                </a:solidFill>
              </a:rPr>
              <a:t>Juice industry in Uganda</a:t>
            </a:r>
          </a:p>
          <a:p>
            <a:pPr marL="285750" indent="-285750">
              <a:buFont typeface="Arial" panose="020B0604020202020204" pitchFamily="34" charset="0"/>
              <a:buChar char="•"/>
            </a:pPr>
            <a:r>
              <a:rPr lang="en-US" sz="1400" dirty="0">
                <a:solidFill>
                  <a:schemeClr val="tx2"/>
                </a:solidFill>
              </a:rPr>
              <a:t>10 Nurseries with 50 FTE</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38499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High skill level required for successful passionfruit cultivation</a:t>
            </a:r>
          </a:p>
          <a:p>
            <a:pPr marL="285750" indent="-285750">
              <a:buFont typeface="Arial" panose="020B0604020202020204" pitchFamily="34" charset="0"/>
              <a:buChar char="•"/>
            </a:pPr>
            <a:r>
              <a:rPr lang="en-US" sz="1400" dirty="0">
                <a:solidFill>
                  <a:schemeClr val="tx2"/>
                </a:solidFill>
              </a:rPr>
              <a:t>High  training  and start-up costs for passionfruit  </a:t>
            </a:r>
          </a:p>
          <a:p>
            <a:pPr marL="285750" indent="-285750">
              <a:buFont typeface="Arial" panose="020B0604020202020204" pitchFamily="34" charset="0"/>
              <a:buChar char="•"/>
            </a:pPr>
            <a:r>
              <a:rPr lang="en-US" sz="1400" dirty="0">
                <a:solidFill>
                  <a:schemeClr val="tx2"/>
                </a:solidFill>
              </a:rPr>
              <a:t>8-month period before income and 2-year repayment period</a:t>
            </a:r>
          </a:p>
          <a:p>
            <a:pPr marL="285750" indent="-285750">
              <a:buFont typeface="Arial" panose="020B0604020202020204" pitchFamily="34" charset="0"/>
              <a:buChar char="•"/>
            </a:pPr>
            <a:r>
              <a:rPr lang="en-US" sz="1400" dirty="0">
                <a:solidFill>
                  <a:schemeClr val="tx2"/>
                </a:solidFill>
              </a:rPr>
              <a:t>Access to land </a:t>
            </a:r>
          </a:p>
          <a:p>
            <a:pPr marL="285750" indent="-285750">
              <a:buFont typeface="Arial" panose="020B0604020202020204" pitchFamily="34" charset="0"/>
              <a:buChar char="•"/>
            </a:pPr>
            <a:r>
              <a:rPr lang="en-US" sz="1400" dirty="0">
                <a:solidFill>
                  <a:schemeClr val="tx2"/>
                </a:solidFill>
              </a:rPr>
              <a:t>Access to planting material</a:t>
            </a:r>
          </a:p>
          <a:p>
            <a:pPr marL="285750" indent="-285750">
              <a:buFont typeface="Arial" panose="020B0604020202020204" pitchFamily="34" charset="0"/>
              <a:buChar char="•"/>
            </a:pPr>
            <a:endParaRPr lang="en-US" sz="1400" dirty="0">
              <a:solidFill>
                <a:schemeClr val="tx2"/>
              </a:solidFill>
            </a:endParaRPr>
          </a:p>
        </p:txBody>
      </p:sp>
      <p:pic>
        <p:nvPicPr>
          <p:cNvPr id="24" name="Picture 23" descr="Passion fruit - Free food icons">
            <a:extLst>
              <a:ext uri="{FF2B5EF4-FFF2-40B4-BE49-F238E27FC236}">
                <a16:creationId xmlns:a16="http://schemas.microsoft.com/office/drawing/2014/main" id="{17403241-3C4C-C044-AF8F-4BD7D5CE2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197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a:xfrm>
            <a:off x="9358878" y="28307"/>
            <a:ext cx="2743200" cy="365125"/>
          </a:xfrm>
        </p:spPr>
        <p:txBody>
          <a:bodyPr/>
          <a:lstStyle/>
          <a:p>
            <a:fld id="{D47D5607-B8B2-1045-B45F-7FE67DA2B3EB}" type="slidenum">
              <a:rPr lang="en-US" smtClean="0"/>
              <a:pPr/>
              <a:t>21</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 Product or service</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41100" y="-88388"/>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5: Packhouse with contract farming and GAP support to farmers</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2246769"/>
          </a:xfrm>
          <a:prstGeom prst="rect">
            <a:avLst/>
          </a:prstGeom>
        </p:spPr>
        <p:txBody>
          <a:bodyPr wrap="square">
            <a:spAutoFit/>
          </a:bodyPr>
          <a:lstStyle/>
          <a:p>
            <a:r>
              <a:rPr lang="en-US" sz="1400" dirty="0">
                <a:solidFill>
                  <a:schemeClr val="tx2"/>
                </a:solidFill>
              </a:rPr>
              <a:t>Company packs fruit and vegetables in a HACCP compliant facility for local, export and processing markets.</a:t>
            </a:r>
          </a:p>
          <a:p>
            <a:pPr marL="285750" indent="-285750">
              <a:buFont typeface="Arial" panose="020B0604020202020204" pitchFamily="34" charset="0"/>
              <a:buChar char="•"/>
            </a:pPr>
            <a:r>
              <a:rPr lang="en-US" sz="1400" dirty="0">
                <a:solidFill>
                  <a:schemeClr val="tx2"/>
                </a:solidFill>
              </a:rPr>
              <a:t>Supply contracts with extension support to farmers</a:t>
            </a:r>
          </a:p>
          <a:p>
            <a:pPr marL="285750" indent="-285750">
              <a:buFont typeface="Arial" panose="020B0604020202020204" pitchFamily="34" charset="0"/>
              <a:buChar char="•"/>
            </a:pPr>
            <a:r>
              <a:rPr lang="en-US" sz="1400" dirty="0">
                <a:solidFill>
                  <a:schemeClr val="tx2"/>
                </a:solidFill>
              </a:rPr>
              <a:t>Collection </a:t>
            </a:r>
            <a:r>
              <a:rPr lang="en-US" sz="1400" dirty="0" err="1">
                <a:solidFill>
                  <a:schemeClr val="tx2"/>
                </a:solidFill>
              </a:rPr>
              <a:t>centres</a:t>
            </a:r>
            <a:r>
              <a:rPr lang="en-US" sz="1400" dirty="0">
                <a:solidFill>
                  <a:schemeClr val="tx2"/>
                </a:solidFill>
              </a:rPr>
              <a:t> in production areas</a:t>
            </a:r>
          </a:p>
          <a:p>
            <a:pPr marL="285750" indent="-285750">
              <a:buFont typeface="Arial" panose="020B0604020202020204" pitchFamily="34" charset="0"/>
              <a:buChar char="•"/>
            </a:pPr>
            <a:r>
              <a:rPr lang="en-US" sz="1400" dirty="0">
                <a:solidFill>
                  <a:schemeClr val="tx2"/>
                </a:solidFill>
              </a:rPr>
              <a:t>Central sorting and packhouse for: Ugandan juice industry, local and export fresh market, </a:t>
            </a:r>
            <a:r>
              <a:rPr lang="en-US" sz="1400" dirty="0" err="1">
                <a:solidFill>
                  <a:schemeClr val="tx2"/>
                </a:solidFill>
              </a:rPr>
              <a:t>HoReCa</a:t>
            </a:r>
            <a:r>
              <a:rPr lang="en-US" sz="1400" dirty="0">
                <a:solidFill>
                  <a:schemeClr val="tx2"/>
                </a:solidFill>
              </a:rPr>
              <a:t>, artisanal juice, Nairobi and Mombasa markets and pulp export</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35817" y="3605679"/>
            <a:ext cx="5062235" cy="1384995"/>
          </a:xfrm>
          <a:prstGeom prst="rect">
            <a:avLst/>
          </a:prstGeom>
        </p:spPr>
        <p:txBody>
          <a:bodyPr wrap="square">
            <a:spAutoFit/>
          </a:bodyPr>
          <a:lstStyle/>
          <a:p>
            <a:r>
              <a:rPr lang="en-US" sz="1400" b="1" dirty="0">
                <a:solidFill>
                  <a:schemeClr val="tx2"/>
                </a:solidFill>
              </a:rPr>
              <a:t>Define potential partners: </a:t>
            </a: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Coordination of packhouses with extension service providers, youth and </a:t>
            </a:r>
            <a:r>
              <a:rPr lang="en-US" sz="1400" dirty="0" err="1">
                <a:solidFill>
                  <a:schemeClr val="tx2"/>
                </a:solidFill>
              </a:rPr>
              <a:t>womens</a:t>
            </a:r>
            <a:r>
              <a:rPr lang="en-US" sz="1400" dirty="0">
                <a:solidFill>
                  <a:schemeClr val="tx2"/>
                </a:solidFill>
              </a:rPr>
              <a:t>’ groups</a:t>
            </a:r>
          </a:p>
          <a:p>
            <a:pPr marL="742950" lvl="1" indent="-285750">
              <a:buFont typeface="Arial" panose="020B0604020202020204" pitchFamily="34" charset="0"/>
              <a:buChar char="•"/>
            </a:pPr>
            <a:r>
              <a:rPr lang="en-US" sz="1400" dirty="0">
                <a:solidFill>
                  <a:schemeClr val="tx2"/>
                </a:solidFill>
              </a:rPr>
              <a:t>Co-finance of farmer training and establishment costs</a:t>
            </a:r>
          </a:p>
          <a:p>
            <a:pPr marL="742950" lvl="1" indent="-285750">
              <a:buFont typeface="Arial" panose="020B0604020202020204" pitchFamily="34" charset="0"/>
              <a:buChar char="•"/>
            </a:pPr>
            <a:r>
              <a:rPr lang="en-US" sz="1400" dirty="0">
                <a:solidFill>
                  <a:schemeClr val="tx2"/>
                </a:solidFill>
              </a:rPr>
              <a:t>Access to working capital </a:t>
            </a: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3139321"/>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50 FTE in packhouse</a:t>
            </a:r>
          </a:p>
          <a:p>
            <a:pPr marL="285750" indent="-285750">
              <a:buFont typeface="Arial" panose="020B0604020202020204" pitchFamily="34" charset="0"/>
              <a:buChar char="•"/>
            </a:pPr>
            <a:r>
              <a:rPr lang="en-US" sz="1400" dirty="0">
                <a:solidFill>
                  <a:schemeClr val="tx2"/>
                </a:solidFill>
              </a:rPr>
              <a:t>5 FTE In agronomy and training</a:t>
            </a:r>
          </a:p>
          <a:p>
            <a:endParaRPr lang="en-US" sz="1400" dirty="0">
              <a:solidFill>
                <a:schemeClr val="tx2"/>
              </a:solidFill>
            </a:endParaRPr>
          </a:p>
          <a:p>
            <a:r>
              <a:rPr lang="en-US" sz="1400" b="1" dirty="0">
                <a:solidFill>
                  <a:schemeClr val="tx2"/>
                </a:solidFill>
              </a:rPr>
              <a:t>Indirect FTE</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50 Artisanal juice makers</a:t>
            </a:r>
          </a:p>
          <a:p>
            <a:pPr marL="285750" indent="-285750">
              <a:buFont typeface="Arial" panose="020B0604020202020204" pitchFamily="34" charset="0"/>
              <a:buChar char="•"/>
            </a:pPr>
            <a:r>
              <a:rPr lang="en-US" sz="1400" dirty="0">
                <a:solidFill>
                  <a:schemeClr val="tx2"/>
                </a:solidFill>
              </a:rPr>
              <a:t>KSH 50 million for </a:t>
            </a:r>
            <a:r>
              <a:rPr lang="en-US" sz="1400" dirty="0" err="1">
                <a:solidFill>
                  <a:schemeClr val="tx2"/>
                </a:solidFill>
              </a:rPr>
              <a:t>Boda</a:t>
            </a:r>
            <a:r>
              <a:rPr lang="en-US" sz="1400" dirty="0">
                <a:solidFill>
                  <a:schemeClr val="tx2"/>
                </a:solidFill>
              </a:rPr>
              <a:t> </a:t>
            </a:r>
            <a:r>
              <a:rPr lang="en-US" sz="1400" dirty="0" err="1">
                <a:solidFill>
                  <a:schemeClr val="tx2"/>
                </a:solidFill>
              </a:rPr>
              <a:t>Boda</a:t>
            </a:r>
            <a:r>
              <a:rPr lang="en-US" sz="1400" dirty="0">
                <a:solidFill>
                  <a:schemeClr val="tx2"/>
                </a:solidFill>
              </a:rPr>
              <a:t> transporters</a:t>
            </a:r>
          </a:p>
          <a:p>
            <a:pPr marL="285750" indent="-285750">
              <a:buFont typeface="Arial" panose="020B0604020202020204" pitchFamily="34" charset="0"/>
              <a:buChar char="•"/>
            </a:pPr>
            <a:r>
              <a:rPr lang="en-US" sz="1400" dirty="0">
                <a:solidFill>
                  <a:schemeClr val="tx2"/>
                </a:solidFill>
              </a:rPr>
              <a:t>Juice industry in Uganda</a:t>
            </a:r>
          </a:p>
          <a:p>
            <a:pPr marL="285750" indent="-285750">
              <a:buFont typeface="Arial" panose="020B0604020202020204" pitchFamily="34" charset="0"/>
              <a:buChar char="•"/>
            </a:pPr>
            <a:r>
              <a:rPr lang="en-US" sz="1400" dirty="0">
                <a:solidFill>
                  <a:schemeClr val="tx2"/>
                </a:solidFill>
              </a:rPr>
              <a:t>10 Nurseries with 50 FTE</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738664"/>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Lack of working capital to buy fresh produce</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pic>
        <p:nvPicPr>
          <p:cNvPr id="24" name="Picture 23" descr="Passion fruit - Free food icons">
            <a:extLst>
              <a:ext uri="{FF2B5EF4-FFF2-40B4-BE49-F238E27FC236}">
                <a16:creationId xmlns:a16="http://schemas.microsoft.com/office/drawing/2014/main" id="{17403241-3C4C-C044-AF8F-4BD7D5CE2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94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22</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41100" y="-88388"/>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6: Artisanal juice company</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1169551"/>
          </a:xfrm>
          <a:prstGeom prst="rect">
            <a:avLst/>
          </a:prstGeom>
        </p:spPr>
        <p:txBody>
          <a:bodyPr wrap="square">
            <a:spAutoFit/>
          </a:bodyPr>
          <a:lstStyle/>
          <a:p>
            <a:r>
              <a:rPr lang="en-US" sz="1400" b="1" dirty="0">
                <a:solidFill>
                  <a:schemeClr val="tx2"/>
                </a:solidFill>
              </a:rPr>
              <a:t>Define potential partners: </a:t>
            </a: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Coordination with packhouses and with youth and </a:t>
            </a:r>
            <a:r>
              <a:rPr lang="en-US" sz="1400" dirty="0" err="1">
                <a:solidFill>
                  <a:schemeClr val="tx2"/>
                </a:solidFill>
              </a:rPr>
              <a:t>womens</a:t>
            </a:r>
            <a:r>
              <a:rPr lang="en-US" sz="1400" dirty="0">
                <a:solidFill>
                  <a:schemeClr val="tx2"/>
                </a:solidFill>
              </a:rPr>
              <a:t>’ groups to source fruit</a:t>
            </a:r>
          </a:p>
          <a:p>
            <a:pPr marL="742950" lvl="1" indent="-285750">
              <a:buFont typeface="Arial" panose="020B0604020202020204" pitchFamily="34" charset="0"/>
              <a:buChar char="•"/>
            </a:pPr>
            <a:r>
              <a:rPr lang="en-US" sz="1400" dirty="0">
                <a:solidFill>
                  <a:schemeClr val="tx2"/>
                </a:solidFill>
              </a:rPr>
              <a:t>Access to working capital </a:t>
            </a: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3354765"/>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10 FTE in juice production per formal company</a:t>
            </a:r>
          </a:p>
          <a:p>
            <a:pPr marL="285750" indent="-285750">
              <a:buFont typeface="Arial" panose="020B0604020202020204" pitchFamily="34" charset="0"/>
              <a:buChar char="•"/>
            </a:pPr>
            <a:r>
              <a:rPr lang="en-US" sz="1400" dirty="0">
                <a:solidFill>
                  <a:schemeClr val="tx2"/>
                </a:solidFill>
              </a:rPr>
              <a:t>Space for at least 10 businesses</a:t>
            </a:r>
          </a:p>
          <a:p>
            <a:pPr marL="285750" indent="-285750">
              <a:buFont typeface="Arial" panose="020B0604020202020204" pitchFamily="34" charset="0"/>
              <a:buChar char="•"/>
            </a:pPr>
            <a:r>
              <a:rPr lang="en-US" sz="1400" dirty="0">
                <a:solidFill>
                  <a:schemeClr val="tx2"/>
                </a:solidFill>
              </a:rPr>
              <a:t>100 FTE for individual juice makers</a:t>
            </a:r>
          </a:p>
          <a:p>
            <a:endParaRPr lang="en-US" sz="1400" dirty="0">
              <a:solidFill>
                <a:schemeClr val="tx2"/>
              </a:solidFill>
            </a:endParaRPr>
          </a:p>
          <a:p>
            <a:endParaRPr lang="en-US" sz="1400" dirty="0">
              <a:solidFill>
                <a:schemeClr val="tx2"/>
              </a:solidFill>
            </a:endParaRPr>
          </a:p>
          <a:p>
            <a:r>
              <a:rPr lang="en-US" sz="1400" b="1" dirty="0">
                <a:solidFill>
                  <a:schemeClr val="tx2"/>
                </a:solidFill>
              </a:rPr>
              <a:t>Indirect FTE </a:t>
            </a:r>
            <a:r>
              <a:rPr lang="en-US" sz="1400" dirty="0">
                <a:solidFill>
                  <a:schemeClr val="tx2"/>
                </a:solidFill>
              </a:rPr>
              <a:t>100 Women in collection </a:t>
            </a:r>
            <a:r>
              <a:rPr lang="en-US" sz="1400" dirty="0" err="1">
                <a:solidFill>
                  <a:schemeClr val="tx2"/>
                </a:solidFill>
              </a:rPr>
              <a:t>centres</a:t>
            </a:r>
            <a:r>
              <a:rPr lang="en-US" sz="1400" dirty="0">
                <a:solidFill>
                  <a:schemeClr val="tx2"/>
                </a:solidFill>
              </a:rPr>
              <a:t> and packhouses</a:t>
            </a:r>
          </a:p>
          <a:p>
            <a:pPr marL="285750" indent="-285750">
              <a:buFont typeface="Arial" panose="020B0604020202020204" pitchFamily="34" charset="0"/>
              <a:buChar char="•"/>
            </a:pPr>
            <a:r>
              <a:rPr lang="en-US" sz="1400" dirty="0">
                <a:solidFill>
                  <a:schemeClr val="tx2"/>
                </a:solidFill>
              </a:rPr>
              <a:t>Market access for 2 000 passionfruit farmers</a:t>
            </a:r>
          </a:p>
          <a:p>
            <a:pPr marL="285750" indent="-285750">
              <a:buFont typeface="Arial" panose="020B0604020202020204" pitchFamily="34" charset="0"/>
              <a:buChar char="•"/>
            </a:pPr>
            <a:r>
              <a:rPr lang="en-US" sz="1400" dirty="0">
                <a:solidFill>
                  <a:schemeClr val="tx2"/>
                </a:solidFill>
              </a:rPr>
              <a:t>KSH 50 million for </a:t>
            </a:r>
            <a:r>
              <a:rPr lang="en-US" sz="1400" dirty="0" err="1">
                <a:solidFill>
                  <a:schemeClr val="tx2"/>
                </a:solidFill>
              </a:rPr>
              <a:t>Boda</a:t>
            </a:r>
            <a:r>
              <a:rPr lang="en-US" sz="1400" dirty="0">
                <a:solidFill>
                  <a:schemeClr val="tx2"/>
                </a:solidFill>
              </a:rPr>
              <a:t> </a:t>
            </a:r>
            <a:r>
              <a:rPr lang="en-US" sz="1400" dirty="0" err="1">
                <a:solidFill>
                  <a:schemeClr val="tx2"/>
                </a:solidFill>
              </a:rPr>
              <a:t>Boda</a:t>
            </a:r>
            <a:r>
              <a:rPr lang="en-US" sz="1400" dirty="0">
                <a:solidFill>
                  <a:schemeClr val="tx2"/>
                </a:solidFill>
              </a:rPr>
              <a:t> transporters</a:t>
            </a:r>
          </a:p>
          <a:p>
            <a:pPr marL="285750" indent="-285750">
              <a:buFont typeface="Arial" panose="020B0604020202020204" pitchFamily="34" charset="0"/>
              <a:buChar char="•"/>
            </a:pPr>
            <a:r>
              <a:rPr lang="en-US" sz="1400" dirty="0">
                <a:solidFill>
                  <a:schemeClr val="tx2"/>
                </a:solidFill>
              </a:rPr>
              <a:t>Job creation in other fruit VC’s including citrus, pineapple and mango</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169551"/>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Competition for passionfruit from Uganda</a:t>
            </a:r>
          </a:p>
          <a:p>
            <a:pPr marL="285750" indent="-285750">
              <a:buFont typeface="Arial" panose="020B0604020202020204" pitchFamily="34" charset="0"/>
              <a:buChar char="•"/>
            </a:pPr>
            <a:r>
              <a:rPr lang="en-US" sz="1400" dirty="0">
                <a:solidFill>
                  <a:schemeClr val="tx2"/>
                </a:solidFill>
              </a:rPr>
              <a:t>Lack of working capital to buy fruit</a:t>
            </a:r>
          </a:p>
          <a:p>
            <a:pPr marL="285750" indent="-285750">
              <a:buFont typeface="Arial" panose="020B0604020202020204" pitchFamily="34" charset="0"/>
              <a:buChar char="•"/>
            </a:pPr>
            <a:r>
              <a:rPr lang="en-US" sz="1400" dirty="0">
                <a:solidFill>
                  <a:schemeClr val="tx2"/>
                </a:solidFill>
              </a:rPr>
              <a:t>Limited premium markets for freshly squeezed juices </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pic>
        <p:nvPicPr>
          <p:cNvPr id="24" name="Picture 23" descr="Passion fruit - Free food icons">
            <a:extLst>
              <a:ext uri="{FF2B5EF4-FFF2-40B4-BE49-F238E27FC236}">
                <a16:creationId xmlns:a16="http://schemas.microsoft.com/office/drawing/2014/main" id="{17403241-3C4C-C044-AF8F-4BD7D5CE2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A93498-D733-364C-8752-BE02E6814B15}"/>
              </a:ext>
            </a:extLst>
          </p:cNvPr>
          <p:cNvSpPr txBox="1"/>
          <p:nvPr/>
        </p:nvSpPr>
        <p:spPr>
          <a:xfrm>
            <a:off x="457200" y="1447800"/>
            <a:ext cx="4705587"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t>Artisanal juice makers buy 2</a:t>
            </a:r>
            <a:r>
              <a:rPr lang="en-GB" sz="1400" baseline="30000" dirty="0"/>
              <a:t>nd</a:t>
            </a:r>
            <a:r>
              <a:rPr lang="en-GB" sz="1400" dirty="0"/>
              <a:t> and 3</a:t>
            </a:r>
            <a:r>
              <a:rPr lang="en-GB" sz="1400" baseline="30000" dirty="0"/>
              <a:t>rd</a:t>
            </a:r>
            <a:r>
              <a:rPr lang="en-GB" sz="1400" dirty="0"/>
              <a:t> grade fruit from packhouses</a:t>
            </a:r>
          </a:p>
          <a:p>
            <a:pPr marL="285750" indent="-285750">
              <a:buFont typeface="Arial" panose="020B0604020202020204" pitchFamily="34" charset="0"/>
              <a:buChar char="•"/>
            </a:pPr>
            <a:r>
              <a:rPr lang="en-GB" sz="1400" dirty="0"/>
              <a:t>Fresh juice is sold to </a:t>
            </a:r>
            <a:r>
              <a:rPr lang="en-GB" sz="1400" dirty="0" err="1"/>
              <a:t>HoReCa</a:t>
            </a:r>
            <a:r>
              <a:rPr lang="en-GB" sz="1400" dirty="0"/>
              <a:t>, retailers and offices in Kenya</a:t>
            </a:r>
          </a:p>
          <a:p>
            <a:pPr marL="285750" indent="-285750">
              <a:buFont typeface="Arial" panose="020B0604020202020204" pitchFamily="34" charset="0"/>
              <a:buChar char="•"/>
            </a:pPr>
            <a:r>
              <a:rPr lang="en-GB" sz="1400" dirty="0"/>
              <a:t>Individual juice makers sell on street direct to public</a:t>
            </a:r>
          </a:p>
          <a:p>
            <a:pPr marL="285750" indent="-285750">
              <a:buFont typeface="Arial" panose="020B0604020202020204" pitchFamily="34" charset="0"/>
              <a:buChar char="•"/>
            </a:pPr>
            <a:r>
              <a:rPr lang="en-GB" sz="1400" dirty="0"/>
              <a:t>Frozen juice and pulp can be transported to Nairobi and Mombasa for sale to </a:t>
            </a:r>
            <a:r>
              <a:rPr lang="en-GB" sz="1400" dirty="0" err="1"/>
              <a:t>HorReCa</a:t>
            </a:r>
            <a:r>
              <a:rPr lang="en-GB" sz="1400" dirty="0"/>
              <a:t> or pulp-for-export</a:t>
            </a:r>
          </a:p>
        </p:txBody>
      </p:sp>
    </p:spTree>
    <p:extLst>
      <p:ext uri="{BB962C8B-B14F-4D97-AF65-F5344CB8AC3E}">
        <p14:creationId xmlns:p14="http://schemas.microsoft.com/office/powerpoint/2010/main" val="130636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23</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41100" y="-88388"/>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7: Pulp Export Company</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1815882"/>
          </a:xfrm>
          <a:prstGeom prst="rect">
            <a:avLst/>
          </a:prstGeom>
        </p:spPr>
        <p:txBody>
          <a:bodyPr wrap="square">
            <a:spAutoFit/>
          </a:bodyPr>
          <a:lstStyle/>
          <a:p>
            <a:r>
              <a:rPr lang="en-US" sz="1400" b="1" dirty="0">
                <a:solidFill>
                  <a:schemeClr val="tx2"/>
                </a:solidFill>
              </a:rPr>
              <a:t>Define potential partners: </a:t>
            </a: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Coordination with juice makers </a:t>
            </a:r>
          </a:p>
          <a:p>
            <a:pPr marL="742950" lvl="1" indent="-285750">
              <a:buFont typeface="Arial" panose="020B0604020202020204" pitchFamily="34" charset="0"/>
              <a:buChar char="•"/>
            </a:pPr>
            <a:r>
              <a:rPr lang="en-US" sz="1400" dirty="0">
                <a:solidFill>
                  <a:schemeClr val="tx2"/>
                </a:solidFill>
              </a:rPr>
              <a:t>Coordination with packhouses and with youth and </a:t>
            </a:r>
            <a:r>
              <a:rPr lang="en-US" sz="1400" dirty="0" err="1">
                <a:solidFill>
                  <a:schemeClr val="tx2"/>
                </a:solidFill>
              </a:rPr>
              <a:t>womens</a:t>
            </a:r>
            <a:r>
              <a:rPr lang="en-US" sz="1400" dirty="0">
                <a:solidFill>
                  <a:schemeClr val="tx2"/>
                </a:solidFill>
              </a:rPr>
              <a:t>’ groups to source fruit</a:t>
            </a:r>
          </a:p>
          <a:p>
            <a:pPr marL="742950" lvl="1" indent="-285750">
              <a:buFont typeface="Arial" panose="020B0604020202020204" pitchFamily="34" charset="0"/>
              <a:buChar char="•"/>
            </a:pPr>
            <a:r>
              <a:rPr lang="en-US" sz="1400" dirty="0">
                <a:solidFill>
                  <a:schemeClr val="tx2"/>
                </a:solidFill>
              </a:rPr>
              <a:t>EU Market access</a:t>
            </a: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2492990"/>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50 FTE in pulp production</a:t>
            </a:r>
          </a:p>
          <a:p>
            <a:endParaRPr lang="en-US" sz="1400" dirty="0">
              <a:solidFill>
                <a:schemeClr val="tx2"/>
              </a:solidFill>
            </a:endParaRPr>
          </a:p>
          <a:p>
            <a:r>
              <a:rPr lang="en-US" sz="1400" b="1" dirty="0">
                <a:solidFill>
                  <a:schemeClr val="tx2"/>
                </a:solidFill>
              </a:rPr>
              <a:t>Indirect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Buys pulp from 10 juice companies</a:t>
            </a:r>
          </a:p>
          <a:p>
            <a:pPr marL="285750" indent="-285750">
              <a:buFont typeface="Arial" panose="020B0604020202020204" pitchFamily="34" charset="0"/>
              <a:buChar char="•"/>
            </a:pPr>
            <a:r>
              <a:rPr lang="en-US" sz="1400" dirty="0">
                <a:solidFill>
                  <a:schemeClr val="tx2"/>
                </a:solidFill>
              </a:rPr>
              <a:t>Market for 36,500 tons per year of 2</a:t>
            </a:r>
            <a:r>
              <a:rPr lang="en-US" sz="1400" baseline="30000" dirty="0">
                <a:solidFill>
                  <a:schemeClr val="tx2"/>
                </a:solidFill>
              </a:rPr>
              <a:t>nd</a:t>
            </a:r>
            <a:r>
              <a:rPr lang="en-US" sz="1400" dirty="0">
                <a:solidFill>
                  <a:schemeClr val="tx2"/>
                </a:solidFill>
              </a:rPr>
              <a:t> and 3</a:t>
            </a:r>
            <a:r>
              <a:rPr lang="en-US" sz="1400" baseline="30000" dirty="0">
                <a:solidFill>
                  <a:schemeClr val="tx2"/>
                </a:solidFill>
              </a:rPr>
              <a:t>rd</a:t>
            </a:r>
            <a:r>
              <a:rPr lang="en-US" sz="1400" dirty="0">
                <a:solidFill>
                  <a:schemeClr val="tx2"/>
                </a:solidFill>
              </a:rPr>
              <a:t> grade passionfruit</a:t>
            </a:r>
          </a:p>
          <a:p>
            <a:pPr marL="285750" indent="-285750">
              <a:buFont typeface="Arial" panose="020B0604020202020204" pitchFamily="34" charset="0"/>
              <a:buChar char="•"/>
            </a:pPr>
            <a:r>
              <a:rPr lang="en-US" sz="1400" dirty="0">
                <a:solidFill>
                  <a:schemeClr val="tx2"/>
                </a:solidFill>
              </a:rPr>
              <a:t>Absorb production from  at least 1600 acres of passionfruit</a:t>
            </a: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38499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Competition for passionfruit from Uganda</a:t>
            </a:r>
          </a:p>
          <a:p>
            <a:pPr marL="285750" indent="-285750">
              <a:buFont typeface="Arial" panose="020B0604020202020204" pitchFamily="34" charset="0"/>
              <a:buChar char="•"/>
            </a:pPr>
            <a:r>
              <a:rPr lang="en-US" sz="1400" dirty="0">
                <a:solidFill>
                  <a:schemeClr val="tx2"/>
                </a:solidFill>
              </a:rPr>
              <a:t>Lack of working capital to buy fruit</a:t>
            </a:r>
          </a:p>
          <a:p>
            <a:pPr marL="285750" indent="-285750">
              <a:buFont typeface="Arial" panose="020B0604020202020204" pitchFamily="34" charset="0"/>
              <a:buChar char="•"/>
            </a:pPr>
            <a:r>
              <a:rPr lang="en-US" sz="1400" dirty="0">
                <a:solidFill>
                  <a:schemeClr val="tx2"/>
                </a:solidFill>
              </a:rPr>
              <a:t>Competes on global pulp market with developed origins such as Brazil and South Africa</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pic>
        <p:nvPicPr>
          <p:cNvPr id="24" name="Picture 23" descr="Passion fruit - Free food icons">
            <a:extLst>
              <a:ext uri="{FF2B5EF4-FFF2-40B4-BE49-F238E27FC236}">
                <a16:creationId xmlns:a16="http://schemas.microsoft.com/office/drawing/2014/main" id="{17403241-3C4C-C044-AF8F-4BD7D5CE2B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3A93498-D733-364C-8752-BE02E6814B15}"/>
              </a:ext>
            </a:extLst>
          </p:cNvPr>
          <p:cNvSpPr txBox="1"/>
          <p:nvPr/>
        </p:nvSpPr>
        <p:spPr>
          <a:xfrm>
            <a:off x="304757" y="1352579"/>
            <a:ext cx="48905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Pulp for export in </a:t>
            </a:r>
            <a:r>
              <a:rPr lang="en-GB" sz="1400" dirty="0" err="1"/>
              <a:t>asceptic</a:t>
            </a:r>
            <a:r>
              <a:rPr lang="en-GB" sz="1400" dirty="0"/>
              <a:t> or frozen drums </a:t>
            </a:r>
          </a:p>
          <a:p>
            <a:pPr marL="285750" indent="-285750">
              <a:buFont typeface="Arial" panose="020B0604020202020204" pitchFamily="34" charset="0"/>
              <a:buChar char="•"/>
            </a:pPr>
            <a:r>
              <a:rPr lang="en-GB" sz="1400" dirty="0"/>
              <a:t>Buys frozen pulp from juice makers in Kenya</a:t>
            </a:r>
          </a:p>
          <a:p>
            <a:pPr marL="285750" indent="-285750">
              <a:buFont typeface="Arial" panose="020B0604020202020204" pitchFamily="34" charset="0"/>
              <a:buChar char="•"/>
            </a:pPr>
            <a:r>
              <a:rPr lang="en-GB" sz="1400" dirty="0"/>
              <a:t>Makes pulp from passionfruit sourced from traders in Kenya</a:t>
            </a:r>
            <a:br>
              <a:rPr lang="en-GB" sz="1400" dirty="0"/>
            </a:br>
            <a:r>
              <a:rPr lang="en-GB" sz="1400" dirty="0"/>
              <a:t>Exports pulp to global juice packers.</a:t>
            </a:r>
          </a:p>
          <a:p>
            <a:pPr marL="285750" indent="-285750">
              <a:buFont typeface="Arial" panose="020B0604020202020204" pitchFamily="34" charset="0"/>
              <a:buChar char="•"/>
            </a:pPr>
            <a:r>
              <a:rPr lang="en-GB" sz="1400" dirty="0"/>
              <a:t>Processes minimum of 50 tons of passionfruit pulp per week </a:t>
            </a:r>
          </a:p>
        </p:txBody>
      </p:sp>
    </p:spTree>
    <p:extLst>
      <p:ext uri="{BB962C8B-B14F-4D97-AF65-F5344CB8AC3E}">
        <p14:creationId xmlns:p14="http://schemas.microsoft.com/office/powerpoint/2010/main" val="271453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24</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sp>
        <p:nvSpPr>
          <p:cNvPr id="16" name="Title 1">
            <a:extLst>
              <a:ext uri="{FF2B5EF4-FFF2-40B4-BE49-F238E27FC236}">
                <a16:creationId xmlns:a16="http://schemas.microsoft.com/office/drawing/2014/main" id="{B363AA2C-0521-3D4B-ABB8-1EB17D2FC7F7}"/>
              </a:ext>
            </a:extLst>
          </p:cNvPr>
          <p:cNvSpPr txBox="1">
            <a:spLocks/>
          </p:cNvSpPr>
          <p:nvPr/>
        </p:nvSpPr>
        <p:spPr>
          <a:xfrm>
            <a:off x="1219200" y="20021"/>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Conclusion: Final Ranking Of Business Models.</a:t>
            </a:r>
          </a:p>
        </p:txBody>
      </p:sp>
      <p:graphicFrame>
        <p:nvGraphicFramePr>
          <p:cNvPr id="2" name="Table 1">
            <a:extLst>
              <a:ext uri="{FF2B5EF4-FFF2-40B4-BE49-F238E27FC236}">
                <a16:creationId xmlns:a16="http://schemas.microsoft.com/office/drawing/2014/main" id="{3BDEC2B3-7F2D-2B40-9968-033C84D5B7F9}"/>
              </a:ext>
            </a:extLst>
          </p:cNvPr>
          <p:cNvGraphicFramePr>
            <a:graphicFrameLocks noGrp="1"/>
          </p:cNvGraphicFramePr>
          <p:nvPr>
            <p:extLst>
              <p:ext uri="{D42A27DB-BD31-4B8C-83A1-F6EECF244321}">
                <p14:modId xmlns:p14="http://schemas.microsoft.com/office/powerpoint/2010/main" val="347832320"/>
              </p:ext>
            </p:extLst>
          </p:nvPr>
        </p:nvGraphicFramePr>
        <p:xfrm>
          <a:off x="393161" y="1061296"/>
          <a:ext cx="10438019" cy="4216400"/>
        </p:xfrm>
        <a:graphic>
          <a:graphicData uri="http://schemas.openxmlformats.org/drawingml/2006/table">
            <a:tbl>
              <a:tblPr firstRow="1" bandRow="1">
                <a:tableStyleId>{5C22544A-7EE6-4342-B048-85BDC9FD1C3A}</a:tableStyleId>
              </a:tblPr>
              <a:tblGrid>
                <a:gridCol w="733923">
                  <a:extLst>
                    <a:ext uri="{9D8B030D-6E8A-4147-A177-3AD203B41FA5}">
                      <a16:colId xmlns:a16="http://schemas.microsoft.com/office/drawing/2014/main" val="2780043706"/>
                    </a:ext>
                  </a:extLst>
                </a:gridCol>
                <a:gridCol w="2745416">
                  <a:extLst>
                    <a:ext uri="{9D8B030D-6E8A-4147-A177-3AD203B41FA5}">
                      <a16:colId xmlns:a16="http://schemas.microsoft.com/office/drawing/2014/main" val="599282986"/>
                    </a:ext>
                  </a:extLst>
                </a:gridCol>
                <a:gridCol w="1739670">
                  <a:extLst>
                    <a:ext uri="{9D8B030D-6E8A-4147-A177-3AD203B41FA5}">
                      <a16:colId xmlns:a16="http://schemas.microsoft.com/office/drawing/2014/main" val="1135395192"/>
                    </a:ext>
                  </a:extLst>
                </a:gridCol>
                <a:gridCol w="1739670">
                  <a:extLst>
                    <a:ext uri="{9D8B030D-6E8A-4147-A177-3AD203B41FA5}">
                      <a16:colId xmlns:a16="http://schemas.microsoft.com/office/drawing/2014/main" val="434910429"/>
                    </a:ext>
                  </a:extLst>
                </a:gridCol>
                <a:gridCol w="1739670">
                  <a:extLst>
                    <a:ext uri="{9D8B030D-6E8A-4147-A177-3AD203B41FA5}">
                      <a16:colId xmlns:a16="http://schemas.microsoft.com/office/drawing/2014/main" val="3384178886"/>
                    </a:ext>
                  </a:extLst>
                </a:gridCol>
                <a:gridCol w="1739670">
                  <a:extLst>
                    <a:ext uri="{9D8B030D-6E8A-4147-A177-3AD203B41FA5}">
                      <a16:colId xmlns:a16="http://schemas.microsoft.com/office/drawing/2014/main" val="3962087537"/>
                    </a:ext>
                  </a:extLst>
                </a:gridCol>
              </a:tblGrid>
              <a:tr h="370840">
                <a:tc>
                  <a:txBody>
                    <a:bodyPr/>
                    <a:lstStyle/>
                    <a:p>
                      <a:r>
                        <a:rPr lang="en-US" dirty="0"/>
                        <a:t>Rank</a:t>
                      </a:r>
                    </a:p>
                  </a:txBody>
                  <a:tcPr/>
                </a:tc>
                <a:tc>
                  <a:txBody>
                    <a:bodyPr/>
                    <a:lstStyle/>
                    <a:p>
                      <a:r>
                        <a:rPr lang="en-US" dirty="0"/>
                        <a:t>Business model</a:t>
                      </a:r>
                    </a:p>
                  </a:txBody>
                  <a:tcPr/>
                </a:tc>
                <a:tc>
                  <a:txBody>
                    <a:bodyPr/>
                    <a:lstStyle/>
                    <a:p>
                      <a:r>
                        <a:rPr lang="en-US" dirty="0"/>
                        <a:t>Direct FTE</a:t>
                      </a:r>
                    </a:p>
                  </a:txBody>
                  <a:tcPr/>
                </a:tc>
                <a:tc>
                  <a:txBody>
                    <a:bodyPr/>
                    <a:lstStyle/>
                    <a:p>
                      <a:r>
                        <a:rPr lang="en-US" dirty="0"/>
                        <a:t>Indirect FTE</a:t>
                      </a:r>
                    </a:p>
                  </a:txBody>
                  <a:tcPr/>
                </a:tc>
                <a:tc>
                  <a:txBody>
                    <a:bodyPr/>
                    <a:lstStyle/>
                    <a:p>
                      <a:r>
                        <a:rPr lang="en-US" dirty="0"/>
                        <a:t>Complexity</a:t>
                      </a:r>
                    </a:p>
                  </a:txBody>
                  <a:tcPr/>
                </a:tc>
                <a:tc>
                  <a:txBody>
                    <a:bodyPr/>
                    <a:lstStyle/>
                    <a:p>
                      <a:r>
                        <a:rPr lang="en-US" dirty="0"/>
                        <a:t>Impact on other sector actors</a:t>
                      </a:r>
                    </a:p>
                  </a:txBody>
                  <a:tcPr/>
                </a:tc>
                <a:extLst>
                  <a:ext uri="{0D108BD9-81ED-4DB2-BD59-A6C34878D82A}">
                    <a16:rowId xmlns:a16="http://schemas.microsoft.com/office/drawing/2014/main" val="1514587087"/>
                  </a:ext>
                </a:extLst>
              </a:tr>
              <a:tr h="370840">
                <a:tc>
                  <a:txBody>
                    <a:bodyPr/>
                    <a:lstStyle/>
                    <a:p>
                      <a:r>
                        <a:rPr lang="en-US" dirty="0">
                          <a:solidFill>
                            <a:srgbClr val="009051"/>
                          </a:solidFill>
                        </a:rPr>
                        <a:t>1</a:t>
                      </a:r>
                    </a:p>
                  </a:txBody>
                  <a:tcPr/>
                </a:tc>
                <a:tc>
                  <a:txBody>
                    <a:bodyPr/>
                    <a:lstStyle/>
                    <a:p>
                      <a:r>
                        <a:rPr lang="en-US" dirty="0">
                          <a:solidFill>
                            <a:srgbClr val="009051"/>
                          </a:solidFill>
                        </a:rPr>
                        <a:t>Small-scale passionfruit farming</a:t>
                      </a:r>
                    </a:p>
                  </a:txBody>
                  <a:tcPr/>
                </a:tc>
                <a:tc>
                  <a:txBody>
                    <a:bodyPr/>
                    <a:lstStyle/>
                    <a:p>
                      <a:r>
                        <a:rPr lang="en-US" dirty="0">
                          <a:solidFill>
                            <a:srgbClr val="009051"/>
                          </a:solidFill>
                        </a:rPr>
                        <a:t>2 000</a:t>
                      </a:r>
                    </a:p>
                  </a:txBody>
                  <a:tcPr/>
                </a:tc>
                <a:tc>
                  <a:txBody>
                    <a:bodyPr/>
                    <a:lstStyle/>
                    <a:p>
                      <a:r>
                        <a:rPr lang="en-US" dirty="0">
                          <a:solidFill>
                            <a:srgbClr val="009051"/>
                          </a:solidFill>
                        </a:rPr>
                        <a:t>250</a:t>
                      </a:r>
                    </a:p>
                  </a:txBody>
                  <a:tcPr/>
                </a:tc>
                <a:tc>
                  <a:txBody>
                    <a:bodyPr/>
                    <a:lstStyle/>
                    <a:p>
                      <a:r>
                        <a:rPr lang="en-US" dirty="0">
                          <a:solidFill>
                            <a:srgbClr val="009051"/>
                          </a:solidFill>
                        </a:rPr>
                        <a:t>Medium</a:t>
                      </a:r>
                    </a:p>
                  </a:txBody>
                  <a:tcPr/>
                </a:tc>
                <a:tc>
                  <a:txBody>
                    <a:bodyPr/>
                    <a:lstStyle/>
                    <a:p>
                      <a:r>
                        <a:rPr lang="en-US" dirty="0">
                          <a:solidFill>
                            <a:srgbClr val="009051"/>
                          </a:solidFill>
                        </a:rPr>
                        <a:t>High</a:t>
                      </a:r>
                    </a:p>
                  </a:txBody>
                  <a:tcPr/>
                </a:tc>
                <a:extLst>
                  <a:ext uri="{0D108BD9-81ED-4DB2-BD59-A6C34878D82A}">
                    <a16:rowId xmlns:a16="http://schemas.microsoft.com/office/drawing/2014/main" val="716940890"/>
                  </a:ext>
                </a:extLst>
              </a:tr>
              <a:tr h="370840">
                <a:tc>
                  <a:txBody>
                    <a:bodyPr/>
                    <a:lstStyle/>
                    <a:p>
                      <a:r>
                        <a:rPr lang="en-US" dirty="0">
                          <a:solidFill>
                            <a:srgbClr val="009051"/>
                          </a:solidFill>
                        </a:rPr>
                        <a:t>2</a:t>
                      </a:r>
                    </a:p>
                  </a:txBody>
                  <a:tcPr/>
                </a:tc>
                <a:tc>
                  <a:txBody>
                    <a:bodyPr/>
                    <a:lstStyle/>
                    <a:p>
                      <a:r>
                        <a:rPr lang="en-US" dirty="0">
                          <a:solidFill>
                            <a:srgbClr val="009051"/>
                          </a:solidFill>
                        </a:rPr>
                        <a:t>Extension service with market linkages</a:t>
                      </a:r>
                    </a:p>
                  </a:txBody>
                  <a:tcPr/>
                </a:tc>
                <a:tc>
                  <a:txBody>
                    <a:bodyPr/>
                    <a:lstStyle/>
                    <a:p>
                      <a:r>
                        <a:rPr lang="en-US" dirty="0">
                          <a:solidFill>
                            <a:srgbClr val="009051"/>
                          </a:solidFill>
                        </a:rPr>
                        <a:t>100</a:t>
                      </a:r>
                    </a:p>
                  </a:txBody>
                  <a:tcPr/>
                </a:tc>
                <a:tc>
                  <a:txBody>
                    <a:bodyPr/>
                    <a:lstStyle/>
                    <a:p>
                      <a:r>
                        <a:rPr lang="en-US" dirty="0">
                          <a:solidFill>
                            <a:srgbClr val="009051"/>
                          </a:solidFill>
                        </a:rPr>
                        <a:t>2 000</a:t>
                      </a:r>
                    </a:p>
                  </a:txBody>
                  <a:tcPr/>
                </a:tc>
                <a:tc>
                  <a:txBody>
                    <a:bodyPr/>
                    <a:lstStyle/>
                    <a:p>
                      <a:r>
                        <a:rPr lang="en-US" dirty="0">
                          <a:solidFill>
                            <a:srgbClr val="009051"/>
                          </a:solidFill>
                        </a:rPr>
                        <a:t>Low</a:t>
                      </a:r>
                    </a:p>
                  </a:txBody>
                  <a:tcPr/>
                </a:tc>
                <a:tc>
                  <a:txBody>
                    <a:bodyPr/>
                    <a:lstStyle/>
                    <a:p>
                      <a:r>
                        <a:rPr lang="en-US" dirty="0">
                          <a:solidFill>
                            <a:srgbClr val="009051"/>
                          </a:solidFill>
                        </a:rPr>
                        <a:t>High</a:t>
                      </a:r>
                    </a:p>
                  </a:txBody>
                  <a:tcPr/>
                </a:tc>
                <a:extLst>
                  <a:ext uri="{0D108BD9-81ED-4DB2-BD59-A6C34878D82A}">
                    <a16:rowId xmlns:a16="http://schemas.microsoft.com/office/drawing/2014/main" val="1192271316"/>
                  </a:ext>
                </a:extLst>
              </a:tr>
              <a:tr h="370840">
                <a:tc>
                  <a:txBody>
                    <a:bodyPr/>
                    <a:lstStyle/>
                    <a:p>
                      <a:r>
                        <a:rPr lang="en-US" dirty="0">
                          <a:solidFill>
                            <a:srgbClr val="009051"/>
                          </a:solidFill>
                        </a:rPr>
                        <a:t>3</a:t>
                      </a:r>
                    </a:p>
                  </a:txBody>
                  <a:tcPr/>
                </a:tc>
                <a:tc>
                  <a:txBody>
                    <a:bodyPr/>
                    <a:lstStyle/>
                    <a:p>
                      <a:r>
                        <a:rPr lang="en-US" dirty="0">
                          <a:solidFill>
                            <a:srgbClr val="009051"/>
                          </a:solidFill>
                        </a:rPr>
                        <a:t>Nursery with training and market linkages</a:t>
                      </a:r>
                    </a:p>
                  </a:txBody>
                  <a:tcPr/>
                </a:tc>
                <a:tc>
                  <a:txBody>
                    <a:bodyPr/>
                    <a:lstStyle/>
                    <a:p>
                      <a:r>
                        <a:rPr lang="en-US" dirty="0">
                          <a:solidFill>
                            <a:srgbClr val="009051"/>
                          </a:solidFill>
                        </a:rPr>
                        <a:t>50</a:t>
                      </a:r>
                    </a:p>
                  </a:txBody>
                  <a:tcPr/>
                </a:tc>
                <a:tc>
                  <a:txBody>
                    <a:bodyPr/>
                    <a:lstStyle/>
                    <a:p>
                      <a:r>
                        <a:rPr lang="en-US" dirty="0">
                          <a:solidFill>
                            <a:srgbClr val="009051"/>
                          </a:solidFill>
                        </a:rPr>
                        <a:t>2 000</a:t>
                      </a:r>
                    </a:p>
                  </a:txBody>
                  <a:tcPr/>
                </a:tc>
                <a:tc>
                  <a:txBody>
                    <a:bodyPr/>
                    <a:lstStyle/>
                    <a:p>
                      <a:r>
                        <a:rPr lang="en-US" dirty="0">
                          <a:solidFill>
                            <a:srgbClr val="009051"/>
                          </a:solidFill>
                        </a:rPr>
                        <a:t>Medium</a:t>
                      </a:r>
                    </a:p>
                  </a:txBody>
                  <a:tcPr/>
                </a:tc>
                <a:tc>
                  <a:txBody>
                    <a:bodyPr/>
                    <a:lstStyle/>
                    <a:p>
                      <a:r>
                        <a:rPr lang="en-US" dirty="0">
                          <a:solidFill>
                            <a:srgbClr val="009051"/>
                          </a:solidFill>
                        </a:rPr>
                        <a:t>High</a:t>
                      </a:r>
                    </a:p>
                  </a:txBody>
                  <a:tcPr/>
                </a:tc>
                <a:extLst>
                  <a:ext uri="{0D108BD9-81ED-4DB2-BD59-A6C34878D82A}">
                    <a16:rowId xmlns:a16="http://schemas.microsoft.com/office/drawing/2014/main" val="51086394"/>
                  </a:ext>
                </a:extLst>
              </a:tr>
              <a:tr h="370840">
                <a:tc>
                  <a:txBody>
                    <a:bodyPr/>
                    <a:lstStyle/>
                    <a:p>
                      <a:r>
                        <a:rPr lang="en-US" dirty="0">
                          <a:solidFill>
                            <a:srgbClr val="009051"/>
                          </a:solidFill>
                        </a:rPr>
                        <a:t>4</a:t>
                      </a:r>
                    </a:p>
                  </a:txBody>
                  <a:tcPr/>
                </a:tc>
                <a:tc>
                  <a:txBody>
                    <a:bodyPr/>
                    <a:lstStyle/>
                    <a:p>
                      <a:r>
                        <a:rPr lang="en-US" dirty="0">
                          <a:solidFill>
                            <a:srgbClr val="009051"/>
                          </a:solidFill>
                        </a:rPr>
                        <a:t>Packhouse with contract farming and GAP support to farmers</a:t>
                      </a:r>
                    </a:p>
                  </a:txBody>
                  <a:tcPr/>
                </a:tc>
                <a:tc>
                  <a:txBody>
                    <a:bodyPr/>
                    <a:lstStyle/>
                    <a:p>
                      <a:r>
                        <a:rPr lang="en-US" dirty="0">
                          <a:solidFill>
                            <a:srgbClr val="009051"/>
                          </a:solidFill>
                        </a:rPr>
                        <a:t>150</a:t>
                      </a:r>
                    </a:p>
                  </a:txBody>
                  <a:tcPr/>
                </a:tc>
                <a:tc>
                  <a:txBody>
                    <a:bodyPr/>
                    <a:lstStyle/>
                    <a:p>
                      <a:r>
                        <a:rPr lang="en-US" dirty="0">
                          <a:solidFill>
                            <a:srgbClr val="009051"/>
                          </a:solidFill>
                        </a:rPr>
                        <a:t>2000</a:t>
                      </a:r>
                    </a:p>
                  </a:txBody>
                  <a:tcPr/>
                </a:tc>
                <a:tc>
                  <a:txBody>
                    <a:bodyPr/>
                    <a:lstStyle/>
                    <a:p>
                      <a:r>
                        <a:rPr lang="en-US" dirty="0">
                          <a:solidFill>
                            <a:srgbClr val="009051"/>
                          </a:solidFill>
                        </a:rPr>
                        <a:t>Medium</a:t>
                      </a:r>
                    </a:p>
                  </a:txBody>
                  <a:tcPr/>
                </a:tc>
                <a:tc>
                  <a:txBody>
                    <a:bodyPr/>
                    <a:lstStyle/>
                    <a:p>
                      <a:r>
                        <a:rPr lang="en-US" dirty="0">
                          <a:solidFill>
                            <a:srgbClr val="009051"/>
                          </a:solidFill>
                        </a:rPr>
                        <a:t>High</a:t>
                      </a:r>
                    </a:p>
                  </a:txBody>
                  <a:tcPr/>
                </a:tc>
                <a:extLst>
                  <a:ext uri="{0D108BD9-81ED-4DB2-BD59-A6C34878D82A}">
                    <a16:rowId xmlns:a16="http://schemas.microsoft.com/office/drawing/2014/main" val="3742566180"/>
                  </a:ext>
                </a:extLst>
              </a:tr>
              <a:tr h="370840">
                <a:tc>
                  <a:txBody>
                    <a:bodyPr/>
                    <a:lstStyle/>
                    <a:p>
                      <a:r>
                        <a:rPr lang="en-US" dirty="0">
                          <a:solidFill>
                            <a:srgbClr val="009051"/>
                          </a:solidFill>
                        </a:rPr>
                        <a:t>5</a:t>
                      </a:r>
                    </a:p>
                  </a:txBody>
                  <a:tcPr/>
                </a:tc>
                <a:tc>
                  <a:txBody>
                    <a:bodyPr/>
                    <a:lstStyle/>
                    <a:p>
                      <a:r>
                        <a:rPr lang="en-US" dirty="0">
                          <a:solidFill>
                            <a:srgbClr val="009051"/>
                          </a:solidFill>
                        </a:rPr>
                        <a:t>Artisanal Juice Company</a:t>
                      </a:r>
                    </a:p>
                  </a:txBody>
                  <a:tcPr/>
                </a:tc>
                <a:tc>
                  <a:txBody>
                    <a:bodyPr/>
                    <a:lstStyle/>
                    <a:p>
                      <a:r>
                        <a:rPr lang="en-US" dirty="0">
                          <a:solidFill>
                            <a:srgbClr val="009051"/>
                          </a:solidFill>
                        </a:rPr>
                        <a:t>100</a:t>
                      </a:r>
                    </a:p>
                  </a:txBody>
                  <a:tcPr/>
                </a:tc>
                <a:tc>
                  <a:txBody>
                    <a:bodyPr/>
                    <a:lstStyle/>
                    <a:p>
                      <a:r>
                        <a:rPr lang="en-US" dirty="0">
                          <a:solidFill>
                            <a:srgbClr val="009051"/>
                          </a:solidFill>
                        </a:rPr>
                        <a:t>2000</a:t>
                      </a:r>
                    </a:p>
                  </a:txBody>
                  <a:tcPr/>
                </a:tc>
                <a:tc>
                  <a:txBody>
                    <a:bodyPr/>
                    <a:lstStyle/>
                    <a:p>
                      <a:r>
                        <a:rPr lang="en-US" dirty="0">
                          <a:solidFill>
                            <a:srgbClr val="009051"/>
                          </a:solidFill>
                        </a:rPr>
                        <a:t>Medium</a:t>
                      </a:r>
                    </a:p>
                  </a:txBody>
                  <a:tcPr/>
                </a:tc>
                <a:tc>
                  <a:txBody>
                    <a:bodyPr/>
                    <a:lstStyle/>
                    <a:p>
                      <a:r>
                        <a:rPr lang="en-US" dirty="0">
                          <a:solidFill>
                            <a:srgbClr val="009051"/>
                          </a:solidFill>
                        </a:rPr>
                        <a:t>High</a:t>
                      </a:r>
                    </a:p>
                  </a:txBody>
                  <a:tcPr/>
                </a:tc>
                <a:extLst>
                  <a:ext uri="{0D108BD9-81ED-4DB2-BD59-A6C34878D82A}">
                    <a16:rowId xmlns:a16="http://schemas.microsoft.com/office/drawing/2014/main" val="3997457714"/>
                  </a:ext>
                </a:extLst>
              </a:tr>
              <a:tr h="370840">
                <a:tc>
                  <a:txBody>
                    <a:bodyPr/>
                    <a:lstStyle/>
                    <a:p>
                      <a:r>
                        <a:rPr lang="en-US" dirty="0">
                          <a:solidFill>
                            <a:srgbClr val="FF0000"/>
                          </a:solidFill>
                        </a:rPr>
                        <a:t>6</a:t>
                      </a:r>
                    </a:p>
                  </a:txBody>
                  <a:tcPr/>
                </a:tc>
                <a:tc>
                  <a:txBody>
                    <a:bodyPr/>
                    <a:lstStyle/>
                    <a:p>
                      <a:r>
                        <a:rPr lang="en-US" dirty="0">
                          <a:solidFill>
                            <a:srgbClr val="FF0000"/>
                          </a:solidFill>
                        </a:rPr>
                        <a:t>Pulp Exporter</a:t>
                      </a:r>
                    </a:p>
                  </a:txBody>
                  <a:tcPr/>
                </a:tc>
                <a:tc>
                  <a:txBody>
                    <a:bodyPr/>
                    <a:lstStyle/>
                    <a:p>
                      <a:r>
                        <a:rPr lang="en-US" dirty="0">
                          <a:solidFill>
                            <a:srgbClr val="FF0000"/>
                          </a:solidFill>
                        </a:rPr>
                        <a:t>50</a:t>
                      </a:r>
                    </a:p>
                  </a:txBody>
                  <a:tcPr/>
                </a:tc>
                <a:tc>
                  <a:txBody>
                    <a:bodyPr/>
                    <a:lstStyle/>
                    <a:p>
                      <a:r>
                        <a:rPr lang="en-US" dirty="0">
                          <a:solidFill>
                            <a:srgbClr val="FF0000"/>
                          </a:solidFill>
                        </a:rPr>
                        <a:t>2000</a:t>
                      </a:r>
                    </a:p>
                  </a:txBody>
                  <a:tcPr/>
                </a:tc>
                <a:tc>
                  <a:txBody>
                    <a:bodyPr/>
                    <a:lstStyle/>
                    <a:p>
                      <a:r>
                        <a:rPr lang="en-US" dirty="0">
                          <a:solidFill>
                            <a:srgbClr val="FF0000"/>
                          </a:solidFill>
                        </a:rPr>
                        <a:t>High</a:t>
                      </a:r>
                    </a:p>
                  </a:txBody>
                  <a:tcPr/>
                </a:tc>
                <a:tc>
                  <a:txBody>
                    <a:bodyPr/>
                    <a:lstStyle/>
                    <a:p>
                      <a:r>
                        <a:rPr lang="en-US" dirty="0">
                          <a:solidFill>
                            <a:srgbClr val="FF0000"/>
                          </a:solidFill>
                        </a:rPr>
                        <a:t>High</a:t>
                      </a:r>
                    </a:p>
                  </a:txBody>
                  <a:tcPr/>
                </a:tc>
                <a:extLst>
                  <a:ext uri="{0D108BD9-81ED-4DB2-BD59-A6C34878D82A}">
                    <a16:rowId xmlns:a16="http://schemas.microsoft.com/office/drawing/2014/main" val="2080309449"/>
                  </a:ext>
                </a:extLst>
              </a:tr>
            </a:tbl>
          </a:graphicData>
        </a:graphic>
      </p:graphicFrame>
      <p:pic>
        <p:nvPicPr>
          <p:cNvPr id="8" name="Picture 7">
            <a:extLst>
              <a:ext uri="{FF2B5EF4-FFF2-40B4-BE49-F238E27FC236}">
                <a16:creationId xmlns:a16="http://schemas.microsoft.com/office/drawing/2014/main" id="{6F07D415-4BDA-D443-B324-17ACA6083BF1}"/>
              </a:ext>
            </a:extLst>
          </p:cNvPr>
          <p:cNvPicPr>
            <a:picLocks noChangeAspect="1"/>
          </p:cNvPicPr>
          <p:nvPr/>
        </p:nvPicPr>
        <p:blipFill>
          <a:blip r:embed="rId3"/>
          <a:stretch>
            <a:fillRect/>
          </a:stretch>
        </p:blipFill>
        <p:spPr>
          <a:xfrm>
            <a:off x="374931" y="5616365"/>
            <a:ext cx="4978400" cy="622300"/>
          </a:xfrm>
          <a:prstGeom prst="rect">
            <a:avLst/>
          </a:prstGeom>
        </p:spPr>
      </p:pic>
      <p:pic>
        <p:nvPicPr>
          <p:cNvPr id="9" name="Picture 8" descr="Passion fruit - Free food icons">
            <a:extLst>
              <a:ext uri="{FF2B5EF4-FFF2-40B4-BE49-F238E27FC236}">
                <a16:creationId xmlns:a16="http://schemas.microsoft.com/office/drawing/2014/main" id="{9110E80F-5A6D-FC40-96CA-47C3403FA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632" y="177800"/>
            <a:ext cx="691184" cy="69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0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A90D06-90FB-9846-83B9-A6C4EAF720CD}"/>
              </a:ext>
            </a:extLst>
          </p:cNvPr>
          <p:cNvSpPr/>
          <p:nvPr/>
        </p:nvSpPr>
        <p:spPr>
          <a:xfrm>
            <a:off x="5143500" y="0"/>
            <a:ext cx="70485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a:extLst>
              <a:ext uri="{FF2B5EF4-FFF2-40B4-BE49-F238E27FC236}">
                <a16:creationId xmlns:a16="http://schemas.microsoft.com/office/drawing/2014/main" id="{901B0F80-F9EB-9747-87AC-9F8699590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 y="1"/>
            <a:ext cx="5376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418258-3C35-6548-8065-1D0083546472}"/>
              </a:ext>
            </a:extLst>
          </p:cNvPr>
          <p:cNvSpPr txBox="1"/>
          <p:nvPr/>
        </p:nvSpPr>
        <p:spPr>
          <a:xfrm>
            <a:off x="2432843" y="2477728"/>
            <a:ext cx="12192000"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Kenya</a:t>
            </a:r>
          </a:p>
          <a:p>
            <a:pPr algn="ctr"/>
            <a:r>
              <a:rPr lang="en-US" sz="2800" dirty="0">
                <a:solidFill>
                  <a:schemeClr val="bg1"/>
                </a:solidFill>
                <a:latin typeface="Aharoni" panose="02010803020104030203" pitchFamily="2" charset="-79"/>
                <a:cs typeface="Aharoni" panose="02010803020104030203" pitchFamily="2" charset="-79"/>
              </a:rPr>
              <a:t>Business Model Selection: 
Groundnut Value Chain</a:t>
            </a:r>
            <a:endParaRPr lang="en-US" sz="2000" dirty="0">
              <a:solidFill>
                <a:schemeClr val="bg1"/>
              </a:solidFill>
              <a:latin typeface="Aharoni" panose="02010803020104030203" pitchFamily="2" charset="-79"/>
              <a:cs typeface="Aharoni" panose="02010803020104030203" pitchFamily="2" charset="-79"/>
            </a:endParaRPr>
          </a:p>
        </p:txBody>
      </p:sp>
      <p:pic>
        <p:nvPicPr>
          <p:cNvPr id="1028" name="Picture 4" descr="GIZ-logo - ECDPM">
            <a:extLst>
              <a:ext uri="{FF2B5EF4-FFF2-40B4-BE49-F238E27FC236}">
                <a16:creationId xmlns:a16="http://schemas.microsoft.com/office/drawing/2014/main" id="{86D90D68-D1A3-F440-A531-2AC07C437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07911" cy="6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48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70AE2-3FDA-6341-9F43-25F3C1C63B70}"/>
              </a:ext>
            </a:extLst>
          </p:cNvPr>
          <p:cNvSpPr/>
          <p:nvPr/>
        </p:nvSpPr>
        <p:spPr>
          <a:xfrm>
            <a:off x="6242640" y="5429222"/>
            <a:ext cx="5736553" cy="819279"/>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D675DA-93AF-274B-88D7-1AF911237F43}"/>
              </a:ext>
            </a:extLst>
          </p:cNvPr>
          <p:cNvSpPr>
            <a:spLocks noGrp="1"/>
          </p:cNvSpPr>
          <p:nvPr>
            <p:ph type="title"/>
          </p:nvPr>
        </p:nvSpPr>
        <p:spPr>
          <a:xfrm>
            <a:off x="1478914" y="-140897"/>
            <a:ext cx="10515600" cy="1325563"/>
          </a:xfrm>
        </p:spPr>
        <p:txBody>
          <a:bodyPr>
            <a:normAutofit/>
          </a:bodyPr>
          <a:lstStyle/>
          <a:p>
            <a:r>
              <a:rPr lang="en-US" sz="3600" dirty="0"/>
              <a:t>Issues and Opportunities in Groundnuts</a:t>
            </a:r>
          </a:p>
        </p:txBody>
      </p:sp>
      <p:sp>
        <p:nvSpPr>
          <p:cNvPr id="3" name="Slide Number Placeholder 2">
            <a:extLst>
              <a:ext uri="{FF2B5EF4-FFF2-40B4-BE49-F238E27FC236}">
                <a16:creationId xmlns:a16="http://schemas.microsoft.com/office/drawing/2014/main" id="{63CC32C3-FFE5-374D-8FCC-D1D723EBAD2B}"/>
              </a:ext>
            </a:extLst>
          </p:cNvPr>
          <p:cNvSpPr>
            <a:spLocks noGrp="1"/>
          </p:cNvSpPr>
          <p:nvPr>
            <p:ph type="sldNum" sz="quarter" idx="12"/>
          </p:nvPr>
        </p:nvSpPr>
        <p:spPr/>
        <p:txBody>
          <a:bodyPr/>
          <a:lstStyle/>
          <a:p>
            <a:fld id="{D47D5607-B8B2-1045-B45F-7FE67DA2B3EB}" type="slidenum">
              <a:rPr lang="en-US" smtClean="0"/>
              <a:pPr/>
              <a:t>26</a:t>
            </a:fld>
            <a:endParaRPr lang="en-US" dirty="0"/>
          </a:p>
        </p:txBody>
      </p:sp>
      <p:sp>
        <p:nvSpPr>
          <p:cNvPr id="12" name="Rectangle 11">
            <a:extLst>
              <a:ext uri="{FF2B5EF4-FFF2-40B4-BE49-F238E27FC236}">
                <a16:creationId xmlns:a16="http://schemas.microsoft.com/office/drawing/2014/main" id="{B0538037-7736-6949-9E6A-8A045D6E9DEB}"/>
              </a:ext>
            </a:extLst>
          </p:cNvPr>
          <p:cNvSpPr/>
          <p:nvPr/>
        </p:nvSpPr>
        <p:spPr>
          <a:xfrm>
            <a:off x="93597" y="3244800"/>
            <a:ext cx="4524131" cy="2115451"/>
          </a:xfrm>
          <a:prstGeom prst="rect">
            <a:avLst/>
          </a:prstGeom>
        </p:spPr>
        <p:txBody>
          <a:bodyPr wrap="square">
            <a:spAutoFit/>
          </a:bodyPr>
          <a:lstStyle/>
          <a:p>
            <a:pPr>
              <a:lnSpc>
                <a:spcPct val="90000"/>
              </a:lnSpc>
              <a:spcBef>
                <a:spcPts val="1000"/>
              </a:spcBef>
            </a:pPr>
            <a:r>
              <a:rPr lang="en-US" dirty="0">
                <a:solidFill>
                  <a:schemeClr val="bg1"/>
                </a:solidFill>
                <a:latin typeface="Raleway Medium" panose="020B0603030101060003" pitchFamily="34" charset="77"/>
              </a:rPr>
              <a:t>Challenge 2: Processing Equipment</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Modern processing equipment is essential</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manufacturers</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importers &amp; suppliers</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maintenance services</a:t>
            </a:r>
          </a:p>
          <a:p>
            <a:pPr marL="228600" indent="-228600">
              <a:lnSpc>
                <a:spcPct val="90000"/>
              </a:lnSpc>
              <a:spcBef>
                <a:spcPts val="1000"/>
              </a:spcBef>
              <a:buFont typeface="Arial" panose="020B0604020202020204" pitchFamily="34" charset="0"/>
              <a:buChar char="•"/>
            </a:pPr>
            <a:endParaRPr lang="en-US" sz="2000" dirty="0">
              <a:solidFill>
                <a:schemeClr val="bg1"/>
              </a:solidFill>
              <a:latin typeface="+mj-lt"/>
            </a:endParaRPr>
          </a:p>
          <a:p>
            <a:endParaRPr lang="en-US" dirty="0">
              <a:solidFill>
                <a:schemeClr val="bg1"/>
              </a:solidFill>
              <a:latin typeface="+mj-lt"/>
            </a:endParaRPr>
          </a:p>
        </p:txBody>
      </p:sp>
      <p:sp>
        <p:nvSpPr>
          <p:cNvPr id="14" name="TextBox 13">
            <a:extLst>
              <a:ext uri="{FF2B5EF4-FFF2-40B4-BE49-F238E27FC236}">
                <a16:creationId xmlns:a16="http://schemas.microsoft.com/office/drawing/2014/main" id="{97F6311C-3733-1F4E-A1BB-54C072C3A37B}"/>
              </a:ext>
            </a:extLst>
          </p:cNvPr>
          <p:cNvSpPr txBox="1"/>
          <p:nvPr/>
        </p:nvSpPr>
        <p:spPr>
          <a:xfrm>
            <a:off x="321408" y="762354"/>
            <a:ext cx="5244073" cy="5509200"/>
          </a:xfrm>
          <a:prstGeom prst="rect">
            <a:avLst/>
          </a:prstGeom>
          <a:noFill/>
        </p:spPr>
        <p:txBody>
          <a:bodyPr wrap="square" rtlCol="0">
            <a:spAutoFit/>
          </a:bodyPr>
          <a:lstStyle/>
          <a:p>
            <a:pPr algn="ctr"/>
            <a:endParaRPr lang="en-US" sz="2000" dirty="0">
              <a:solidFill>
                <a:srgbClr val="E0294A"/>
              </a:solidFill>
              <a:latin typeface="Raleway Medium" panose="020B0603030101060003" pitchFamily="34" charset="77"/>
            </a:endParaRPr>
          </a:p>
          <a:p>
            <a:pPr algn="ctr"/>
            <a:r>
              <a:rPr lang="en-US" sz="2000" dirty="0">
                <a:solidFill>
                  <a:srgbClr val="E0294A"/>
                </a:solidFill>
                <a:latin typeface="Raleway Medium" panose="020B0603030101060003" pitchFamily="34" charset="77"/>
              </a:rPr>
              <a:t>Issues</a:t>
            </a:r>
          </a:p>
          <a:p>
            <a:pPr algn="ctr"/>
            <a:endParaRPr lang="en-US" sz="2000" dirty="0">
              <a:solidFill>
                <a:srgbClr val="E0294A"/>
              </a:solidFill>
              <a:latin typeface="Raleway Medium" panose="020B0603030101060003" pitchFamily="34" charset="77"/>
            </a:endParaRPr>
          </a:p>
          <a:p>
            <a:pPr marL="285750" indent="-285750">
              <a:buFont typeface="Arial" panose="020B0604020202020204" pitchFamily="34" charset="0"/>
              <a:buChar char="•"/>
            </a:pPr>
            <a:r>
              <a:rPr lang="en-US" sz="1600" dirty="0">
                <a:solidFill>
                  <a:schemeClr val="bg2">
                    <a:lumMod val="25000"/>
                  </a:schemeClr>
                </a:solidFill>
                <a:latin typeface="+mj-lt"/>
              </a:rPr>
              <a:t>Groundnuts in West Kenya are grown from recycled seed</a:t>
            </a:r>
          </a:p>
          <a:p>
            <a:pPr marL="285750" indent="-285750">
              <a:buFont typeface="Arial" panose="020B0604020202020204" pitchFamily="34" charset="0"/>
              <a:buChar char="•"/>
            </a:pPr>
            <a:r>
              <a:rPr lang="en-US" sz="1600" dirty="0">
                <a:solidFill>
                  <a:schemeClr val="bg2">
                    <a:lumMod val="25000"/>
                  </a:schemeClr>
                </a:solidFill>
                <a:latin typeface="+mj-lt"/>
              </a:rPr>
              <a:t>No inputs or GAP are used in groundnut production causing low yields</a:t>
            </a:r>
          </a:p>
          <a:p>
            <a:pPr marL="285750" indent="-285750">
              <a:buFont typeface="Arial" panose="020B0604020202020204" pitchFamily="34" charset="0"/>
              <a:buChar char="•"/>
            </a:pPr>
            <a:r>
              <a:rPr lang="en-US" sz="1600" dirty="0">
                <a:solidFill>
                  <a:schemeClr val="bg2">
                    <a:lumMod val="25000"/>
                  </a:schemeClr>
                </a:solidFill>
                <a:latin typeface="+mj-lt"/>
              </a:rPr>
              <a:t>No market linkages: Groundnuts are usually sold off farm, inshell and undried </a:t>
            </a:r>
          </a:p>
          <a:p>
            <a:pPr marL="285750" indent="-285750">
              <a:buFont typeface="Arial" panose="020B0604020202020204" pitchFamily="34" charset="0"/>
              <a:buChar char="•"/>
            </a:pPr>
            <a:r>
              <a:rPr lang="en-US" sz="1600" dirty="0">
                <a:solidFill>
                  <a:schemeClr val="bg2">
                    <a:lumMod val="25000"/>
                  </a:schemeClr>
                </a:solidFill>
                <a:latin typeface="+mj-lt"/>
              </a:rPr>
              <a:t>Farmers store groundnuts to achieve off-season prices, but are often left with unsold stock or sell at a loss</a:t>
            </a:r>
          </a:p>
          <a:p>
            <a:pPr marL="285750" indent="-285750">
              <a:buFont typeface="Arial" panose="020B0604020202020204" pitchFamily="34" charset="0"/>
              <a:buChar char="•"/>
            </a:pPr>
            <a:r>
              <a:rPr lang="en-US" sz="1600" dirty="0">
                <a:solidFill>
                  <a:schemeClr val="bg2">
                    <a:lumMod val="25000"/>
                  </a:schemeClr>
                </a:solidFill>
                <a:latin typeface="+mj-lt"/>
              </a:rPr>
              <a:t>Groundnuts are not part of the West Kenyan staple diet as in Uganda and other African countries</a:t>
            </a:r>
          </a:p>
          <a:p>
            <a:pPr marL="285750" indent="-285750">
              <a:buFont typeface="Arial" panose="020B0604020202020204" pitchFamily="34" charset="0"/>
              <a:buChar char="•"/>
            </a:pPr>
            <a:r>
              <a:rPr lang="en-US" sz="1600" dirty="0">
                <a:solidFill>
                  <a:schemeClr val="bg2">
                    <a:lumMod val="25000"/>
                  </a:schemeClr>
                </a:solidFill>
                <a:latin typeface="+mj-lt"/>
              </a:rPr>
              <a:t>Groundnuts from Tanzania and Uganda are delivered shelled and dried, cheaper than Kenyan groundnuts</a:t>
            </a:r>
          </a:p>
          <a:p>
            <a:pPr marL="285750" indent="-285750">
              <a:buFont typeface="Arial" panose="020B0604020202020204" pitchFamily="34" charset="0"/>
              <a:buChar char="•"/>
            </a:pPr>
            <a:r>
              <a:rPr lang="en-US" sz="1600" dirty="0">
                <a:solidFill>
                  <a:schemeClr val="bg2">
                    <a:lumMod val="25000"/>
                  </a:schemeClr>
                </a:solidFill>
                <a:latin typeface="+mj-lt"/>
              </a:rPr>
              <a:t>There are 2 main varieties known as red and white groundnuts.</a:t>
            </a:r>
          </a:p>
          <a:p>
            <a:pPr marL="285750" indent="-285750">
              <a:buFont typeface="Arial" panose="020B0604020202020204" pitchFamily="34" charset="0"/>
              <a:buChar char="•"/>
            </a:pPr>
            <a:r>
              <a:rPr lang="en-US" sz="1600" dirty="0">
                <a:solidFill>
                  <a:schemeClr val="bg2">
                    <a:lumMod val="25000"/>
                  </a:schemeClr>
                </a:solidFill>
                <a:latin typeface="+mj-lt"/>
              </a:rPr>
              <a:t>The red is most common in Kenya although it produces lower yields &lt;300-800 kg/acre compared to 1-2 000kg/ acre for white</a:t>
            </a:r>
          </a:p>
          <a:p>
            <a:endParaRPr lang="en-US" dirty="0">
              <a:solidFill>
                <a:schemeClr val="tx2"/>
              </a:solidFill>
            </a:endParaRPr>
          </a:p>
          <a:p>
            <a:endParaRPr lang="en-US" dirty="0">
              <a:solidFill>
                <a:schemeClr val="tx2"/>
              </a:solidFill>
            </a:endParaRPr>
          </a:p>
        </p:txBody>
      </p:sp>
      <p:sp>
        <p:nvSpPr>
          <p:cNvPr id="15" name="TextBox 14">
            <a:extLst>
              <a:ext uri="{FF2B5EF4-FFF2-40B4-BE49-F238E27FC236}">
                <a16:creationId xmlns:a16="http://schemas.microsoft.com/office/drawing/2014/main" id="{9E2F5380-0FE0-2046-88EF-FBC9ABFA0DD8}"/>
              </a:ext>
            </a:extLst>
          </p:cNvPr>
          <p:cNvSpPr txBox="1"/>
          <p:nvPr/>
        </p:nvSpPr>
        <p:spPr>
          <a:xfrm>
            <a:off x="6063768" y="1096895"/>
            <a:ext cx="6034635" cy="4811574"/>
          </a:xfrm>
          <a:prstGeom prst="rect">
            <a:avLst/>
          </a:prstGeom>
          <a:noFill/>
        </p:spPr>
        <p:txBody>
          <a:bodyPr wrap="square" rtlCol="0">
            <a:spAutoFit/>
          </a:bodyPr>
          <a:lstStyle/>
          <a:p>
            <a:pPr algn="ctr"/>
            <a:r>
              <a:rPr lang="en-US" sz="2000" dirty="0">
                <a:solidFill>
                  <a:srgbClr val="E0294A"/>
                </a:solidFill>
                <a:latin typeface="Raleway Medium" panose="020B0603030101060003" pitchFamily="34" charset="77"/>
              </a:rPr>
              <a:t>Opportunities</a:t>
            </a:r>
          </a:p>
          <a:p>
            <a:pPr algn="ctr"/>
            <a:endParaRPr lang="en-US" dirty="0">
              <a:solidFill>
                <a:srgbClr val="E0294A"/>
              </a:solidFill>
              <a:latin typeface="Raleway Medium" panose="020B0603030101060003" pitchFamily="34" charset="77"/>
            </a:endParaRP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Groundnuts are grown as a relay crop by maize farmers who have a short second rainy season that does not allow for a second maize crop in the Low Midlands </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Groundnuts offer an excellent short cycle cash crop for quick revenues</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Farmers know that groundnuts are very profitable</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Groundnuts present low investment opportunities for artisanal processors</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Kenyans traditionally use groundnut paste as a sandwich spread, but it is now being adopted in sauces in traditional dishes.</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Groundnuts as a snack are not well known in Kenya</a:t>
            </a:r>
          </a:p>
          <a:p>
            <a:pPr marL="342900" indent="-342900">
              <a:spcBef>
                <a:spcPts val="400"/>
              </a:spcBef>
              <a:buFont typeface="Arial" panose="020B0604020202020204" pitchFamily="34" charset="0"/>
              <a:buChar char="•"/>
            </a:pPr>
            <a:r>
              <a:rPr lang="en-US" sz="1600" dirty="0">
                <a:solidFill>
                  <a:schemeClr val="bg2">
                    <a:lumMod val="25000"/>
                  </a:schemeClr>
                </a:solidFill>
                <a:latin typeface="+mj-lt"/>
              </a:rPr>
              <a:t>Groundnuts could be exported to processors in other countries with a different production season, such as Malawi</a:t>
            </a:r>
          </a:p>
          <a:p>
            <a:pPr marL="342900" indent="-342900">
              <a:spcBef>
                <a:spcPts val="400"/>
              </a:spcBef>
              <a:buFont typeface="Arial" panose="020B0604020202020204" pitchFamily="34" charset="0"/>
              <a:buChar char="•"/>
            </a:pPr>
            <a:endParaRPr lang="en-US" sz="1600" dirty="0">
              <a:solidFill>
                <a:schemeClr val="bg2">
                  <a:lumMod val="25000"/>
                </a:schemeClr>
              </a:solidFill>
              <a:latin typeface="+mj-lt"/>
            </a:endParaRPr>
          </a:p>
          <a:p>
            <a:endParaRPr lang="en-US" dirty="0">
              <a:solidFill>
                <a:schemeClr val="tx2"/>
              </a:solidFill>
            </a:endParaRPr>
          </a:p>
        </p:txBody>
      </p:sp>
      <p:cxnSp>
        <p:nvCxnSpPr>
          <p:cNvPr id="5" name="Straight Connector 4">
            <a:extLst>
              <a:ext uri="{FF2B5EF4-FFF2-40B4-BE49-F238E27FC236}">
                <a16:creationId xmlns:a16="http://schemas.microsoft.com/office/drawing/2014/main" id="{C5C3631F-7E42-474F-B437-CD6EEEF514FD}"/>
              </a:ext>
            </a:extLst>
          </p:cNvPr>
          <p:cNvCxnSpPr>
            <a:cxnSpLocks/>
          </p:cNvCxnSpPr>
          <p:nvPr/>
        </p:nvCxnSpPr>
        <p:spPr>
          <a:xfrm flipV="1">
            <a:off x="212806" y="1559216"/>
            <a:ext cx="11766387" cy="41594"/>
          </a:xfrm>
          <a:prstGeom prst="line">
            <a:avLst/>
          </a:prstGeom>
          <a:ln w="190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649EA5-DDBC-3E4F-A271-8651FEA1908E}"/>
              </a:ext>
            </a:extLst>
          </p:cNvPr>
          <p:cNvCxnSpPr>
            <a:cxnSpLocks/>
          </p:cNvCxnSpPr>
          <p:nvPr/>
        </p:nvCxnSpPr>
        <p:spPr>
          <a:xfrm>
            <a:off x="5791200" y="1005167"/>
            <a:ext cx="0" cy="5014633"/>
          </a:xfrm>
          <a:prstGeom prst="line">
            <a:avLst/>
          </a:prstGeom>
          <a:ln w="190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7" name="Graphic 16" descr="Comment Dislike with solid fill">
            <a:extLst>
              <a:ext uri="{FF2B5EF4-FFF2-40B4-BE49-F238E27FC236}">
                <a16:creationId xmlns:a16="http://schemas.microsoft.com/office/drawing/2014/main" id="{E22C58B7-5922-9544-909D-0DFB0A52F1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798520" y="856270"/>
            <a:ext cx="762000" cy="762000"/>
          </a:xfrm>
          <a:prstGeom prst="rect">
            <a:avLst/>
          </a:prstGeom>
        </p:spPr>
      </p:pic>
      <p:pic>
        <p:nvPicPr>
          <p:cNvPr id="18" name="Graphic 17" descr="Comment Like with solid fill">
            <a:extLst>
              <a:ext uri="{FF2B5EF4-FFF2-40B4-BE49-F238E27FC236}">
                <a16:creationId xmlns:a16="http://schemas.microsoft.com/office/drawing/2014/main" id="{1330C408-3E65-9640-8381-A0C339260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9800" y="868984"/>
            <a:ext cx="762000" cy="762000"/>
          </a:xfrm>
          <a:prstGeom prst="rect">
            <a:avLst/>
          </a:prstGeom>
        </p:spPr>
      </p:pic>
      <p:sp>
        <p:nvSpPr>
          <p:cNvPr id="4" name="TextBox 3">
            <a:extLst>
              <a:ext uri="{FF2B5EF4-FFF2-40B4-BE49-F238E27FC236}">
                <a16:creationId xmlns:a16="http://schemas.microsoft.com/office/drawing/2014/main" id="{32D8C336-DA6F-E849-B3AD-0E3600B16C07}"/>
              </a:ext>
            </a:extLst>
          </p:cNvPr>
          <p:cNvSpPr txBox="1"/>
          <p:nvPr/>
        </p:nvSpPr>
        <p:spPr>
          <a:xfrm>
            <a:off x="6260225" y="5490049"/>
            <a:ext cx="5413467" cy="646331"/>
          </a:xfrm>
          <a:prstGeom prst="rect">
            <a:avLst/>
          </a:prstGeom>
          <a:noFill/>
        </p:spPr>
        <p:txBody>
          <a:bodyPr wrap="square" rtlCol="0">
            <a:spAutoFit/>
          </a:bodyPr>
          <a:lstStyle/>
          <a:p>
            <a:r>
              <a:rPr lang="en-GB" dirty="0">
                <a:solidFill>
                  <a:schemeClr val="bg1"/>
                </a:solidFill>
              </a:rPr>
              <a:t>3 Key Ingredients for success:</a:t>
            </a:r>
          </a:p>
          <a:p>
            <a:r>
              <a:rPr lang="en-GB" dirty="0">
                <a:solidFill>
                  <a:schemeClr val="bg1"/>
                </a:solidFill>
              </a:rPr>
              <a:t>Farmer training, planting material and market linkages</a:t>
            </a:r>
          </a:p>
        </p:txBody>
      </p:sp>
      <p:pic>
        <p:nvPicPr>
          <p:cNvPr id="16" name="Picture 8" descr="Premium Vector | Peanut icon set">
            <a:extLst>
              <a:ext uri="{FF2B5EF4-FFF2-40B4-BE49-F238E27FC236}">
                <a16:creationId xmlns:a16="http://schemas.microsoft.com/office/drawing/2014/main" id="{51449D2B-A78A-6846-836C-8F3F471877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740" y="119885"/>
            <a:ext cx="1307538" cy="75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99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BC3F9-E57F-024B-9CED-D6D684B157C6}"/>
              </a:ext>
            </a:extLst>
          </p:cNvPr>
          <p:cNvSpPr>
            <a:spLocks noGrp="1"/>
          </p:cNvSpPr>
          <p:nvPr>
            <p:ph type="sldNum" sz="quarter" idx="12"/>
          </p:nvPr>
        </p:nvSpPr>
        <p:spPr>
          <a:xfrm>
            <a:off x="9372600" y="86376"/>
            <a:ext cx="2743200" cy="365125"/>
          </a:xfrm>
        </p:spPr>
        <p:txBody>
          <a:bodyPr/>
          <a:lstStyle/>
          <a:p>
            <a:fld id="{D47D5607-B8B2-1045-B45F-7FE67DA2B3EB}" type="slidenum">
              <a:rPr lang="en-US" smtClean="0"/>
              <a:pPr/>
              <a:t>27</a:t>
            </a:fld>
            <a:endParaRPr lang="en-US" dirty="0"/>
          </a:p>
        </p:txBody>
      </p:sp>
      <p:sp>
        <p:nvSpPr>
          <p:cNvPr id="6" name="Title 5">
            <a:extLst>
              <a:ext uri="{FF2B5EF4-FFF2-40B4-BE49-F238E27FC236}">
                <a16:creationId xmlns:a16="http://schemas.microsoft.com/office/drawing/2014/main" id="{DCA71914-F42D-E04C-9943-A2AB2F77ACB4}"/>
              </a:ext>
            </a:extLst>
          </p:cNvPr>
          <p:cNvSpPr>
            <a:spLocks noGrp="1"/>
          </p:cNvSpPr>
          <p:nvPr>
            <p:ph type="title"/>
          </p:nvPr>
        </p:nvSpPr>
        <p:spPr>
          <a:xfrm>
            <a:off x="1551709" y="-295944"/>
            <a:ext cx="10515600" cy="1325563"/>
          </a:xfrm>
        </p:spPr>
        <p:txBody>
          <a:bodyPr>
            <a:normAutofit/>
          </a:bodyPr>
          <a:lstStyle/>
          <a:p>
            <a:br>
              <a:rPr lang="en-US" sz="2200" dirty="0"/>
            </a:br>
            <a:r>
              <a:rPr lang="en-US" sz="2200" dirty="0"/>
              <a:t>Recommended business models in the Groundnut Value Chain</a:t>
            </a:r>
            <a:br>
              <a:rPr lang="en-US" sz="1600" dirty="0"/>
            </a:br>
            <a:endParaRPr lang="en-US" sz="1600" dirty="0"/>
          </a:p>
        </p:txBody>
      </p:sp>
      <p:graphicFrame>
        <p:nvGraphicFramePr>
          <p:cNvPr id="2" name="Table 3">
            <a:extLst>
              <a:ext uri="{FF2B5EF4-FFF2-40B4-BE49-F238E27FC236}">
                <a16:creationId xmlns:a16="http://schemas.microsoft.com/office/drawing/2014/main" id="{464F4F4C-AE38-A34F-B269-36C3EB14B1B0}"/>
              </a:ext>
            </a:extLst>
          </p:cNvPr>
          <p:cNvGraphicFramePr>
            <a:graphicFrameLocks noGrp="1"/>
          </p:cNvGraphicFramePr>
          <p:nvPr>
            <p:extLst>
              <p:ext uri="{D42A27DB-BD31-4B8C-83A1-F6EECF244321}">
                <p14:modId xmlns:p14="http://schemas.microsoft.com/office/powerpoint/2010/main" val="825943286"/>
              </p:ext>
            </p:extLst>
          </p:nvPr>
        </p:nvGraphicFramePr>
        <p:xfrm>
          <a:off x="297939" y="635001"/>
          <a:ext cx="10895212" cy="5338936"/>
        </p:xfrm>
        <a:graphic>
          <a:graphicData uri="http://schemas.openxmlformats.org/drawingml/2006/table">
            <a:tbl>
              <a:tblPr firstRow="1" bandRow="1">
                <a:tableStyleId>{72833802-FEF1-4C79-8D5D-14CF1EAF98D9}</a:tableStyleId>
              </a:tblPr>
              <a:tblGrid>
                <a:gridCol w="397192">
                  <a:extLst>
                    <a:ext uri="{9D8B030D-6E8A-4147-A177-3AD203B41FA5}">
                      <a16:colId xmlns:a16="http://schemas.microsoft.com/office/drawing/2014/main" val="143235703"/>
                    </a:ext>
                  </a:extLst>
                </a:gridCol>
                <a:gridCol w="2574986">
                  <a:extLst>
                    <a:ext uri="{9D8B030D-6E8A-4147-A177-3AD203B41FA5}">
                      <a16:colId xmlns:a16="http://schemas.microsoft.com/office/drawing/2014/main" val="1265716582"/>
                    </a:ext>
                  </a:extLst>
                </a:gridCol>
                <a:gridCol w="1584607">
                  <a:extLst>
                    <a:ext uri="{9D8B030D-6E8A-4147-A177-3AD203B41FA5}">
                      <a16:colId xmlns:a16="http://schemas.microsoft.com/office/drawing/2014/main" val="4217957835"/>
                    </a:ext>
                  </a:extLst>
                </a:gridCol>
                <a:gridCol w="1584607">
                  <a:extLst>
                    <a:ext uri="{9D8B030D-6E8A-4147-A177-3AD203B41FA5}">
                      <a16:colId xmlns:a16="http://schemas.microsoft.com/office/drawing/2014/main" val="340937436"/>
                    </a:ext>
                  </a:extLst>
                </a:gridCol>
                <a:gridCol w="1322153">
                  <a:extLst>
                    <a:ext uri="{9D8B030D-6E8A-4147-A177-3AD203B41FA5}">
                      <a16:colId xmlns:a16="http://schemas.microsoft.com/office/drawing/2014/main" val="1234487316"/>
                    </a:ext>
                  </a:extLst>
                </a:gridCol>
                <a:gridCol w="262453">
                  <a:extLst>
                    <a:ext uri="{9D8B030D-6E8A-4147-A177-3AD203B41FA5}">
                      <a16:colId xmlns:a16="http://schemas.microsoft.com/office/drawing/2014/main" val="3398033997"/>
                    </a:ext>
                  </a:extLst>
                </a:gridCol>
                <a:gridCol w="1584607">
                  <a:extLst>
                    <a:ext uri="{9D8B030D-6E8A-4147-A177-3AD203B41FA5}">
                      <a16:colId xmlns:a16="http://schemas.microsoft.com/office/drawing/2014/main" val="2252402889"/>
                    </a:ext>
                  </a:extLst>
                </a:gridCol>
                <a:gridCol w="1584607">
                  <a:extLst>
                    <a:ext uri="{9D8B030D-6E8A-4147-A177-3AD203B41FA5}">
                      <a16:colId xmlns:a16="http://schemas.microsoft.com/office/drawing/2014/main" val="3041097934"/>
                    </a:ext>
                  </a:extLst>
                </a:gridCol>
              </a:tblGrid>
              <a:tr h="259437">
                <a:tc>
                  <a:txBody>
                    <a:bodyPr/>
                    <a:lstStyle/>
                    <a:p>
                      <a:pPr algn="ctr"/>
                      <a:endParaRPr lang="en-GB" sz="1200" dirty="0">
                        <a:solidFill>
                          <a:schemeClr val="bg1"/>
                        </a:solidFill>
                        <a:highlight>
                          <a:srgbClr val="E0294A"/>
                        </a:highlight>
                      </a:endParaRPr>
                    </a:p>
                  </a:txBody>
                  <a:tcPr>
                    <a:solidFill>
                      <a:srgbClr val="C00000"/>
                    </a:solidFill>
                  </a:tcPr>
                </a:tc>
                <a:tc gridSpan="7">
                  <a:txBody>
                    <a:bodyPr/>
                    <a:lstStyle/>
                    <a:p>
                      <a:pPr algn="ctr"/>
                      <a:r>
                        <a:rPr lang="en-GB" sz="1200" dirty="0">
                          <a:solidFill>
                            <a:schemeClr val="bg1"/>
                          </a:solidFill>
                          <a:highlight>
                            <a:srgbClr val="E0294A"/>
                          </a:highlight>
                        </a:rPr>
                        <a:t>Groundnut Value Chain Business Ranking Based on Employment Opportunity and Chances for Successful Implementation</a:t>
                      </a:r>
                    </a:p>
                  </a:txBody>
                  <a:tcPr>
                    <a:noFill/>
                  </a:tcPr>
                </a:tc>
                <a:tc hMerge="1">
                  <a:txBody>
                    <a:bodyPr/>
                    <a:lstStyle/>
                    <a:p>
                      <a:endParaRPr lang="en-GB" dirty="0">
                        <a:solidFill>
                          <a:srgbClr val="C00000"/>
                        </a:solidFill>
                        <a:highlight>
                          <a:srgbClr val="E0294A"/>
                        </a:highlight>
                      </a:endParaRPr>
                    </a:p>
                  </a:txBody>
                  <a:tcPr>
                    <a:solidFill>
                      <a:srgbClr val="C00000"/>
                    </a:solidFill>
                  </a:tcPr>
                </a:tc>
                <a:tc hMerge="1">
                  <a:txBody>
                    <a:bodyPr/>
                    <a:lstStyle/>
                    <a:p>
                      <a:endParaRPr lang="en-GB">
                        <a:solidFill>
                          <a:srgbClr val="C00000"/>
                        </a:solidFill>
                        <a:highlight>
                          <a:srgbClr val="E0294A"/>
                        </a:highlight>
                      </a:endParaRPr>
                    </a:p>
                  </a:txBody>
                  <a:tcPr>
                    <a:solidFill>
                      <a:srgbClr val="C00000"/>
                    </a:solidFill>
                  </a:tcPr>
                </a:tc>
                <a:tc hMerge="1">
                  <a:txBody>
                    <a:bodyPr/>
                    <a:lstStyle/>
                    <a:p>
                      <a:endParaRPr lang="en-GB"/>
                    </a:p>
                  </a:txBody>
                  <a:tcPr/>
                </a:tc>
                <a:tc hMerge="1">
                  <a:txBody>
                    <a:bodyPr/>
                    <a:lstStyle/>
                    <a:p>
                      <a:endParaRPr lang="en-GB"/>
                    </a:p>
                  </a:txBody>
                  <a:tcPr/>
                </a:tc>
                <a:tc hMerge="1">
                  <a:txBody>
                    <a:bodyPr/>
                    <a:lstStyle/>
                    <a:p>
                      <a:endParaRPr lang="en-GB">
                        <a:solidFill>
                          <a:srgbClr val="C00000"/>
                        </a:solidFill>
                        <a:highlight>
                          <a:srgbClr val="E0294A"/>
                        </a:highlight>
                      </a:endParaRPr>
                    </a:p>
                  </a:txBody>
                  <a:tcPr>
                    <a:solidFill>
                      <a:srgbClr val="C00000"/>
                    </a:solidFill>
                  </a:tcPr>
                </a:tc>
                <a:tc hMerge="1">
                  <a:txBody>
                    <a:bodyPr/>
                    <a:lstStyle/>
                    <a:p>
                      <a:endParaRPr lang="en-GB" dirty="0">
                        <a:solidFill>
                          <a:srgbClr val="C00000"/>
                        </a:solidFill>
                        <a:highlight>
                          <a:srgbClr val="E0294A"/>
                        </a:highlight>
                      </a:endParaRPr>
                    </a:p>
                  </a:txBody>
                  <a:tcPr>
                    <a:solidFill>
                      <a:srgbClr val="C00000"/>
                    </a:solidFill>
                  </a:tcPr>
                </a:tc>
                <a:extLst>
                  <a:ext uri="{0D108BD9-81ED-4DB2-BD59-A6C34878D82A}">
                    <a16:rowId xmlns:a16="http://schemas.microsoft.com/office/drawing/2014/main" val="2478150645"/>
                  </a:ext>
                </a:extLst>
              </a:tr>
              <a:tr h="605353">
                <a:tc>
                  <a:txBody>
                    <a:bodyPr/>
                    <a:lstStyle/>
                    <a:p>
                      <a:pPr algn="ctr"/>
                      <a:r>
                        <a:rPr lang="en-GB" sz="1200" dirty="0"/>
                        <a:t>No</a:t>
                      </a:r>
                    </a:p>
                  </a:txBody>
                  <a:tcPr>
                    <a:solidFill>
                      <a:schemeClr val="bg1">
                        <a:lumMod val="85000"/>
                      </a:schemeClr>
                    </a:solidFill>
                  </a:tcPr>
                </a:tc>
                <a:tc>
                  <a:txBody>
                    <a:bodyPr/>
                    <a:lstStyle/>
                    <a:p>
                      <a:pPr algn="ctr"/>
                      <a:r>
                        <a:rPr lang="en-GB" sz="1200" dirty="0"/>
                        <a:t>Business Case</a:t>
                      </a:r>
                    </a:p>
                  </a:txBody>
                  <a:tcPr>
                    <a:solidFill>
                      <a:schemeClr val="bg1">
                        <a:lumMod val="85000"/>
                      </a:schemeClr>
                    </a:solidFill>
                  </a:tcPr>
                </a:tc>
                <a:tc>
                  <a:txBody>
                    <a:bodyPr/>
                    <a:lstStyle/>
                    <a:p>
                      <a:pPr algn="ctr"/>
                      <a:r>
                        <a:rPr lang="en-GB" sz="1200" dirty="0"/>
                        <a:t>Required Investment</a:t>
                      </a:r>
                    </a:p>
                  </a:txBody>
                  <a:tcPr>
                    <a:solidFill>
                      <a:schemeClr val="bg1">
                        <a:lumMod val="85000"/>
                      </a:schemeClr>
                    </a:solidFill>
                  </a:tcPr>
                </a:tc>
                <a:tc>
                  <a:txBody>
                    <a:bodyPr/>
                    <a:lstStyle/>
                    <a:p>
                      <a:pPr algn="ctr"/>
                      <a:r>
                        <a:rPr lang="en-GB" sz="1200" dirty="0"/>
                        <a:t>Number of jobs  per business model</a:t>
                      </a:r>
                    </a:p>
                  </a:txBody>
                  <a:tcPr>
                    <a:solidFill>
                      <a:schemeClr val="bg1">
                        <a:lumMod val="85000"/>
                      </a:schemeClr>
                    </a:solidFill>
                  </a:tcPr>
                </a:tc>
                <a:tc>
                  <a:txBody>
                    <a:bodyPr/>
                    <a:lstStyle/>
                    <a:p>
                      <a:pPr algn="ctr"/>
                      <a:r>
                        <a:rPr lang="en-GB" sz="1200" dirty="0"/>
                        <a:t>Type of Jobs</a:t>
                      </a:r>
                    </a:p>
                  </a:txBody>
                  <a:tcPr>
                    <a:solidFill>
                      <a:schemeClr val="bg1">
                        <a:lumMod val="85000"/>
                      </a:schemeClr>
                    </a:solidFill>
                  </a:tcPr>
                </a:tc>
                <a:tc gridSpan="2">
                  <a:txBody>
                    <a:bodyPr/>
                    <a:lstStyle/>
                    <a:p>
                      <a:pPr algn="ctr"/>
                      <a:r>
                        <a:rPr lang="en-GB" sz="1200" dirty="0"/>
                        <a:t>Number of potential businesses</a:t>
                      </a:r>
                    </a:p>
                  </a:txBody>
                  <a:tcPr>
                    <a:solidFill>
                      <a:schemeClr val="bg1">
                        <a:lumMod val="85000"/>
                      </a:schemeClr>
                    </a:solidFill>
                  </a:tcPr>
                </a:tc>
                <a:tc hMerge="1">
                  <a:txBody>
                    <a:bodyPr/>
                    <a:lstStyle/>
                    <a:p>
                      <a:pPr algn="ctr"/>
                      <a:r>
                        <a:rPr lang="en-GB" sz="1200" dirty="0"/>
                        <a:t>Number of potential businesses</a:t>
                      </a:r>
                    </a:p>
                  </a:txBody>
                  <a:tcPr>
                    <a:solidFill>
                      <a:schemeClr val="bg1">
                        <a:lumMod val="85000"/>
                      </a:schemeClr>
                    </a:solidFill>
                  </a:tcPr>
                </a:tc>
                <a:tc>
                  <a:txBody>
                    <a:bodyPr/>
                    <a:lstStyle/>
                    <a:p>
                      <a:pPr algn="ctr"/>
                      <a:r>
                        <a:rPr lang="en-GB" sz="1200" dirty="0"/>
                        <a:t>Potential for successful Implementation</a:t>
                      </a:r>
                    </a:p>
                  </a:txBody>
                  <a:tcPr>
                    <a:solidFill>
                      <a:schemeClr val="bg1">
                        <a:lumMod val="85000"/>
                      </a:schemeClr>
                    </a:solidFill>
                  </a:tcPr>
                </a:tc>
                <a:extLst>
                  <a:ext uri="{0D108BD9-81ED-4DB2-BD59-A6C34878D82A}">
                    <a16:rowId xmlns:a16="http://schemas.microsoft.com/office/drawing/2014/main" val="1599809498"/>
                  </a:ext>
                </a:extLst>
              </a:tr>
              <a:tr h="275208">
                <a:tc gridSpan="8">
                  <a:txBody>
                    <a:bodyPr/>
                    <a:lstStyle/>
                    <a:p>
                      <a:pPr algn="ctr"/>
                      <a:r>
                        <a:rPr lang="en-GB" sz="1200" b="1" dirty="0">
                          <a:solidFill>
                            <a:schemeClr val="bg1"/>
                          </a:solidFill>
                        </a:rPr>
                        <a:t>Primary Production</a:t>
                      </a:r>
                    </a:p>
                  </a:txBody>
                  <a:tcPr>
                    <a:solidFill>
                      <a:srgbClr val="92D050"/>
                    </a:solidFill>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sz="1200" dirty="0"/>
                    </a:p>
                  </a:txBody>
                  <a:tcPr>
                    <a:solidFill>
                      <a:srgbClr val="92D050"/>
                    </a:solidFill>
                  </a:tcPr>
                </a:tc>
                <a:tc hMerge="1">
                  <a:txBody>
                    <a:bodyPr/>
                    <a:lstStyle/>
                    <a:p>
                      <a:endParaRPr lang="en-GB" sz="1200" dirty="0"/>
                    </a:p>
                  </a:txBody>
                  <a:tcPr>
                    <a:solidFill>
                      <a:srgbClr val="92D050"/>
                    </a:solidFill>
                  </a:tcPr>
                </a:tc>
                <a:extLst>
                  <a:ext uri="{0D108BD9-81ED-4DB2-BD59-A6C34878D82A}">
                    <a16:rowId xmlns:a16="http://schemas.microsoft.com/office/drawing/2014/main" val="1882232862"/>
                  </a:ext>
                </a:extLst>
              </a:tr>
              <a:tr h="605353">
                <a:tc>
                  <a:txBody>
                    <a:bodyPr/>
                    <a:lstStyle/>
                    <a:p>
                      <a:r>
                        <a:rPr lang="en-GB" sz="1200" dirty="0"/>
                        <a:t>1</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Groundnut farming as a relay crop for maize in Low Midland areas</a:t>
                      </a:r>
                    </a:p>
                    <a:p>
                      <a:endParaRPr lang="en-GB" sz="1200" dirty="0"/>
                    </a:p>
                  </a:txBody>
                  <a:tcPr>
                    <a:noFill/>
                  </a:tcPr>
                </a:tc>
                <a:tc>
                  <a:txBody>
                    <a:bodyPr/>
                    <a:lstStyle/>
                    <a:p>
                      <a:r>
                        <a:rPr lang="en-GB" sz="1200" dirty="0"/>
                        <a:t>Investment in training</a:t>
                      </a:r>
                    </a:p>
                    <a:p>
                      <a:r>
                        <a:rPr lang="en-GB" sz="1200" dirty="0"/>
                        <a:t>€ 100 per farmer</a:t>
                      </a:r>
                    </a:p>
                  </a:txBody>
                  <a:tcPr>
                    <a:noFill/>
                  </a:tcPr>
                </a:tc>
                <a:tc>
                  <a:txBody>
                    <a:bodyPr/>
                    <a:lstStyle/>
                    <a:p>
                      <a:r>
                        <a:rPr lang="en-GB" sz="1200" dirty="0"/>
                        <a:t>Owner and hired labour</a:t>
                      </a:r>
                    </a:p>
                  </a:txBody>
                  <a:tcPr>
                    <a:noFill/>
                  </a:tcPr>
                </a:tc>
                <a:tc gridSpan="2">
                  <a:txBody>
                    <a:bodyPr/>
                    <a:lstStyle/>
                    <a:p>
                      <a:r>
                        <a:rPr lang="en-GB" sz="1200" dirty="0"/>
                        <a:t>Seasonal</a:t>
                      </a:r>
                    </a:p>
                  </a:txBody>
                  <a:tcPr>
                    <a:noFill/>
                  </a:tcPr>
                </a:tc>
                <a:tc hMerge="1">
                  <a:txBody>
                    <a:bodyPr/>
                    <a:lstStyle/>
                    <a:p>
                      <a:endParaRPr lang="en-GB"/>
                    </a:p>
                  </a:txBody>
                  <a:tcPr/>
                </a:tc>
                <a:tc>
                  <a:txBody>
                    <a:bodyPr/>
                    <a:lstStyle/>
                    <a:p>
                      <a:r>
                        <a:rPr lang="en-GB" sz="1200" dirty="0"/>
                        <a:t>10,000</a:t>
                      </a:r>
                    </a:p>
                  </a:txBody>
                  <a:tcPr>
                    <a:noFill/>
                  </a:tcPr>
                </a:tc>
                <a:tc>
                  <a:txBody>
                    <a:bodyPr/>
                    <a:lstStyle/>
                    <a:p>
                      <a:r>
                        <a:rPr lang="en-GB" sz="1200" dirty="0"/>
                        <a:t>High</a:t>
                      </a:r>
                    </a:p>
                  </a:txBody>
                  <a:tcPr>
                    <a:noFill/>
                  </a:tcPr>
                </a:tc>
                <a:extLst>
                  <a:ext uri="{0D108BD9-81ED-4DB2-BD59-A6C34878D82A}">
                    <a16:rowId xmlns:a16="http://schemas.microsoft.com/office/drawing/2014/main" val="695163271"/>
                  </a:ext>
                </a:extLst>
              </a:tr>
              <a:tr h="605353">
                <a:tc>
                  <a:txBody>
                    <a:bodyPr/>
                    <a:lstStyle/>
                    <a:p>
                      <a:r>
                        <a:rPr lang="en-GB" sz="1200" dirty="0"/>
                        <a:t>2</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Extension services and agricultural support with market linkages for women’s groups</a:t>
                      </a:r>
                    </a:p>
                    <a:p>
                      <a:endParaRPr lang="en-GB" sz="1200" dirty="0"/>
                    </a:p>
                  </a:txBody>
                  <a:tcPr>
                    <a:noFill/>
                  </a:tcPr>
                </a:tc>
                <a:tc>
                  <a:txBody>
                    <a:bodyPr/>
                    <a:lstStyle/>
                    <a:p>
                      <a:r>
                        <a:rPr lang="en-GB" sz="1200" dirty="0"/>
                        <a:t>Investment in training</a:t>
                      </a:r>
                    </a:p>
                    <a:p>
                      <a:r>
                        <a:rPr lang="en-GB" sz="1200" dirty="0"/>
                        <a:t>€ 100 per farmer</a:t>
                      </a:r>
                    </a:p>
                    <a:p>
                      <a:endParaRPr lang="en-GB" sz="1200" dirty="0"/>
                    </a:p>
                  </a:txBody>
                  <a:tcPr>
                    <a:noFill/>
                  </a:tcPr>
                </a:tc>
                <a:tc>
                  <a:txBody>
                    <a:bodyPr/>
                    <a:lstStyle/>
                    <a:p>
                      <a:r>
                        <a:rPr lang="en-GB" sz="1200" dirty="0"/>
                        <a:t>10 trainers</a:t>
                      </a:r>
                    </a:p>
                  </a:txBody>
                  <a:tcPr>
                    <a:noFill/>
                  </a:tcPr>
                </a:tc>
                <a:tc gridSpan="2">
                  <a:txBody>
                    <a:bodyPr/>
                    <a:lstStyle/>
                    <a:p>
                      <a:r>
                        <a:rPr lang="en-GB" sz="1200" dirty="0"/>
                        <a:t>Temporary</a:t>
                      </a:r>
                    </a:p>
                  </a:txBody>
                  <a:tcPr>
                    <a:noFill/>
                  </a:tcPr>
                </a:tc>
                <a:tc hMerge="1">
                  <a:txBody>
                    <a:bodyPr/>
                    <a:lstStyle/>
                    <a:p>
                      <a:endParaRPr lang="en-GB"/>
                    </a:p>
                  </a:txBody>
                  <a:tcPr/>
                </a:tc>
                <a:tc>
                  <a:txBody>
                    <a:bodyPr/>
                    <a:lstStyle/>
                    <a:p>
                      <a:r>
                        <a:rPr lang="en-GB" sz="1200" dirty="0"/>
                        <a:t>2-3</a:t>
                      </a:r>
                    </a:p>
                  </a:txBody>
                  <a:tcPr>
                    <a:noFill/>
                  </a:tcPr>
                </a:tc>
                <a:tc>
                  <a:txBody>
                    <a:bodyPr/>
                    <a:lstStyle/>
                    <a:p>
                      <a:r>
                        <a:rPr lang="en-GB" sz="1200" dirty="0"/>
                        <a:t>High</a:t>
                      </a:r>
                    </a:p>
                  </a:txBody>
                  <a:tcPr>
                    <a:noFill/>
                  </a:tcPr>
                </a:tc>
                <a:extLst>
                  <a:ext uri="{0D108BD9-81ED-4DB2-BD59-A6C34878D82A}">
                    <a16:rowId xmlns:a16="http://schemas.microsoft.com/office/drawing/2014/main" val="4123739285"/>
                  </a:ext>
                </a:extLst>
              </a:tr>
              <a:tr h="275208">
                <a:tc gridSpan="8">
                  <a:txBody>
                    <a:bodyPr/>
                    <a:lstStyle/>
                    <a:p>
                      <a:pPr algn="ctr"/>
                      <a:r>
                        <a:rPr lang="en-GB" sz="1200" b="1" dirty="0">
                          <a:solidFill>
                            <a:schemeClr val="bg1"/>
                          </a:solidFill>
                        </a:rPr>
                        <a:t>Processing</a:t>
                      </a:r>
                    </a:p>
                  </a:txBody>
                  <a:tcPr>
                    <a:solidFill>
                      <a:schemeClr val="accent4">
                        <a:lumMod val="75000"/>
                      </a:schemeClr>
                    </a:solidFill>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sz="1200"/>
                    </a:p>
                  </a:txBody>
                  <a:tcPr/>
                </a:tc>
                <a:tc hMerge="1">
                  <a:txBody>
                    <a:bodyPr/>
                    <a:lstStyle/>
                    <a:p>
                      <a:endParaRPr lang="en-GB" sz="1200" dirty="0"/>
                    </a:p>
                  </a:txBody>
                  <a:tcPr/>
                </a:tc>
                <a:extLst>
                  <a:ext uri="{0D108BD9-81ED-4DB2-BD59-A6C34878D82A}">
                    <a16:rowId xmlns:a16="http://schemas.microsoft.com/office/drawing/2014/main" val="3317632297"/>
                  </a:ext>
                </a:extLst>
              </a:tr>
              <a:tr h="610736">
                <a:tc>
                  <a:txBody>
                    <a:bodyPr/>
                    <a:lstStyle/>
                    <a:p>
                      <a:r>
                        <a:rPr lang="en-GB" sz="1200" dirty="0"/>
                        <a:t>4</a:t>
                      </a:r>
                    </a:p>
                  </a:txBody>
                  <a:tcPr/>
                </a:tc>
                <a:tc>
                  <a:txBody>
                    <a:bodyPr/>
                    <a:lstStyle/>
                    <a:p>
                      <a:r>
                        <a:rPr lang="en-GB" sz="1200" dirty="0"/>
                        <a:t>Small-scale peanut butter processing</a:t>
                      </a:r>
                    </a:p>
                  </a:txBody>
                  <a:tcPr/>
                </a:tc>
                <a:tc>
                  <a:txBody>
                    <a:bodyPr/>
                    <a:lstStyle/>
                    <a:p>
                      <a:r>
                        <a:rPr lang="en-GB" sz="1200" dirty="0"/>
                        <a:t>&gt; € 2,150</a:t>
                      </a:r>
                    </a:p>
                  </a:txBody>
                  <a:tcPr/>
                </a:tc>
                <a:tc>
                  <a:txBody>
                    <a:bodyPr/>
                    <a:lstStyle/>
                    <a:p>
                      <a:r>
                        <a:rPr lang="en-GB" sz="1200" dirty="0"/>
                        <a:t>1 FTE</a:t>
                      </a:r>
                    </a:p>
                  </a:txBody>
                  <a:tcPr/>
                </a:tc>
                <a:tc gridSpan="2">
                  <a:txBody>
                    <a:bodyPr/>
                    <a:lstStyle/>
                    <a:p>
                      <a:r>
                        <a:rPr lang="en-GB" sz="1200" dirty="0"/>
                        <a:t>Full-time</a:t>
                      </a:r>
                    </a:p>
                  </a:txBody>
                  <a:tcPr/>
                </a:tc>
                <a:tc hMerge="1">
                  <a:txBody>
                    <a:bodyPr/>
                    <a:lstStyle/>
                    <a:p>
                      <a:endParaRPr lang="en-GB" sz="1200" dirty="0"/>
                    </a:p>
                  </a:txBody>
                  <a:tcPr/>
                </a:tc>
                <a:tc>
                  <a:txBody>
                    <a:bodyPr/>
                    <a:lstStyle/>
                    <a:p>
                      <a:r>
                        <a:rPr lang="en-GB" sz="1200" dirty="0"/>
                        <a:t>100</a:t>
                      </a:r>
                    </a:p>
                  </a:txBody>
                  <a:tcPr/>
                </a:tc>
                <a:tc>
                  <a:txBody>
                    <a:bodyPr/>
                    <a:lstStyle/>
                    <a:p>
                      <a:r>
                        <a:rPr lang="en-GB" sz="1200" dirty="0"/>
                        <a:t>High</a:t>
                      </a:r>
                    </a:p>
                  </a:txBody>
                  <a:tcPr/>
                </a:tc>
                <a:extLst>
                  <a:ext uri="{0D108BD9-81ED-4DB2-BD59-A6C34878D82A}">
                    <a16:rowId xmlns:a16="http://schemas.microsoft.com/office/drawing/2014/main" val="1696219279"/>
                  </a:ext>
                </a:extLst>
              </a:tr>
              <a:tr h="610736">
                <a:tc>
                  <a:txBody>
                    <a:bodyPr/>
                    <a:lstStyle/>
                    <a:p>
                      <a:r>
                        <a:rPr lang="en-GB" sz="1200" dirty="0"/>
                        <a:t>3</a:t>
                      </a:r>
                    </a:p>
                  </a:txBody>
                  <a:tcPr/>
                </a:tc>
                <a:tc>
                  <a:txBody>
                    <a:bodyPr/>
                    <a:lstStyle/>
                    <a:p>
                      <a:r>
                        <a:rPr lang="en-GB" sz="1200" dirty="0"/>
                        <a:t>Medium-scale peanut butter processing</a:t>
                      </a:r>
                    </a:p>
                  </a:txBody>
                  <a:tcPr/>
                </a:tc>
                <a:tc>
                  <a:txBody>
                    <a:bodyPr/>
                    <a:lstStyle/>
                    <a:p>
                      <a:r>
                        <a:rPr lang="en-GB" sz="1200" dirty="0"/>
                        <a:t>€19,000</a:t>
                      </a:r>
                    </a:p>
                  </a:txBody>
                  <a:tcPr/>
                </a:tc>
                <a:tc>
                  <a:txBody>
                    <a:bodyPr/>
                    <a:lstStyle/>
                    <a:p>
                      <a:r>
                        <a:rPr lang="en-GB" sz="1200" dirty="0"/>
                        <a:t>100 FTE</a:t>
                      </a:r>
                    </a:p>
                  </a:txBody>
                  <a:tcPr/>
                </a:tc>
                <a:tc gridSpan="2">
                  <a:txBody>
                    <a:bodyPr/>
                    <a:lstStyle/>
                    <a:p>
                      <a:r>
                        <a:rPr lang="en-GB" sz="1200" dirty="0"/>
                        <a:t>Full-time</a:t>
                      </a:r>
                    </a:p>
                  </a:txBody>
                  <a:tcPr/>
                </a:tc>
                <a:tc hMerge="1">
                  <a:txBody>
                    <a:bodyPr/>
                    <a:lstStyle/>
                    <a:p>
                      <a:endParaRPr lang="en-GB"/>
                    </a:p>
                  </a:txBody>
                  <a:tcPr/>
                </a:tc>
                <a:tc>
                  <a:txBody>
                    <a:bodyPr/>
                    <a:lstStyle/>
                    <a:p>
                      <a:r>
                        <a:rPr lang="en-GB" sz="1200" dirty="0"/>
                        <a:t>2-3</a:t>
                      </a:r>
                    </a:p>
                  </a:txBody>
                  <a:tcPr/>
                </a:tc>
                <a:tc>
                  <a:txBody>
                    <a:bodyPr/>
                    <a:lstStyle/>
                    <a:p>
                      <a:r>
                        <a:rPr lang="en-GB" sz="1200" dirty="0"/>
                        <a:t>Medium</a:t>
                      </a:r>
                    </a:p>
                  </a:txBody>
                  <a:tcPr/>
                </a:tc>
                <a:extLst>
                  <a:ext uri="{0D108BD9-81ED-4DB2-BD59-A6C34878D82A}">
                    <a16:rowId xmlns:a16="http://schemas.microsoft.com/office/drawing/2014/main" val="3649341815"/>
                  </a:ext>
                </a:extLst>
              </a:tr>
              <a:tr h="275208">
                <a:tc gridSpan="8">
                  <a:txBody>
                    <a:bodyPr/>
                    <a:lstStyle/>
                    <a:p>
                      <a:pPr algn="ctr"/>
                      <a:r>
                        <a:rPr lang="en-GB" sz="1200" b="1" dirty="0">
                          <a:solidFill>
                            <a:schemeClr val="bg1"/>
                          </a:solidFill>
                        </a:rPr>
                        <a:t>Other possible models not proposed</a:t>
                      </a:r>
                    </a:p>
                  </a:txBody>
                  <a:tcPr>
                    <a:solidFill>
                      <a:schemeClr val="accent2">
                        <a:lumMod val="50000"/>
                      </a:schemeClr>
                    </a:solidFill>
                  </a:tcPr>
                </a:tc>
                <a:tc hMerge="1">
                  <a:txBody>
                    <a:bodyPr/>
                    <a:lstStyle/>
                    <a:p>
                      <a:endParaRPr lang="en-GB" sz="1200" dirty="0">
                        <a:highlight>
                          <a:srgbClr val="FF0000"/>
                        </a:highlight>
                      </a:endParaRPr>
                    </a:p>
                  </a:txBody>
                  <a:tcPr/>
                </a:tc>
                <a:tc hMerge="1">
                  <a:txBody>
                    <a:bodyPr/>
                    <a:lstStyle/>
                    <a:p>
                      <a:endParaRPr lang="en-GB" sz="1200">
                        <a:highlight>
                          <a:srgbClr val="FF0000"/>
                        </a:highlight>
                      </a:endParaRPr>
                    </a:p>
                  </a:txBody>
                  <a:tcPr/>
                </a:tc>
                <a:tc hMerge="1">
                  <a:txBody>
                    <a:bodyPr/>
                    <a:lstStyle/>
                    <a:p>
                      <a:endParaRPr lang="en-GB" sz="1200" dirty="0">
                        <a:highlight>
                          <a:srgbClr val="FF0000"/>
                        </a:highlight>
                      </a:endParaRPr>
                    </a:p>
                  </a:txBody>
                  <a:tcPr/>
                </a:tc>
                <a:tc hMerge="1">
                  <a:txBody>
                    <a:bodyPr/>
                    <a:lstStyle/>
                    <a:p>
                      <a:endParaRPr lang="en-GB" sz="1200" dirty="0">
                        <a:highlight>
                          <a:srgbClr val="FF0000"/>
                        </a:highlight>
                      </a:endParaRPr>
                    </a:p>
                  </a:txBody>
                  <a:tcPr/>
                </a:tc>
                <a:tc hMerge="1">
                  <a:txBody>
                    <a:bodyPr/>
                    <a:lstStyle/>
                    <a:p>
                      <a:endParaRPr lang="en-GB" sz="1200" dirty="0"/>
                    </a:p>
                  </a:txBody>
                  <a:tcPr/>
                </a:tc>
                <a:tc hMerge="1">
                  <a:txBody>
                    <a:bodyPr/>
                    <a:lstStyle/>
                    <a:p>
                      <a:endParaRPr lang="en-GB" sz="1200" dirty="0">
                        <a:highlight>
                          <a:srgbClr val="FF0000"/>
                        </a:highlight>
                      </a:endParaRPr>
                    </a:p>
                  </a:txBody>
                  <a:tcPr/>
                </a:tc>
                <a:tc hMerge="1">
                  <a:txBody>
                    <a:bodyPr/>
                    <a:lstStyle/>
                    <a:p>
                      <a:endParaRPr lang="en-GB" sz="1200" dirty="0">
                        <a:highlight>
                          <a:srgbClr val="FF0000"/>
                        </a:highlight>
                      </a:endParaRPr>
                    </a:p>
                  </a:txBody>
                  <a:tcPr/>
                </a:tc>
                <a:extLst>
                  <a:ext uri="{0D108BD9-81ED-4DB2-BD59-A6C34878D82A}">
                    <a16:rowId xmlns:a16="http://schemas.microsoft.com/office/drawing/2014/main" val="3202989228"/>
                  </a:ext>
                </a:extLst>
              </a:tr>
              <a:tr h="432395">
                <a:tc>
                  <a:txBody>
                    <a:bodyPr/>
                    <a:lstStyle/>
                    <a:p>
                      <a:r>
                        <a:rPr lang="en-GB" sz="1200" dirty="0"/>
                        <a:t>5</a:t>
                      </a:r>
                    </a:p>
                  </a:txBody>
                  <a:tcPr/>
                </a:tc>
                <a:tc>
                  <a:txBody>
                    <a:bodyPr/>
                    <a:lstStyle/>
                    <a:p>
                      <a:r>
                        <a:rPr lang="en-GB" sz="1200" dirty="0"/>
                        <a:t>Groundnut roasting for the snack market</a:t>
                      </a:r>
                    </a:p>
                  </a:txBody>
                  <a:tcPr/>
                </a:tc>
                <a:tc>
                  <a:txBody>
                    <a:bodyPr/>
                    <a:lstStyle/>
                    <a:p>
                      <a:r>
                        <a:rPr lang="en-GB" sz="1200" dirty="0"/>
                        <a:t>&gt;€ 100</a:t>
                      </a:r>
                    </a:p>
                  </a:txBody>
                  <a:tcPr/>
                </a:tc>
                <a:tc>
                  <a:txBody>
                    <a:bodyPr/>
                    <a:lstStyle/>
                    <a:p>
                      <a:r>
                        <a:rPr lang="en-GB" sz="1200" dirty="0"/>
                        <a:t>1</a:t>
                      </a:r>
                    </a:p>
                  </a:txBody>
                  <a:tcPr/>
                </a:tc>
                <a:tc gridSpan="2">
                  <a:txBody>
                    <a:bodyPr/>
                    <a:lstStyle/>
                    <a:p>
                      <a:r>
                        <a:rPr lang="en-GB" sz="1200"/>
                        <a:t>Full-time</a:t>
                      </a:r>
                      <a:endParaRPr lang="en-GB" sz="1200" dirty="0"/>
                    </a:p>
                  </a:txBody>
                  <a:tcPr/>
                </a:tc>
                <a:tc hMerge="1">
                  <a:txBody>
                    <a:bodyPr/>
                    <a:lstStyle/>
                    <a:p>
                      <a:endParaRPr lang="en-GB" sz="1200" dirty="0"/>
                    </a:p>
                  </a:txBody>
                  <a:tcPr/>
                </a:tc>
                <a:tc>
                  <a:txBody>
                    <a:bodyPr/>
                    <a:lstStyle/>
                    <a:p>
                      <a:r>
                        <a:rPr lang="en-GB" sz="1200" dirty="0"/>
                        <a:t>1000</a:t>
                      </a:r>
                    </a:p>
                  </a:txBody>
                  <a:tcPr/>
                </a:tc>
                <a:tc>
                  <a:txBody>
                    <a:bodyPr/>
                    <a:lstStyle/>
                    <a:p>
                      <a:r>
                        <a:rPr lang="en-GB" sz="1200" dirty="0"/>
                        <a:t>Innovation and market development</a:t>
                      </a:r>
                    </a:p>
                  </a:txBody>
                  <a:tcPr/>
                </a:tc>
                <a:extLst>
                  <a:ext uri="{0D108BD9-81ED-4DB2-BD59-A6C34878D82A}">
                    <a16:rowId xmlns:a16="http://schemas.microsoft.com/office/drawing/2014/main" val="3469771479"/>
                  </a:ext>
                </a:extLst>
              </a:tr>
              <a:tr h="249658">
                <a:tc>
                  <a:txBody>
                    <a:bodyPr/>
                    <a:lstStyle/>
                    <a:p>
                      <a:r>
                        <a:rPr lang="en-GB" sz="1200" dirty="0"/>
                        <a:t>6.</a:t>
                      </a:r>
                    </a:p>
                  </a:txBody>
                  <a:tcPr/>
                </a:tc>
                <a:tc>
                  <a:txBody>
                    <a:bodyPr/>
                    <a:lstStyle/>
                    <a:p>
                      <a:r>
                        <a:rPr lang="en-GB" sz="1200" dirty="0"/>
                        <a:t>Groundnut export to processors in Malawi</a:t>
                      </a:r>
                    </a:p>
                  </a:txBody>
                  <a:tcPr/>
                </a:tc>
                <a:tc>
                  <a:txBody>
                    <a:bodyPr/>
                    <a:lstStyle/>
                    <a:p>
                      <a:r>
                        <a:rPr lang="en-GB" sz="1100" dirty="0"/>
                        <a:t>&gt;€ 25,000</a:t>
                      </a:r>
                    </a:p>
                  </a:txBody>
                  <a:tcPr/>
                </a:tc>
                <a:tc>
                  <a:txBody>
                    <a:bodyPr/>
                    <a:lstStyle/>
                    <a:p>
                      <a:r>
                        <a:rPr lang="en-GB" sz="1200" dirty="0"/>
                        <a:t>10</a:t>
                      </a:r>
                    </a:p>
                  </a:txBody>
                  <a:tcPr/>
                </a:tc>
                <a:tc gridSpan="2">
                  <a:txBody>
                    <a:bodyPr/>
                    <a:lstStyle/>
                    <a:p>
                      <a:r>
                        <a:rPr lang="en-GB" sz="1200" dirty="0"/>
                        <a:t>Seasonal</a:t>
                      </a:r>
                    </a:p>
                  </a:txBody>
                  <a:tcPr/>
                </a:tc>
                <a:tc hMerge="1">
                  <a:txBody>
                    <a:bodyPr/>
                    <a:lstStyle/>
                    <a:p>
                      <a:endParaRPr lang="en-GB" sz="1200" dirty="0"/>
                    </a:p>
                  </a:txBody>
                  <a:tcPr/>
                </a:tc>
                <a:tc>
                  <a:txBody>
                    <a:bodyPr/>
                    <a:lstStyle/>
                    <a:p>
                      <a:r>
                        <a:rPr lang="en-GB" sz="1200" dirty="0"/>
                        <a:t>1</a:t>
                      </a:r>
                    </a:p>
                    <a:p>
                      <a:endParaRPr lang="en-GB" sz="1200" dirty="0"/>
                    </a:p>
                  </a:txBody>
                  <a:tcPr/>
                </a:tc>
                <a:tc>
                  <a:txBody>
                    <a:bodyPr/>
                    <a:lstStyle/>
                    <a:p>
                      <a:r>
                        <a:rPr lang="en-GB" sz="1200" dirty="0"/>
                        <a:t>High current price of Kenyan groundnuts</a:t>
                      </a:r>
                    </a:p>
                  </a:txBody>
                  <a:tcPr/>
                </a:tc>
                <a:extLst>
                  <a:ext uri="{0D108BD9-81ED-4DB2-BD59-A6C34878D82A}">
                    <a16:rowId xmlns:a16="http://schemas.microsoft.com/office/drawing/2014/main" val="3164174017"/>
                  </a:ext>
                </a:extLst>
              </a:tr>
            </a:tbl>
          </a:graphicData>
        </a:graphic>
      </p:graphicFrame>
      <p:pic>
        <p:nvPicPr>
          <p:cNvPr id="7" name="Picture 8" descr="Premium Vector | Peanut icon set">
            <a:extLst>
              <a:ext uri="{FF2B5EF4-FFF2-40B4-BE49-F238E27FC236}">
                <a16:creationId xmlns:a16="http://schemas.microsoft.com/office/drawing/2014/main" id="{52E21B0D-099A-194E-81AE-2D7D6ABD1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40" y="119885"/>
            <a:ext cx="1387260" cy="80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93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28</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531894" y="-46587"/>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1: Groundnut farming as a relay crop for maize</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1600438"/>
          </a:xfrm>
          <a:prstGeom prst="rect">
            <a:avLst/>
          </a:prstGeom>
        </p:spPr>
        <p:txBody>
          <a:bodyPr wrap="square">
            <a:spAutoFit/>
          </a:bodyPr>
          <a:lstStyle/>
          <a:p>
            <a:r>
              <a:rPr lang="en-US" sz="1400" b="1" dirty="0">
                <a:solidFill>
                  <a:schemeClr val="tx2"/>
                </a:solidFill>
              </a:rPr>
              <a:t>Define potential partners</a:t>
            </a:r>
            <a:endParaRPr lang="en-US" sz="1400" dirty="0">
              <a:solidFill>
                <a:schemeClr val="tx2"/>
              </a:solidFill>
            </a:endParaRP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Coordination with association</a:t>
            </a:r>
          </a:p>
          <a:p>
            <a:pPr marL="742950" lvl="1" indent="-285750">
              <a:buFont typeface="Arial" panose="020B0604020202020204" pitchFamily="34" charset="0"/>
              <a:buChar char="•"/>
            </a:pPr>
            <a:r>
              <a:rPr lang="en-US" sz="1400" dirty="0">
                <a:solidFill>
                  <a:schemeClr val="tx2"/>
                </a:solidFill>
              </a:rPr>
              <a:t>Access to high yielding disease free seed (white variety)</a:t>
            </a:r>
          </a:p>
          <a:p>
            <a:pPr marL="742950" lvl="1" indent="-285750">
              <a:buFont typeface="Arial" panose="020B0604020202020204" pitchFamily="34" charset="0"/>
              <a:buChar char="•"/>
            </a:pPr>
            <a:r>
              <a:rPr lang="en-US" sz="1400" dirty="0">
                <a:solidFill>
                  <a:schemeClr val="tx2"/>
                </a:solidFill>
              </a:rPr>
              <a:t>Training in GAP and post harvest handling</a:t>
            </a: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2708434"/>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&gt; 10,000 maize farmers in Low Midland areas (5 months per year)</a:t>
            </a:r>
          </a:p>
          <a:p>
            <a:pPr marL="285750" indent="-285750">
              <a:buFont typeface="Arial" panose="020B0604020202020204" pitchFamily="34" charset="0"/>
              <a:buChar char="•"/>
            </a:pPr>
            <a:r>
              <a:rPr lang="en-US" sz="1400" dirty="0">
                <a:solidFill>
                  <a:schemeClr val="tx2"/>
                </a:solidFill>
              </a:rPr>
              <a:t>&gt;10,000 part time jobs in weeding and harvest</a:t>
            </a:r>
          </a:p>
          <a:p>
            <a:endParaRPr lang="en-US" sz="1400" dirty="0">
              <a:solidFill>
                <a:schemeClr val="tx2"/>
              </a:solidFill>
            </a:endParaRPr>
          </a:p>
          <a:p>
            <a:r>
              <a:rPr lang="en-US" sz="1400" b="1" dirty="0">
                <a:solidFill>
                  <a:schemeClr val="tx2"/>
                </a:solidFill>
              </a:rPr>
              <a:t>Indirect FTE </a:t>
            </a:r>
            <a:endParaRPr lang="en-US" sz="1400" dirty="0">
              <a:solidFill>
                <a:schemeClr val="tx2"/>
              </a:solidFill>
            </a:endParaRPr>
          </a:p>
          <a:p>
            <a:pPr marL="285750" indent="-285750">
              <a:buFont typeface="Arial" panose="020B0604020202020204" pitchFamily="34" charset="0"/>
              <a:buChar char="•"/>
            </a:pPr>
            <a:r>
              <a:rPr lang="en-US" sz="1400" dirty="0" err="1">
                <a:solidFill>
                  <a:schemeClr val="tx2"/>
                </a:solidFill>
              </a:rPr>
              <a:t>Boda</a:t>
            </a:r>
            <a:r>
              <a:rPr lang="en-US" sz="1400" dirty="0">
                <a:solidFill>
                  <a:schemeClr val="tx2"/>
                </a:solidFill>
              </a:rPr>
              <a:t> </a:t>
            </a:r>
            <a:r>
              <a:rPr lang="en-US" sz="1400" dirty="0" err="1">
                <a:solidFill>
                  <a:schemeClr val="tx2"/>
                </a:solidFill>
              </a:rPr>
              <a:t>boda</a:t>
            </a:r>
            <a:r>
              <a:rPr lang="en-US" sz="1400" dirty="0">
                <a:solidFill>
                  <a:schemeClr val="tx2"/>
                </a:solidFill>
              </a:rPr>
              <a:t> transporters to aggregation </a:t>
            </a:r>
            <a:r>
              <a:rPr lang="en-US" sz="1400" dirty="0" err="1">
                <a:solidFill>
                  <a:schemeClr val="tx2"/>
                </a:solidFill>
              </a:rPr>
              <a:t>centres</a:t>
            </a:r>
            <a:r>
              <a:rPr lang="en-US" sz="1400" dirty="0">
                <a:solidFill>
                  <a:schemeClr val="tx2"/>
                </a:solidFill>
              </a:rPr>
              <a:t>  and off-takers</a:t>
            </a:r>
          </a:p>
          <a:p>
            <a:pPr marL="285750" indent="-285750">
              <a:buFont typeface="Arial" panose="020B0604020202020204" pitchFamily="34" charset="0"/>
              <a:buChar char="•"/>
            </a:pPr>
            <a:r>
              <a:rPr lang="en-US" sz="1400" dirty="0">
                <a:solidFill>
                  <a:schemeClr val="tx2"/>
                </a:solidFill>
              </a:rPr>
              <a:t>Artisanal and medium-scale peanut butter makers</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600438"/>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Competition with cheaper imports from Tanzania and Uganda</a:t>
            </a:r>
          </a:p>
          <a:p>
            <a:pPr marL="285750" indent="-285750">
              <a:buFont typeface="Arial" panose="020B0604020202020204" pitchFamily="34" charset="0"/>
              <a:buChar char="•"/>
            </a:pPr>
            <a:r>
              <a:rPr lang="en-US" sz="1400" dirty="0">
                <a:solidFill>
                  <a:schemeClr val="tx2"/>
                </a:solidFill>
              </a:rPr>
              <a:t>Limited market for groundnut and groundnut products in Kenya</a:t>
            </a:r>
          </a:p>
          <a:p>
            <a:pPr marL="285750" indent="-285750">
              <a:buFont typeface="Arial" panose="020B0604020202020204" pitchFamily="34" charset="0"/>
              <a:buChar char="•"/>
            </a:pPr>
            <a:r>
              <a:rPr lang="en-US" sz="1400" dirty="0">
                <a:solidFill>
                  <a:schemeClr val="tx2"/>
                </a:solidFill>
              </a:rPr>
              <a:t>Farmers grow maize whenever possible and intercrop largely with green beans</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3" name="TextBox 12">
            <a:extLst>
              <a:ext uri="{FF2B5EF4-FFF2-40B4-BE49-F238E27FC236}">
                <a16:creationId xmlns:a16="http://schemas.microsoft.com/office/drawing/2014/main" id="{73A93498-D733-364C-8752-BE02E6814B15}"/>
              </a:ext>
            </a:extLst>
          </p:cNvPr>
          <p:cNvSpPr txBox="1"/>
          <p:nvPr/>
        </p:nvSpPr>
        <p:spPr>
          <a:xfrm>
            <a:off x="304757" y="1352579"/>
            <a:ext cx="4890544" cy="954107"/>
          </a:xfrm>
          <a:prstGeom prst="rect">
            <a:avLst/>
          </a:prstGeom>
          <a:noFill/>
        </p:spPr>
        <p:txBody>
          <a:bodyPr wrap="square" rtlCol="0">
            <a:spAutoFit/>
          </a:bodyPr>
          <a:lstStyle/>
          <a:p>
            <a:pPr marL="285750" indent="-285750">
              <a:buFont typeface="Arial" panose="020B0604020202020204" pitchFamily="34" charset="0"/>
              <a:buChar char="•"/>
            </a:pPr>
            <a:r>
              <a:rPr lang="en-GB" sz="1400" dirty="0"/>
              <a:t>Produce groundnuts as a cash crop during short rainy season from August to December</a:t>
            </a:r>
          </a:p>
          <a:p>
            <a:pPr marL="285750" indent="-285750">
              <a:buFont typeface="Arial" panose="020B0604020202020204" pitchFamily="34" charset="0"/>
              <a:buChar char="•"/>
            </a:pPr>
            <a:r>
              <a:rPr lang="en-GB" sz="1400" dirty="0"/>
              <a:t>Market groundnuts through an association</a:t>
            </a:r>
          </a:p>
          <a:p>
            <a:endParaRPr lang="en-GB" sz="1400" dirty="0"/>
          </a:p>
        </p:txBody>
      </p:sp>
      <p:pic>
        <p:nvPicPr>
          <p:cNvPr id="25" name="Picture 8" descr="Premium Vector | Peanut icon set">
            <a:extLst>
              <a:ext uri="{FF2B5EF4-FFF2-40B4-BE49-F238E27FC236}">
                <a16:creationId xmlns:a16="http://schemas.microsoft.com/office/drawing/2014/main" id="{476F7CE6-FE0E-DE44-AC48-CC2FD7EC4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40" y="119885"/>
            <a:ext cx="1307538" cy="75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532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29</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470374" y="-59084"/>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2: Extension services with market linkages to women’s groups</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2031325"/>
          </a:xfrm>
          <a:prstGeom prst="rect">
            <a:avLst/>
          </a:prstGeom>
        </p:spPr>
        <p:txBody>
          <a:bodyPr wrap="square">
            <a:spAutoFit/>
          </a:bodyPr>
          <a:lstStyle/>
          <a:p>
            <a:r>
              <a:rPr lang="en-US" sz="1400" b="1" dirty="0">
                <a:solidFill>
                  <a:schemeClr val="tx2"/>
                </a:solidFill>
              </a:rPr>
              <a:t>Potential partners: </a:t>
            </a: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Coordination of women’s groups and association</a:t>
            </a:r>
          </a:p>
          <a:p>
            <a:pPr marL="742950" lvl="1" indent="-285750">
              <a:buFont typeface="Arial" panose="020B0604020202020204" pitchFamily="34" charset="0"/>
              <a:buChar char="•"/>
            </a:pPr>
            <a:r>
              <a:rPr lang="en-US" sz="1400" dirty="0">
                <a:solidFill>
                  <a:schemeClr val="tx2"/>
                </a:solidFill>
              </a:rPr>
              <a:t>Training of groundnut farmers</a:t>
            </a:r>
          </a:p>
          <a:p>
            <a:pPr marL="742950" lvl="1" indent="-285750">
              <a:buFont typeface="Arial" panose="020B0604020202020204" pitchFamily="34" charset="0"/>
              <a:buChar char="•"/>
            </a:pPr>
            <a:r>
              <a:rPr lang="en-US" sz="1400" dirty="0">
                <a:solidFill>
                  <a:schemeClr val="tx2"/>
                </a:solidFill>
              </a:rPr>
              <a:t>Access certified groundnut seeds</a:t>
            </a:r>
          </a:p>
          <a:p>
            <a:pPr marL="742950" lvl="1" indent="-285750">
              <a:buFont typeface="Arial" panose="020B0604020202020204" pitchFamily="34" charset="0"/>
              <a:buChar char="•"/>
            </a:pPr>
            <a:r>
              <a:rPr lang="en-US" sz="1400" dirty="0">
                <a:solidFill>
                  <a:schemeClr val="tx2"/>
                </a:solidFill>
              </a:rPr>
              <a:t>Market linkages to major off-takers</a:t>
            </a: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3139321"/>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10 FTE in training and coordination</a:t>
            </a:r>
          </a:p>
          <a:p>
            <a:pPr marL="285750" indent="-285750">
              <a:buFont typeface="Arial" panose="020B0604020202020204" pitchFamily="34" charset="0"/>
              <a:buChar char="•"/>
            </a:pPr>
            <a:endParaRPr lang="en-US" sz="1400" dirty="0">
              <a:solidFill>
                <a:schemeClr val="tx2"/>
              </a:solidFill>
            </a:endParaRPr>
          </a:p>
          <a:p>
            <a:endParaRPr lang="en-US" sz="1400" dirty="0">
              <a:solidFill>
                <a:schemeClr val="tx2"/>
              </a:solidFill>
            </a:endParaRPr>
          </a:p>
          <a:p>
            <a:r>
              <a:rPr lang="en-US" sz="1400" b="1" dirty="0">
                <a:solidFill>
                  <a:schemeClr val="tx2"/>
                </a:solidFill>
              </a:rPr>
              <a:t>Indirect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&gt; 10,000 opportunities in groundnut farming</a:t>
            </a:r>
          </a:p>
          <a:p>
            <a:pPr marL="285750" indent="-285750">
              <a:buFont typeface="Arial" panose="020B0604020202020204" pitchFamily="34" charset="0"/>
              <a:buChar char="•"/>
            </a:pPr>
            <a:r>
              <a:rPr lang="en-US" sz="1400" dirty="0">
                <a:solidFill>
                  <a:schemeClr val="tx2"/>
                </a:solidFill>
              </a:rPr>
              <a:t>&gt; 10,000 part time jobs in weeding and harvesting</a:t>
            </a:r>
          </a:p>
          <a:p>
            <a:pPr marL="285750" indent="-285750">
              <a:buFont typeface="Arial" panose="020B0604020202020204" pitchFamily="34" charset="0"/>
              <a:buChar char="•"/>
            </a:pPr>
            <a:r>
              <a:rPr lang="en-US" sz="1400" dirty="0">
                <a:solidFill>
                  <a:schemeClr val="tx2"/>
                </a:solidFill>
              </a:rPr>
              <a:t> Jobs in aggregation</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600438"/>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Low scale and organization of groundnut sector in Kenya</a:t>
            </a:r>
          </a:p>
          <a:p>
            <a:pPr marL="285750" indent="-285750">
              <a:buFont typeface="Arial" panose="020B0604020202020204" pitchFamily="34" charset="0"/>
              <a:buChar char="•"/>
            </a:pPr>
            <a:r>
              <a:rPr lang="en-US" sz="1400" dirty="0">
                <a:solidFill>
                  <a:schemeClr val="tx2"/>
                </a:solidFill>
              </a:rPr>
              <a:t>Low consumption of groundnuts</a:t>
            </a:r>
          </a:p>
          <a:p>
            <a:pPr marL="285750" indent="-285750">
              <a:buFont typeface="Arial" panose="020B0604020202020204" pitchFamily="34" charset="0"/>
              <a:buChar char="•"/>
            </a:pPr>
            <a:r>
              <a:rPr lang="en-US" sz="1400" dirty="0">
                <a:solidFill>
                  <a:schemeClr val="tx2"/>
                </a:solidFill>
              </a:rPr>
              <a:t>Low scale and development of groundnut processing (oil and animal feed)</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3" name="TextBox 12">
            <a:extLst>
              <a:ext uri="{FF2B5EF4-FFF2-40B4-BE49-F238E27FC236}">
                <a16:creationId xmlns:a16="http://schemas.microsoft.com/office/drawing/2014/main" id="{73A93498-D733-364C-8752-BE02E6814B15}"/>
              </a:ext>
            </a:extLst>
          </p:cNvPr>
          <p:cNvSpPr txBox="1"/>
          <p:nvPr/>
        </p:nvSpPr>
        <p:spPr>
          <a:xfrm>
            <a:off x="304757" y="1352579"/>
            <a:ext cx="4890544"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GAP Training to groundnut farmers</a:t>
            </a:r>
          </a:p>
          <a:p>
            <a:pPr marL="285750" indent="-285750">
              <a:buFont typeface="Arial" panose="020B0604020202020204" pitchFamily="34" charset="0"/>
              <a:buChar char="•"/>
            </a:pPr>
            <a:r>
              <a:rPr lang="en-GB" sz="1400" dirty="0"/>
              <a:t>Training in post harvest handling</a:t>
            </a:r>
          </a:p>
          <a:p>
            <a:pPr marL="285750" indent="-285750">
              <a:buFont typeface="Arial" panose="020B0604020202020204" pitchFamily="34" charset="0"/>
              <a:buChar char="•"/>
            </a:pPr>
            <a:r>
              <a:rPr lang="en-GB" sz="1400" dirty="0"/>
              <a:t>Sale of certified seed to farmers</a:t>
            </a:r>
          </a:p>
          <a:p>
            <a:pPr marL="285750" indent="-285750">
              <a:buFont typeface="Arial" panose="020B0604020202020204" pitchFamily="34" charset="0"/>
              <a:buChar char="•"/>
            </a:pPr>
            <a:r>
              <a:rPr lang="en-GB" sz="1400" dirty="0"/>
              <a:t>Linkages to off-takers</a:t>
            </a:r>
          </a:p>
          <a:p>
            <a:pPr marL="285750" indent="-285750">
              <a:buFont typeface="Arial" panose="020B0604020202020204" pitchFamily="34" charset="0"/>
              <a:buChar char="•"/>
            </a:pPr>
            <a:endParaRPr lang="en-GB" sz="1400" dirty="0"/>
          </a:p>
        </p:txBody>
      </p:sp>
      <p:pic>
        <p:nvPicPr>
          <p:cNvPr id="2056" name="Picture 8" descr="Premium Vector | Peanut icon set">
            <a:extLst>
              <a:ext uri="{FF2B5EF4-FFF2-40B4-BE49-F238E27FC236}">
                <a16:creationId xmlns:a16="http://schemas.microsoft.com/office/drawing/2014/main" id="{CECEF4E2-A33D-2E4D-9351-5515BB352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11" y="99914"/>
            <a:ext cx="1307538" cy="755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Premium Vector | Peanut icon set">
            <a:extLst>
              <a:ext uri="{FF2B5EF4-FFF2-40B4-BE49-F238E27FC236}">
                <a16:creationId xmlns:a16="http://schemas.microsoft.com/office/drawing/2014/main" id="{A5AA5524-40EB-CC4D-9866-E4887E5C2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40" y="119885"/>
            <a:ext cx="1307538" cy="7553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981307-9148-6BC8-72A4-4B5F5FF575AF}"/>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Tree>
    <p:extLst>
      <p:ext uri="{BB962C8B-B14F-4D97-AF65-F5344CB8AC3E}">
        <p14:creationId xmlns:p14="http://schemas.microsoft.com/office/powerpoint/2010/main" val="278905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BC3F9-E57F-024B-9CED-D6D684B157C6}"/>
              </a:ext>
            </a:extLst>
          </p:cNvPr>
          <p:cNvSpPr>
            <a:spLocks noGrp="1"/>
          </p:cNvSpPr>
          <p:nvPr>
            <p:ph type="sldNum" sz="quarter" idx="12"/>
          </p:nvPr>
        </p:nvSpPr>
        <p:spPr/>
        <p:txBody>
          <a:bodyPr/>
          <a:lstStyle/>
          <a:p>
            <a:fld id="{D47D5607-B8B2-1045-B45F-7FE67DA2B3EB}" type="slidenum">
              <a:rPr lang="en-US" smtClean="0"/>
              <a:pPr/>
              <a:t>3</a:t>
            </a:fld>
            <a:endParaRPr lang="en-US" dirty="0"/>
          </a:p>
        </p:txBody>
      </p:sp>
      <p:graphicFrame>
        <p:nvGraphicFramePr>
          <p:cNvPr id="9" name="Таблиця 4">
            <a:extLst>
              <a:ext uri="{FF2B5EF4-FFF2-40B4-BE49-F238E27FC236}">
                <a16:creationId xmlns:a16="http://schemas.microsoft.com/office/drawing/2014/main" id="{5D629EEC-A125-FF49-867A-76C0D17D483E}"/>
              </a:ext>
            </a:extLst>
          </p:cNvPr>
          <p:cNvGraphicFramePr>
            <a:graphicFrameLocks/>
          </p:cNvGraphicFramePr>
          <p:nvPr/>
        </p:nvGraphicFramePr>
        <p:xfrm>
          <a:off x="228600" y="1312792"/>
          <a:ext cx="11841363" cy="4358040"/>
        </p:xfrm>
        <a:graphic>
          <a:graphicData uri="http://schemas.openxmlformats.org/drawingml/2006/table">
            <a:tbl>
              <a:tblPr firstRow="1" bandRow="1">
                <a:tableStyleId>{5C22544A-7EE6-4342-B048-85BDC9FD1C3A}</a:tableStyleId>
              </a:tblPr>
              <a:tblGrid>
                <a:gridCol w="2594238">
                  <a:extLst>
                    <a:ext uri="{9D8B030D-6E8A-4147-A177-3AD203B41FA5}">
                      <a16:colId xmlns:a16="http://schemas.microsoft.com/office/drawing/2014/main" val="3234079342"/>
                    </a:ext>
                  </a:extLst>
                </a:gridCol>
                <a:gridCol w="2577950">
                  <a:extLst>
                    <a:ext uri="{9D8B030D-6E8A-4147-A177-3AD203B41FA5}">
                      <a16:colId xmlns:a16="http://schemas.microsoft.com/office/drawing/2014/main" val="2384358252"/>
                    </a:ext>
                  </a:extLst>
                </a:gridCol>
                <a:gridCol w="2286802">
                  <a:extLst>
                    <a:ext uri="{9D8B030D-6E8A-4147-A177-3AD203B41FA5}">
                      <a16:colId xmlns:a16="http://schemas.microsoft.com/office/drawing/2014/main" val="2604169790"/>
                    </a:ext>
                  </a:extLst>
                </a:gridCol>
                <a:gridCol w="2286802">
                  <a:extLst>
                    <a:ext uri="{9D8B030D-6E8A-4147-A177-3AD203B41FA5}">
                      <a16:colId xmlns:a16="http://schemas.microsoft.com/office/drawing/2014/main" val="3722779284"/>
                    </a:ext>
                  </a:extLst>
                </a:gridCol>
                <a:gridCol w="2095571">
                  <a:extLst>
                    <a:ext uri="{9D8B030D-6E8A-4147-A177-3AD203B41FA5}">
                      <a16:colId xmlns:a16="http://schemas.microsoft.com/office/drawing/2014/main" val="3687049059"/>
                    </a:ext>
                  </a:extLst>
                </a:gridCol>
              </a:tblGrid>
              <a:tr h="4358040">
                <a:tc>
                  <a:txBody>
                    <a:bodyPr/>
                    <a:lstStyle/>
                    <a:p>
                      <a:pPr algn="ctr"/>
                      <a:r>
                        <a:rPr lang="en-US" sz="1400" b="0" dirty="0">
                          <a:solidFill>
                            <a:srgbClr val="0E7473"/>
                          </a:solidFill>
                          <a:latin typeface="Sathu" pitchFamily="2" charset="-34"/>
                          <a:cs typeface="Sathu" pitchFamily="2" charset="-34"/>
                        </a:rPr>
                        <a:t>Day Old Chicks and Feed</a:t>
                      </a:r>
                      <a:endParaRPr lang="uk-UA" sz="1400" b="0" dirty="0">
                        <a:solidFill>
                          <a:srgbClr val="0E7473"/>
                        </a:solidFill>
                        <a:latin typeface="Sathu" pitchFamily="2" charset="-34"/>
                        <a:cs typeface="Sathu" pitchFamily="2" charset="-34"/>
                      </a:endParaRPr>
                    </a:p>
                  </a:txBody>
                  <a:tcPr>
                    <a:solidFill>
                      <a:schemeClr val="accent1">
                        <a:lumMod val="20000"/>
                        <a:lumOff val="80000"/>
                      </a:schemeClr>
                    </a:solidFill>
                  </a:tcPr>
                </a:tc>
                <a:tc>
                  <a:txBody>
                    <a:bodyPr/>
                    <a:lstStyle/>
                    <a:p>
                      <a:pPr algn="ctr"/>
                      <a:r>
                        <a:rPr lang="en-US" sz="1400" b="0" dirty="0">
                          <a:solidFill>
                            <a:srgbClr val="0E7473"/>
                          </a:solidFill>
                          <a:latin typeface="Sathu" pitchFamily="2" charset="-34"/>
                          <a:cs typeface="Sathu" pitchFamily="2" charset="-34"/>
                        </a:rPr>
                        <a:t>Primary Production </a:t>
                      </a:r>
                      <a:endParaRPr lang="uk-UA" sz="1400" b="0" dirty="0">
                        <a:solidFill>
                          <a:srgbClr val="0E7473"/>
                        </a:solidFill>
                        <a:latin typeface="Sathu" pitchFamily="2" charset="-34"/>
                        <a:cs typeface="Sathu" pitchFamily="2" charset="-34"/>
                      </a:endParaRPr>
                    </a:p>
                  </a:txBody>
                  <a:tcPr>
                    <a:solidFill>
                      <a:schemeClr val="accent2">
                        <a:lumMod val="20000"/>
                        <a:lumOff val="80000"/>
                      </a:schemeClr>
                    </a:solidFill>
                  </a:tcPr>
                </a:tc>
                <a:tc>
                  <a:txBody>
                    <a:bodyPr/>
                    <a:lstStyle/>
                    <a:p>
                      <a:pPr algn="l"/>
                      <a:r>
                        <a:rPr lang="en-US" sz="1400" b="0" dirty="0">
                          <a:solidFill>
                            <a:srgbClr val="0E7473"/>
                          </a:solidFill>
                          <a:latin typeface="Sathu" pitchFamily="2" charset="-34"/>
                          <a:cs typeface="Sathu" pitchFamily="2" charset="-34"/>
                        </a:rPr>
                        <a:t>Wholesale /Processing </a:t>
                      </a:r>
                      <a:endParaRPr lang="uk-UA" sz="1400" b="0" dirty="0">
                        <a:solidFill>
                          <a:srgbClr val="0E7473"/>
                        </a:solidFill>
                        <a:latin typeface="Sathu" pitchFamily="2" charset="-34"/>
                        <a:cs typeface="Sathu" pitchFamily="2" charset="-34"/>
                      </a:endParaRPr>
                    </a:p>
                  </a:txBody>
                  <a:tcPr>
                    <a:solidFill>
                      <a:schemeClr val="accent3">
                        <a:lumMod val="20000"/>
                        <a:lumOff val="80000"/>
                      </a:schemeClr>
                    </a:solidFill>
                  </a:tcPr>
                </a:tc>
                <a:tc>
                  <a:txBody>
                    <a:bodyPr/>
                    <a:lstStyle/>
                    <a:p>
                      <a:pPr algn="ctr"/>
                      <a:r>
                        <a:rPr lang="en-US" sz="1400" b="0" dirty="0">
                          <a:solidFill>
                            <a:srgbClr val="0E7473"/>
                          </a:solidFill>
                          <a:latin typeface="Sathu" pitchFamily="2" charset="-34"/>
                          <a:cs typeface="Sathu" pitchFamily="2" charset="-34"/>
                        </a:rPr>
                        <a:t>Slaughterhouses</a:t>
                      </a:r>
                      <a:endParaRPr lang="uk-UA" sz="1400" b="0" dirty="0">
                        <a:solidFill>
                          <a:srgbClr val="0E7473"/>
                        </a:solidFill>
                        <a:latin typeface="Sathu" pitchFamily="2" charset="-34"/>
                        <a:cs typeface="Sathu" pitchFamily="2" charset="-34"/>
                      </a:endParaRPr>
                    </a:p>
                  </a:txBody>
                  <a:tcPr>
                    <a:solidFill>
                      <a:schemeClr val="accent3">
                        <a:lumMod val="20000"/>
                        <a:lumOff val="80000"/>
                      </a:schemeClr>
                    </a:solidFill>
                  </a:tcPr>
                </a:tc>
                <a:tc>
                  <a:txBody>
                    <a:bodyPr/>
                    <a:lstStyle/>
                    <a:p>
                      <a:pPr algn="ctr"/>
                      <a:r>
                        <a:rPr lang="en-US" sz="1400" b="0" dirty="0">
                          <a:solidFill>
                            <a:srgbClr val="0E7473"/>
                          </a:solidFill>
                          <a:latin typeface="Sathu" pitchFamily="2" charset="-34"/>
                          <a:cs typeface="Sathu" pitchFamily="2" charset="-34"/>
                        </a:rPr>
                        <a:t>Retail Trade </a:t>
                      </a:r>
                      <a:endParaRPr lang="uk-UA" sz="1400" b="0" dirty="0">
                        <a:solidFill>
                          <a:srgbClr val="0E7473"/>
                        </a:solidFill>
                        <a:latin typeface="Sathu" pitchFamily="2" charset="-34"/>
                        <a:cs typeface="Sathu" pitchFamily="2" charset="-34"/>
                      </a:endParaRPr>
                    </a:p>
                  </a:txBody>
                  <a:tcPr>
                    <a:solidFill>
                      <a:schemeClr val="accent6">
                        <a:lumMod val="20000"/>
                        <a:lumOff val="80000"/>
                      </a:schemeClr>
                    </a:solidFill>
                  </a:tcPr>
                </a:tc>
                <a:extLst>
                  <a:ext uri="{0D108BD9-81ED-4DB2-BD59-A6C34878D82A}">
                    <a16:rowId xmlns:a16="http://schemas.microsoft.com/office/drawing/2014/main" val="4076792558"/>
                  </a:ext>
                </a:extLst>
              </a:tr>
            </a:tbl>
          </a:graphicData>
        </a:graphic>
      </p:graphicFrame>
      <p:sp>
        <p:nvSpPr>
          <p:cNvPr id="11" name="Прямокутник 4">
            <a:extLst>
              <a:ext uri="{FF2B5EF4-FFF2-40B4-BE49-F238E27FC236}">
                <a16:creationId xmlns:a16="http://schemas.microsoft.com/office/drawing/2014/main" id="{F2C398BB-3C12-954E-A810-3607B3F42DCE}"/>
              </a:ext>
            </a:extLst>
          </p:cNvPr>
          <p:cNvSpPr/>
          <p:nvPr/>
        </p:nvSpPr>
        <p:spPr>
          <a:xfrm>
            <a:off x="312838" y="1676400"/>
            <a:ext cx="2051367" cy="1029948"/>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effectLst/>
                <a:latin typeface="Sathu" pitchFamily="2" charset="-34"/>
                <a:ea typeface="Calibri" panose="020F0502020204030204" pitchFamily="34" charset="0"/>
                <a:cs typeface="Sathu" pitchFamily="2" charset="-34"/>
              </a:rPr>
              <a:t> </a:t>
            </a:r>
            <a:r>
              <a:rPr lang="en-US" sz="1050" b="1" dirty="0">
                <a:latin typeface="Sathu" pitchFamily="2" charset="-34"/>
                <a:ea typeface="Calibri" panose="020F0502020204030204" pitchFamily="34" charset="0"/>
                <a:cs typeface="Sathu" pitchFamily="2" charset="-34"/>
              </a:rPr>
              <a:t>D</a:t>
            </a:r>
            <a:r>
              <a:rPr lang="en-US" sz="1050" b="1" dirty="0">
                <a:effectLst/>
                <a:latin typeface="Sathu" pitchFamily="2" charset="-34"/>
                <a:ea typeface="Calibri" panose="020F0502020204030204" pitchFamily="34" charset="0"/>
                <a:cs typeface="Sathu" pitchFamily="2" charset="-34"/>
              </a:rPr>
              <a:t>ay </a:t>
            </a:r>
            <a:r>
              <a:rPr lang="en-US" sz="1050" b="1" dirty="0">
                <a:latin typeface="Sathu" pitchFamily="2" charset="-34"/>
                <a:ea typeface="Calibri" panose="020F0502020204030204" pitchFamily="34" charset="0"/>
                <a:cs typeface="Sathu" pitchFamily="2" charset="-34"/>
              </a:rPr>
              <a:t>o</a:t>
            </a:r>
            <a:r>
              <a:rPr lang="en-US" sz="1050" b="1" dirty="0">
                <a:effectLst/>
                <a:latin typeface="Sathu" pitchFamily="2" charset="-34"/>
                <a:ea typeface="Calibri" panose="020F0502020204030204" pitchFamily="34" charset="0"/>
                <a:cs typeface="Sathu" pitchFamily="2" charset="-34"/>
              </a:rPr>
              <a:t>ld </a:t>
            </a:r>
            <a:r>
              <a:rPr lang="en-US" sz="1050" b="1" dirty="0">
                <a:latin typeface="Sathu" pitchFamily="2" charset="-34"/>
                <a:ea typeface="Calibri" panose="020F0502020204030204" pitchFamily="34" charset="0"/>
                <a:cs typeface="Sathu" pitchFamily="2" charset="-34"/>
              </a:rPr>
              <a:t>c</a:t>
            </a:r>
            <a:r>
              <a:rPr lang="en-US" sz="1050" b="1" dirty="0">
                <a:effectLst/>
                <a:latin typeface="Sathu" pitchFamily="2" charset="-34"/>
                <a:ea typeface="Calibri" panose="020F0502020204030204" pitchFamily="34" charset="0"/>
                <a:cs typeface="Sathu" pitchFamily="2" charset="-34"/>
              </a:rPr>
              <a:t>hicks 70 % </a:t>
            </a:r>
            <a:r>
              <a:rPr lang="en-US" sz="1050" b="1" dirty="0">
                <a:latin typeface="Sathu" pitchFamily="2" charset="-34"/>
                <a:ea typeface="Calibri" panose="020F0502020204030204" pitchFamily="34" charset="0"/>
                <a:cs typeface="Sathu" pitchFamily="2" charset="-34"/>
              </a:rPr>
              <a:t>. L</a:t>
            </a:r>
            <a:r>
              <a:rPr lang="en-US" sz="1050" b="1" dirty="0">
                <a:effectLst/>
                <a:latin typeface="Sathu" pitchFamily="2" charset="-34"/>
                <a:ea typeface="Calibri" panose="020F0502020204030204" pitchFamily="34" charset="0"/>
                <a:cs typeface="Sathu" pitchFamily="2" charset="-34"/>
              </a:rPr>
              <a:t>arge scale hatchery farms from Nairobi. </a:t>
            </a:r>
            <a:endParaRPr lang="uk-UA" sz="1050" dirty="0">
              <a:latin typeface="Sathu" pitchFamily="2" charset="-34"/>
              <a:cs typeface="Sathu" pitchFamily="2" charset="-34"/>
            </a:endParaRPr>
          </a:p>
        </p:txBody>
      </p:sp>
      <p:sp>
        <p:nvSpPr>
          <p:cNvPr id="12" name="Прямокутник 4">
            <a:extLst>
              <a:ext uri="{FF2B5EF4-FFF2-40B4-BE49-F238E27FC236}">
                <a16:creationId xmlns:a16="http://schemas.microsoft.com/office/drawing/2014/main" id="{13A70BC4-6C84-BF46-915B-96CC935CDF78}"/>
              </a:ext>
            </a:extLst>
          </p:cNvPr>
          <p:cNvSpPr/>
          <p:nvPr/>
        </p:nvSpPr>
        <p:spPr>
          <a:xfrm>
            <a:off x="310833" y="2792925"/>
            <a:ext cx="2051367" cy="788475"/>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athu" pitchFamily="2" charset="-34"/>
                <a:ea typeface="Calibri" panose="020F0502020204030204" pitchFamily="34" charset="0"/>
                <a:cs typeface="Sathu" pitchFamily="2" charset="-34"/>
              </a:rPr>
              <a:t>Day old chicks 30%. </a:t>
            </a:r>
            <a:r>
              <a:rPr lang="en-US" sz="1050" b="1" dirty="0">
                <a:effectLst/>
                <a:latin typeface="Sathu" pitchFamily="2" charset="-34"/>
                <a:ea typeface="Calibri" panose="020F0502020204030204" pitchFamily="34" charset="0"/>
                <a:cs typeface="Sathu" pitchFamily="2" charset="-34"/>
              </a:rPr>
              <a:t>Regional (</a:t>
            </a:r>
            <a:r>
              <a:rPr lang="en-US" sz="1050" b="1" dirty="0">
                <a:latin typeface="Sathu" pitchFamily="2" charset="-34"/>
                <a:ea typeface="Calibri" panose="020F0502020204030204" pitchFamily="34" charset="0"/>
                <a:cs typeface="Sathu" pitchFamily="2" charset="-34"/>
              </a:rPr>
              <a:t>S</a:t>
            </a:r>
            <a:r>
              <a:rPr lang="en-US" sz="1050" b="1" dirty="0">
                <a:effectLst/>
                <a:latin typeface="Sathu" pitchFamily="2" charset="-34"/>
                <a:ea typeface="Calibri" panose="020F0502020204030204" pitchFamily="34" charset="0"/>
                <a:cs typeface="Sathu" pitchFamily="2" charset="-34"/>
              </a:rPr>
              <a:t>mall and medium size hatchery farms and incubators).</a:t>
            </a:r>
            <a:endParaRPr lang="uk-UA" sz="1050" dirty="0">
              <a:latin typeface="Sathu" pitchFamily="2" charset="-34"/>
              <a:cs typeface="Sathu" pitchFamily="2" charset="-34"/>
            </a:endParaRPr>
          </a:p>
        </p:txBody>
      </p:sp>
      <p:sp>
        <p:nvSpPr>
          <p:cNvPr id="13" name="Прямокутник 4">
            <a:extLst>
              <a:ext uri="{FF2B5EF4-FFF2-40B4-BE49-F238E27FC236}">
                <a16:creationId xmlns:a16="http://schemas.microsoft.com/office/drawing/2014/main" id="{D5FCC589-3821-4D49-BDB8-F708AFD585BA}"/>
              </a:ext>
            </a:extLst>
          </p:cNvPr>
          <p:cNvSpPr/>
          <p:nvPr/>
        </p:nvSpPr>
        <p:spPr>
          <a:xfrm>
            <a:off x="3124200" y="2362200"/>
            <a:ext cx="2007318" cy="983234"/>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FF00"/>
                </a:solidFill>
                <a:effectLst/>
                <a:latin typeface="Sathu" pitchFamily="2" charset="-34"/>
                <a:ea typeface="Calibri" panose="020F0502020204030204" pitchFamily="34" charset="0"/>
                <a:cs typeface="Sathu" pitchFamily="2" charset="-34"/>
              </a:rPr>
              <a:t>Small  commercial </a:t>
            </a:r>
            <a:r>
              <a:rPr lang="en-US" sz="1050" dirty="0">
                <a:solidFill>
                  <a:srgbClr val="FFFF00"/>
                </a:solidFill>
                <a:latin typeface="Sathu" pitchFamily="2" charset="-34"/>
                <a:ea typeface="Calibri" panose="020F0502020204030204" pitchFamily="34" charset="0"/>
                <a:cs typeface="Sathu" pitchFamily="2" charset="-34"/>
              </a:rPr>
              <a:t>p</a:t>
            </a:r>
            <a:r>
              <a:rPr lang="en-US" sz="1050" dirty="0">
                <a:solidFill>
                  <a:srgbClr val="FFFF00"/>
                </a:solidFill>
                <a:effectLst/>
                <a:latin typeface="Sathu" pitchFamily="2" charset="-34"/>
                <a:ea typeface="Calibri" panose="020F0502020204030204" pitchFamily="34" charset="0"/>
                <a:cs typeface="Sathu" pitchFamily="2" charset="-34"/>
              </a:rPr>
              <a:t>oultry  farms</a:t>
            </a:r>
            <a:r>
              <a:rPr lang="en-US" sz="1050" dirty="0">
                <a:solidFill>
                  <a:srgbClr val="FFFF00"/>
                </a:solidFill>
                <a:latin typeface="Sathu" pitchFamily="2" charset="-34"/>
                <a:ea typeface="Calibri" panose="020F0502020204030204" pitchFamily="34" charset="0"/>
                <a:cs typeface="Sathu" pitchFamily="2" charset="-34"/>
              </a:rPr>
              <a:t>. A</a:t>
            </a:r>
            <a:r>
              <a:rPr lang="en-US" sz="1050" dirty="0">
                <a:solidFill>
                  <a:srgbClr val="FFFF00"/>
                </a:solidFill>
                <a:effectLst/>
                <a:latin typeface="Sathu" pitchFamily="2" charset="-34"/>
                <a:ea typeface="Calibri" panose="020F0502020204030204" pitchFamily="34" charset="0"/>
                <a:cs typeface="Sathu" pitchFamily="2" charset="-34"/>
              </a:rPr>
              <a:t>nnual capacity 600 - 6,000 chickens.</a:t>
            </a:r>
            <a:endParaRPr lang="uk-UA" sz="1050" dirty="0">
              <a:solidFill>
                <a:srgbClr val="FFFF00"/>
              </a:solidFill>
              <a:latin typeface="Sathu" pitchFamily="2" charset="-34"/>
              <a:cs typeface="Sathu" pitchFamily="2" charset="-34"/>
            </a:endParaRPr>
          </a:p>
        </p:txBody>
      </p:sp>
      <p:sp>
        <p:nvSpPr>
          <p:cNvPr id="14" name="Прямокутник 4">
            <a:extLst>
              <a:ext uri="{FF2B5EF4-FFF2-40B4-BE49-F238E27FC236}">
                <a16:creationId xmlns:a16="http://schemas.microsoft.com/office/drawing/2014/main" id="{70531002-28A4-6A47-9EBA-506E497F1CDF}"/>
              </a:ext>
            </a:extLst>
          </p:cNvPr>
          <p:cNvSpPr/>
          <p:nvPr/>
        </p:nvSpPr>
        <p:spPr>
          <a:xfrm>
            <a:off x="3132238" y="1676400"/>
            <a:ext cx="1973162" cy="625384"/>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effectLst/>
                <a:latin typeface="Sathu" pitchFamily="2" charset="-34"/>
                <a:ea typeface="Calibri" panose="020F0502020204030204" pitchFamily="34" charset="0"/>
                <a:cs typeface="Sathu" pitchFamily="2" charset="-34"/>
              </a:rPr>
              <a:t>Rural households </a:t>
            </a:r>
            <a:r>
              <a:rPr lang="en-US" sz="1050" i="1" dirty="0">
                <a:solidFill>
                  <a:srgbClr val="FF0000"/>
                </a:solidFill>
                <a:effectLst/>
                <a:latin typeface="Sathu" pitchFamily="2" charset="-34"/>
                <a:ea typeface="Calibri" panose="020F0502020204030204" pitchFamily="34" charset="0"/>
                <a:cs typeface="Sathu" pitchFamily="2" charset="-34"/>
              </a:rPr>
              <a:t>(</a:t>
            </a:r>
            <a:r>
              <a:rPr lang="en-US" sz="1050" i="1" dirty="0">
                <a:solidFill>
                  <a:srgbClr val="FF0000"/>
                </a:solidFill>
                <a:latin typeface="Sathu" pitchFamily="2" charset="-34"/>
                <a:ea typeface="Calibri" panose="020F0502020204030204" pitchFamily="34" charset="0"/>
                <a:cs typeface="Sathu" pitchFamily="2" charset="-34"/>
              </a:rPr>
              <a:t>80% market share  in local chicken).</a:t>
            </a:r>
            <a:endParaRPr lang="uk-UA" sz="1050" i="1" dirty="0">
              <a:solidFill>
                <a:srgbClr val="FF0000"/>
              </a:solidFill>
              <a:latin typeface="Sathu" pitchFamily="2" charset="-34"/>
              <a:cs typeface="Sathu" pitchFamily="2" charset="-34"/>
            </a:endParaRPr>
          </a:p>
        </p:txBody>
      </p:sp>
      <p:sp>
        <p:nvSpPr>
          <p:cNvPr id="15" name="Прямокутник 4">
            <a:extLst>
              <a:ext uri="{FF2B5EF4-FFF2-40B4-BE49-F238E27FC236}">
                <a16:creationId xmlns:a16="http://schemas.microsoft.com/office/drawing/2014/main" id="{213E4430-9598-184E-9C64-E7040932DBFD}"/>
              </a:ext>
            </a:extLst>
          </p:cNvPr>
          <p:cNvSpPr/>
          <p:nvPr/>
        </p:nvSpPr>
        <p:spPr>
          <a:xfrm>
            <a:off x="3124200" y="3429000"/>
            <a:ext cx="2021879" cy="868302"/>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FF00"/>
                </a:solidFill>
                <a:latin typeface="Sathu" pitchFamily="2" charset="-34"/>
                <a:ea typeface="Calibri" panose="020F0502020204030204" pitchFamily="34" charset="0"/>
                <a:cs typeface="Sathu" pitchFamily="2" charset="-34"/>
              </a:rPr>
              <a:t>Medium  </a:t>
            </a:r>
            <a:r>
              <a:rPr lang="en-US" sz="1050" dirty="0">
                <a:solidFill>
                  <a:srgbClr val="FFFF00"/>
                </a:solidFill>
                <a:effectLst/>
                <a:latin typeface="Sathu" pitchFamily="2" charset="-34"/>
                <a:ea typeface="Calibri" panose="020F0502020204030204" pitchFamily="34" charset="0"/>
                <a:cs typeface="Sathu" pitchFamily="2" charset="-34"/>
              </a:rPr>
              <a:t>commercial </a:t>
            </a:r>
            <a:r>
              <a:rPr lang="en-US" sz="1050" dirty="0">
                <a:solidFill>
                  <a:srgbClr val="FFFF00"/>
                </a:solidFill>
                <a:latin typeface="Sathu" pitchFamily="2" charset="-34"/>
                <a:ea typeface="Calibri" panose="020F0502020204030204" pitchFamily="34" charset="0"/>
                <a:cs typeface="Sathu" pitchFamily="2" charset="-34"/>
              </a:rPr>
              <a:t>p</a:t>
            </a:r>
            <a:r>
              <a:rPr lang="en-US" sz="1050" dirty="0">
                <a:solidFill>
                  <a:srgbClr val="FFFF00"/>
                </a:solidFill>
                <a:effectLst/>
                <a:latin typeface="Sathu" pitchFamily="2" charset="-34"/>
                <a:ea typeface="Calibri" panose="020F0502020204030204" pitchFamily="34" charset="0"/>
                <a:cs typeface="Sathu" pitchFamily="2" charset="-34"/>
              </a:rPr>
              <a:t>oultry  farms.</a:t>
            </a:r>
            <a:r>
              <a:rPr lang="en-US" sz="1050" dirty="0">
                <a:solidFill>
                  <a:srgbClr val="FFFF00"/>
                </a:solidFill>
                <a:latin typeface="Sathu" pitchFamily="2" charset="-34"/>
                <a:ea typeface="Calibri" panose="020F0502020204030204" pitchFamily="34" charset="0"/>
                <a:cs typeface="Sathu" pitchFamily="2" charset="-34"/>
              </a:rPr>
              <a:t> A</a:t>
            </a:r>
            <a:r>
              <a:rPr lang="en-US" sz="1050" dirty="0">
                <a:solidFill>
                  <a:srgbClr val="FFFF00"/>
                </a:solidFill>
                <a:effectLst/>
                <a:latin typeface="Sathu" pitchFamily="2" charset="-34"/>
                <a:ea typeface="Calibri" panose="020F0502020204030204" pitchFamily="34" charset="0"/>
                <a:cs typeface="Sathu" pitchFamily="2" charset="-34"/>
              </a:rPr>
              <a:t>nnual capacity 6,000 - 70,000 chickens.</a:t>
            </a:r>
            <a:endParaRPr lang="uk-UA" sz="1050" dirty="0">
              <a:solidFill>
                <a:srgbClr val="FFFF00"/>
              </a:solidFill>
              <a:latin typeface="Sathu" pitchFamily="2" charset="-34"/>
              <a:cs typeface="Sathu" pitchFamily="2" charset="-34"/>
            </a:endParaRPr>
          </a:p>
        </p:txBody>
      </p:sp>
      <p:sp>
        <p:nvSpPr>
          <p:cNvPr id="16" name="Прямокутник 4">
            <a:extLst>
              <a:ext uri="{FF2B5EF4-FFF2-40B4-BE49-F238E27FC236}">
                <a16:creationId xmlns:a16="http://schemas.microsoft.com/office/drawing/2014/main" id="{2655DF23-29E4-7B41-B5BE-32CB7A8B2BE9}"/>
              </a:ext>
            </a:extLst>
          </p:cNvPr>
          <p:cNvSpPr/>
          <p:nvPr/>
        </p:nvSpPr>
        <p:spPr>
          <a:xfrm>
            <a:off x="3124200" y="4419600"/>
            <a:ext cx="2021880" cy="744609"/>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athu" pitchFamily="2" charset="-34"/>
                <a:ea typeface="Calibri" panose="020F0502020204030204" pitchFamily="34" charset="0"/>
                <a:cs typeface="Sathu" pitchFamily="2" charset="-34"/>
              </a:rPr>
              <a:t>Large  commercial poultry farms</a:t>
            </a:r>
            <a:r>
              <a:rPr lang="en-US" sz="1050" b="1" dirty="0">
                <a:effectLst/>
                <a:latin typeface="Sathu" pitchFamily="2" charset="-34"/>
                <a:ea typeface="Calibri" panose="020F0502020204030204" pitchFamily="34" charset="0"/>
                <a:cs typeface="Sathu" pitchFamily="2" charset="-34"/>
              </a:rPr>
              <a:t> Annual capacity &gt;</a:t>
            </a:r>
            <a:r>
              <a:rPr lang="en-US" sz="1050" b="1" dirty="0">
                <a:latin typeface="Sathu" pitchFamily="2" charset="-34"/>
                <a:ea typeface="Calibri" panose="020F0502020204030204" pitchFamily="34" charset="0"/>
                <a:cs typeface="Sathu" pitchFamily="2" charset="-34"/>
              </a:rPr>
              <a:t>60,000</a:t>
            </a:r>
            <a:r>
              <a:rPr lang="en-US" sz="1050" b="1" dirty="0">
                <a:effectLst/>
                <a:latin typeface="Sathu" pitchFamily="2" charset="-34"/>
                <a:ea typeface="Calibri" panose="020F0502020204030204" pitchFamily="34" charset="0"/>
                <a:cs typeface="Sathu" pitchFamily="2" charset="-34"/>
              </a:rPr>
              <a:t> ch</a:t>
            </a:r>
            <a:r>
              <a:rPr lang="en-US" sz="1050" b="1" dirty="0">
                <a:latin typeface="Sathu" pitchFamily="2" charset="-34"/>
                <a:ea typeface="Calibri" panose="020F0502020204030204" pitchFamily="34" charset="0"/>
                <a:cs typeface="Sathu" pitchFamily="2" charset="-34"/>
              </a:rPr>
              <a:t>ickens. (around 5% market share). </a:t>
            </a:r>
            <a:endParaRPr lang="uk-UA" sz="1050" dirty="0">
              <a:latin typeface="Sathu" pitchFamily="2" charset="-34"/>
              <a:cs typeface="Sathu" pitchFamily="2" charset="-34"/>
            </a:endParaRPr>
          </a:p>
        </p:txBody>
      </p:sp>
      <p:sp>
        <p:nvSpPr>
          <p:cNvPr id="17" name="Прямокутник 51">
            <a:extLst>
              <a:ext uri="{FF2B5EF4-FFF2-40B4-BE49-F238E27FC236}">
                <a16:creationId xmlns:a16="http://schemas.microsoft.com/office/drawing/2014/main" id="{5EF0E6C2-A71D-A746-84CF-70EE464498EC}"/>
              </a:ext>
            </a:extLst>
          </p:cNvPr>
          <p:cNvSpPr/>
          <p:nvPr/>
        </p:nvSpPr>
        <p:spPr>
          <a:xfrm>
            <a:off x="5837118" y="1981200"/>
            <a:ext cx="1782882" cy="762000"/>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Sathu" pitchFamily="2" charset="-34"/>
                <a:cs typeface="Sathu" pitchFamily="2" charset="-34"/>
              </a:rPr>
              <a:t>Small scale distributors.  Capacity 300-500 chickens  per week.</a:t>
            </a:r>
            <a:endParaRPr lang="uk-UA" sz="1050" dirty="0">
              <a:latin typeface="Sathu" pitchFamily="2" charset="-34"/>
              <a:cs typeface="Sathu" pitchFamily="2" charset="-34"/>
            </a:endParaRPr>
          </a:p>
        </p:txBody>
      </p:sp>
      <p:sp>
        <p:nvSpPr>
          <p:cNvPr id="18" name="Прямокутник 51">
            <a:extLst>
              <a:ext uri="{FF2B5EF4-FFF2-40B4-BE49-F238E27FC236}">
                <a16:creationId xmlns:a16="http://schemas.microsoft.com/office/drawing/2014/main" id="{83D9B25D-5C4F-9049-B0B7-D81CA7717388}"/>
              </a:ext>
            </a:extLst>
          </p:cNvPr>
          <p:cNvSpPr/>
          <p:nvPr/>
        </p:nvSpPr>
        <p:spPr>
          <a:xfrm>
            <a:off x="5856902" y="2819400"/>
            <a:ext cx="1763098" cy="723659"/>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Sathu" pitchFamily="2" charset="-34"/>
                <a:cs typeface="Sathu" pitchFamily="2" charset="-34"/>
              </a:rPr>
              <a:t>Medium scale distributors.  Capacity  500 -3000  chicken per week.</a:t>
            </a:r>
            <a:endParaRPr lang="uk-UA" sz="1050" dirty="0">
              <a:latin typeface="Sathu" pitchFamily="2" charset="-34"/>
              <a:cs typeface="Sathu" pitchFamily="2" charset="-34"/>
            </a:endParaRPr>
          </a:p>
        </p:txBody>
      </p:sp>
      <p:sp>
        <p:nvSpPr>
          <p:cNvPr id="19" name="Прямокутник 51">
            <a:extLst>
              <a:ext uri="{FF2B5EF4-FFF2-40B4-BE49-F238E27FC236}">
                <a16:creationId xmlns:a16="http://schemas.microsoft.com/office/drawing/2014/main" id="{1A1B3C03-B018-654A-A08E-CE697DD9F507}"/>
              </a:ext>
            </a:extLst>
          </p:cNvPr>
          <p:cNvSpPr/>
          <p:nvPr/>
        </p:nvSpPr>
        <p:spPr>
          <a:xfrm>
            <a:off x="5856902" y="3657091"/>
            <a:ext cx="1763098" cy="686309"/>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Sathu" pitchFamily="2" charset="-34"/>
                <a:cs typeface="Sathu" pitchFamily="2" charset="-34"/>
              </a:rPr>
              <a:t>Large l scale distributors. Capacity &gt;3000  chickens per week. </a:t>
            </a:r>
            <a:endParaRPr lang="uk-UA" sz="1050" dirty="0">
              <a:latin typeface="Sathu" pitchFamily="2" charset="-34"/>
              <a:cs typeface="Sathu" pitchFamily="2" charset="-34"/>
            </a:endParaRPr>
          </a:p>
        </p:txBody>
      </p:sp>
      <p:sp>
        <p:nvSpPr>
          <p:cNvPr id="21" name="Прямокутник 14">
            <a:extLst>
              <a:ext uri="{FF2B5EF4-FFF2-40B4-BE49-F238E27FC236}">
                <a16:creationId xmlns:a16="http://schemas.microsoft.com/office/drawing/2014/main" id="{28F48BE8-A6AC-844A-8F29-37C69AFE25EF}"/>
              </a:ext>
            </a:extLst>
          </p:cNvPr>
          <p:cNvSpPr/>
          <p:nvPr/>
        </p:nvSpPr>
        <p:spPr>
          <a:xfrm>
            <a:off x="10363200" y="1676400"/>
            <a:ext cx="1600200" cy="360487"/>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athu" pitchFamily="2" charset="-34"/>
                <a:cs typeface="Sathu" pitchFamily="2" charset="-34"/>
              </a:rPr>
              <a:t>Open Markets</a:t>
            </a:r>
            <a:endParaRPr lang="uk-UA" sz="1050" dirty="0">
              <a:latin typeface="Sathu" pitchFamily="2" charset="-34"/>
              <a:cs typeface="Sathu" pitchFamily="2" charset="-34"/>
            </a:endParaRPr>
          </a:p>
        </p:txBody>
      </p:sp>
      <p:sp>
        <p:nvSpPr>
          <p:cNvPr id="26" name="Прямокутник 14">
            <a:extLst>
              <a:ext uri="{FF2B5EF4-FFF2-40B4-BE49-F238E27FC236}">
                <a16:creationId xmlns:a16="http://schemas.microsoft.com/office/drawing/2014/main" id="{38A906F4-29D3-3840-80B8-DF5B1BD9C472}"/>
              </a:ext>
            </a:extLst>
          </p:cNvPr>
          <p:cNvSpPr/>
          <p:nvPr/>
        </p:nvSpPr>
        <p:spPr>
          <a:xfrm>
            <a:off x="10385088" y="4696266"/>
            <a:ext cx="1578311" cy="467942"/>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rgbClr val="FFFF00"/>
                </a:solidFill>
                <a:latin typeface="Sathu" pitchFamily="2" charset="-34"/>
                <a:cs typeface="Sathu" pitchFamily="2" charset="-34"/>
              </a:rPr>
              <a:t>Supermarket Retail Chains</a:t>
            </a:r>
            <a:endParaRPr lang="uk-UA" sz="1050" dirty="0">
              <a:solidFill>
                <a:srgbClr val="FFFF00"/>
              </a:solidFill>
              <a:latin typeface="Sathu" pitchFamily="2" charset="-34"/>
              <a:cs typeface="Sathu" pitchFamily="2" charset="-34"/>
            </a:endParaRPr>
          </a:p>
        </p:txBody>
      </p:sp>
      <p:sp>
        <p:nvSpPr>
          <p:cNvPr id="27" name="Прямокутник 14">
            <a:extLst>
              <a:ext uri="{FF2B5EF4-FFF2-40B4-BE49-F238E27FC236}">
                <a16:creationId xmlns:a16="http://schemas.microsoft.com/office/drawing/2014/main" id="{E1BE64BF-E19D-FB4F-9FC9-5C72439F9318}"/>
              </a:ext>
            </a:extLst>
          </p:cNvPr>
          <p:cNvSpPr/>
          <p:nvPr/>
        </p:nvSpPr>
        <p:spPr>
          <a:xfrm>
            <a:off x="10447348" y="2687513"/>
            <a:ext cx="1516052" cy="360487"/>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athu" pitchFamily="2" charset="-34"/>
                <a:cs typeface="Sathu" pitchFamily="2" charset="-34"/>
              </a:rPr>
              <a:t>Small Shops </a:t>
            </a:r>
            <a:endParaRPr lang="uk-UA" sz="1050" dirty="0">
              <a:latin typeface="Sathu" pitchFamily="2" charset="-34"/>
              <a:cs typeface="Sathu" pitchFamily="2" charset="-34"/>
            </a:endParaRPr>
          </a:p>
        </p:txBody>
      </p:sp>
      <p:sp>
        <p:nvSpPr>
          <p:cNvPr id="28" name="Прямокутник 14">
            <a:extLst>
              <a:ext uri="{FF2B5EF4-FFF2-40B4-BE49-F238E27FC236}">
                <a16:creationId xmlns:a16="http://schemas.microsoft.com/office/drawing/2014/main" id="{63BA28EE-9FCB-1940-AB25-18FEE0DD8E40}"/>
              </a:ext>
            </a:extLst>
          </p:cNvPr>
          <p:cNvSpPr/>
          <p:nvPr/>
        </p:nvSpPr>
        <p:spPr>
          <a:xfrm>
            <a:off x="10413761" y="3768594"/>
            <a:ext cx="1516052" cy="508861"/>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solidFill>
                  <a:srgbClr val="FFFF00"/>
                </a:solidFill>
                <a:latin typeface="Sathu" pitchFamily="2" charset="-34"/>
                <a:cs typeface="Sathu" pitchFamily="2" charset="-34"/>
              </a:rPr>
              <a:t>HoReca</a:t>
            </a:r>
            <a:endParaRPr lang="uk-UA" sz="1050" dirty="0">
              <a:solidFill>
                <a:srgbClr val="FFFF00"/>
              </a:solidFill>
              <a:latin typeface="Sathu" pitchFamily="2" charset="-34"/>
              <a:cs typeface="Sathu" pitchFamily="2" charset="-34"/>
            </a:endParaRPr>
          </a:p>
        </p:txBody>
      </p:sp>
      <p:sp>
        <p:nvSpPr>
          <p:cNvPr id="22" name="Прямокутник 14">
            <a:extLst>
              <a:ext uri="{FF2B5EF4-FFF2-40B4-BE49-F238E27FC236}">
                <a16:creationId xmlns:a16="http://schemas.microsoft.com/office/drawing/2014/main" id="{4E9A3131-E3D3-1C4C-8D82-E8646C48A6D7}"/>
              </a:ext>
            </a:extLst>
          </p:cNvPr>
          <p:cNvSpPr/>
          <p:nvPr/>
        </p:nvSpPr>
        <p:spPr>
          <a:xfrm>
            <a:off x="8085148" y="1676400"/>
            <a:ext cx="1516052" cy="622916"/>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Sathu" pitchFamily="2" charset="-34"/>
                <a:cs typeface="Sathu" pitchFamily="2" charset="-34"/>
              </a:rPr>
              <a:t>Open Markets. Capacity 200-500 chickens weekly.</a:t>
            </a:r>
            <a:endParaRPr lang="uk-UA" sz="1050" dirty="0">
              <a:latin typeface="Sathu" pitchFamily="2" charset="-34"/>
              <a:cs typeface="Sathu" pitchFamily="2" charset="-34"/>
            </a:endParaRPr>
          </a:p>
        </p:txBody>
      </p:sp>
      <p:sp>
        <p:nvSpPr>
          <p:cNvPr id="23" name="Прямокутник 51">
            <a:extLst>
              <a:ext uri="{FF2B5EF4-FFF2-40B4-BE49-F238E27FC236}">
                <a16:creationId xmlns:a16="http://schemas.microsoft.com/office/drawing/2014/main" id="{9D66BAEA-3AAA-9E45-B4C3-C0748E5926C1}"/>
              </a:ext>
            </a:extLst>
          </p:cNvPr>
          <p:cNvSpPr/>
          <p:nvPr/>
        </p:nvSpPr>
        <p:spPr>
          <a:xfrm>
            <a:off x="8305800" y="2514600"/>
            <a:ext cx="1516053" cy="882187"/>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0000"/>
                </a:solidFill>
                <a:latin typeface="Sathu" pitchFamily="2" charset="-34"/>
                <a:cs typeface="Sathu" pitchFamily="2" charset="-34"/>
              </a:rPr>
              <a:t>Medium slaughterhouses Capacity 500-2000 chickens weekly</a:t>
            </a:r>
            <a:endParaRPr lang="uk-UA" sz="1050" dirty="0">
              <a:solidFill>
                <a:srgbClr val="FF0000"/>
              </a:solidFill>
              <a:latin typeface="Sathu" pitchFamily="2" charset="-34"/>
              <a:cs typeface="Sathu" pitchFamily="2" charset="-34"/>
            </a:endParaRPr>
          </a:p>
        </p:txBody>
      </p:sp>
      <p:sp>
        <p:nvSpPr>
          <p:cNvPr id="24" name="Прямокутник 51">
            <a:extLst>
              <a:ext uri="{FF2B5EF4-FFF2-40B4-BE49-F238E27FC236}">
                <a16:creationId xmlns:a16="http://schemas.microsoft.com/office/drawing/2014/main" id="{EE8907C4-C9C6-6A45-A58A-8FDEC8C42602}"/>
              </a:ext>
            </a:extLst>
          </p:cNvPr>
          <p:cNvSpPr/>
          <p:nvPr/>
        </p:nvSpPr>
        <p:spPr>
          <a:xfrm>
            <a:off x="5947931" y="4720362"/>
            <a:ext cx="2726055" cy="735295"/>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atin typeface="Sathu" pitchFamily="2" charset="-34"/>
                <a:cs typeface="Sathu" pitchFamily="2" charset="-34"/>
              </a:rPr>
              <a:t>Processing Companies. </a:t>
            </a:r>
            <a:endParaRPr lang="uk-UA" sz="1050" dirty="0">
              <a:latin typeface="Sathu" pitchFamily="2" charset="-34"/>
              <a:cs typeface="Sathu" pitchFamily="2" charset="-34"/>
            </a:endParaRPr>
          </a:p>
        </p:txBody>
      </p:sp>
      <p:sp>
        <p:nvSpPr>
          <p:cNvPr id="29" name="Прямокутник 51">
            <a:extLst>
              <a:ext uri="{FF2B5EF4-FFF2-40B4-BE49-F238E27FC236}">
                <a16:creationId xmlns:a16="http://schemas.microsoft.com/office/drawing/2014/main" id="{486266FB-F483-8C4B-A64D-E73ECBA9A3B9}"/>
              </a:ext>
            </a:extLst>
          </p:cNvPr>
          <p:cNvSpPr/>
          <p:nvPr/>
        </p:nvSpPr>
        <p:spPr>
          <a:xfrm>
            <a:off x="8305800" y="3822698"/>
            <a:ext cx="1516053" cy="882187"/>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FF0000"/>
                </a:solidFill>
                <a:latin typeface="Sathu" pitchFamily="2" charset="-34"/>
                <a:cs typeface="Sathu" pitchFamily="2" charset="-34"/>
              </a:rPr>
              <a:t>Large  slaughterhouses Capacity &gt;200 chickens per day.</a:t>
            </a:r>
            <a:endParaRPr lang="uk-UA" sz="1050" dirty="0">
              <a:solidFill>
                <a:srgbClr val="FF0000"/>
              </a:solidFill>
              <a:latin typeface="Sathu" pitchFamily="2" charset="-34"/>
              <a:cs typeface="Sathu" pitchFamily="2" charset="-34"/>
            </a:endParaRPr>
          </a:p>
        </p:txBody>
      </p:sp>
      <p:sp>
        <p:nvSpPr>
          <p:cNvPr id="30" name="Left Bracket 29">
            <a:extLst>
              <a:ext uri="{FF2B5EF4-FFF2-40B4-BE49-F238E27FC236}">
                <a16:creationId xmlns:a16="http://schemas.microsoft.com/office/drawing/2014/main" id="{13C488D4-1EF9-FF45-83D0-1614F82AEED3}"/>
              </a:ext>
            </a:extLst>
          </p:cNvPr>
          <p:cNvSpPr/>
          <p:nvPr/>
        </p:nvSpPr>
        <p:spPr>
          <a:xfrm>
            <a:off x="2886573" y="1930594"/>
            <a:ext cx="237627" cy="315741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1" name="Right Arrow 30">
            <a:extLst>
              <a:ext uri="{FF2B5EF4-FFF2-40B4-BE49-F238E27FC236}">
                <a16:creationId xmlns:a16="http://schemas.microsoft.com/office/drawing/2014/main" id="{71894ABF-B233-AB49-9A0A-22660870FA40}"/>
              </a:ext>
            </a:extLst>
          </p:cNvPr>
          <p:cNvSpPr/>
          <p:nvPr/>
        </p:nvSpPr>
        <p:spPr>
          <a:xfrm>
            <a:off x="2343332" y="2260429"/>
            <a:ext cx="480982" cy="151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32" name="Right Arrow 31">
            <a:extLst>
              <a:ext uri="{FF2B5EF4-FFF2-40B4-BE49-F238E27FC236}">
                <a16:creationId xmlns:a16="http://schemas.microsoft.com/office/drawing/2014/main" id="{BD3FB6A9-A518-F34E-9A05-B0221191382B}"/>
              </a:ext>
            </a:extLst>
          </p:cNvPr>
          <p:cNvSpPr/>
          <p:nvPr/>
        </p:nvSpPr>
        <p:spPr>
          <a:xfrm>
            <a:off x="2379174" y="3272112"/>
            <a:ext cx="445140" cy="151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33" name="Left Bracket 32">
            <a:extLst>
              <a:ext uri="{FF2B5EF4-FFF2-40B4-BE49-F238E27FC236}">
                <a16:creationId xmlns:a16="http://schemas.microsoft.com/office/drawing/2014/main" id="{21B07766-394B-9349-BCF5-36F717FBBEE5}"/>
              </a:ext>
            </a:extLst>
          </p:cNvPr>
          <p:cNvSpPr/>
          <p:nvPr/>
        </p:nvSpPr>
        <p:spPr>
          <a:xfrm>
            <a:off x="5638800" y="2260429"/>
            <a:ext cx="169646" cy="208297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4" name="Right Arrow 33">
            <a:extLst>
              <a:ext uri="{FF2B5EF4-FFF2-40B4-BE49-F238E27FC236}">
                <a16:creationId xmlns:a16="http://schemas.microsoft.com/office/drawing/2014/main" id="{CD0BFE47-4534-3F46-91EA-15B6117D31A2}"/>
              </a:ext>
            </a:extLst>
          </p:cNvPr>
          <p:cNvSpPr/>
          <p:nvPr/>
        </p:nvSpPr>
        <p:spPr>
          <a:xfrm>
            <a:off x="5109734" y="3053756"/>
            <a:ext cx="529066" cy="146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35" name="Right Arrow 34">
            <a:extLst>
              <a:ext uri="{FF2B5EF4-FFF2-40B4-BE49-F238E27FC236}">
                <a16:creationId xmlns:a16="http://schemas.microsoft.com/office/drawing/2014/main" id="{A0F3961E-0A68-EB42-84A0-1C4682CFB243}"/>
              </a:ext>
            </a:extLst>
          </p:cNvPr>
          <p:cNvSpPr/>
          <p:nvPr/>
        </p:nvSpPr>
        <p:spPr>
          <a:xfrm>
            <a:off x="5131518" y="3739556"/>
            <a:ext cx="502948" cy="146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36" name="Right Arrow 35">
            <a:extLst>
              <a:ext uri="{FF2B5EF4-FFF2-40B4-BE49-F238E27FC236}">
                <a16:creationId xmlns:a16="http://schemas.microsoft.com/office/drawing/2014/main" id="{C8676026-21A4-1F4F-BE87-94F65AEB595A}"/>
              </a:ext>
            </a:extLst>
          </p:cNvPr>
          <p:cNvSpPr/>
          <p:nvPr/>
        </p:nvSpPr>
        <p:spPr>
          <a:xfrm>
            <a:off x="1143000" y="5257800"/>
            <a:ext cx="3471119" cy="365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tx1"/>
                  </a:solidFill>
                </a:ln>
                <a:solidFill>
                  <a:schemeClr val="tx1"/>
                </a:solidFill>
              </a:rPr>
              <a:t>Veterinary Service Providers</a:t>
            </a:r>
          </a:p>
        </p:txBody>
      </p:sp>
      <p:sp>
        <p:nvSpPr>
          <p:cNvPr id="37" name="Right Arrow 36">
            <a:extLst>
              <a:ext uri="{FF2B5EF4-FFF2-40B4-BE49-F238E27FC236}">
                <a16:creationId xmlns:a16="http://schemas.microsoft.com/office/drawing/2014/main" id="{0AD0ED42-EE52-AB41-BBF8-642283ED31AE}"/>
              </a:ext>
            </a:extLst>
          </p:cNvPr>
          <p:cNvSpPr/>
          <p:nvPr/>
        </p:nvSpPr>
        <p:spPr>
          <a:xfrm>
            <a:off x="5118458" y="1742946"/>
            <a:ext cx="2966689" cy="1237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38" name="Left Bracket 37">
            <a:extLst>
              <a:ext uri="{FF2B5EF4-FFF2-40B4-BE49-F238E27FC236}">
                <a16:creationId xmlns:a16="http://schemas.microsoft.com/office/drawing/2014/main" id="{1FB53DDE-E261-8543-91DA-E70B9385A3CF}"/>
              </a:ext>
            </a:extLst>
          </p:cNvPr>
          <p:cNvSpPr/>
          <p:nvPr/>
        </p:nvSpPr>
        <p:spPr>
          <a:xfrm>
            <a:off x="8153400" y="2611314"/>
            <a:ext cx="152400" cy="179705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9" name="Right Arrow 38">
            <a:extLst>
              <a:ext uri="{FF2B5EF4-FFF2-40B4-BE49-F238E27FC236}">
                <a16:creationId xmlns:a16="http://schemas.microsoft.com/office/drawing/2014/main" id="{6A19AC02-CFF5-0042-9C7F-95338832FB61}"/>
              </a:ext>
            </a:extLst>
          </p:cNvPr>
          <p:cNvSpPr/>
          <p:nvPr/>
        </p:nvSpPr>
        <p:spPr>
          <a:xfrm rot="18862593">
            <a:off x="7522787" y="2296156"/>
            <a:ext cx="637149" cy="209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2" name="Left Bracket 41">
            <a:extLst>
              <a:ext uri="{FF2B5EF4-FFF2-40B4-BE49-F238E27FC236}">
                <a16:creationId xmlns:a16="http://schemas.microsoft.com/office/drawing/2014/main" id="{B75EBFD8-C325-EE47-810D-5E0308503F29}"/>
              </a:ext>
            </a:extLst>
          </p:cNvPr>
          <p:cNvSpPr/>
          <p:nvPr/>
        </p:nvSpPr>
        <p:spPr>
          <a:xfrm>
            <a:off x="10203405" y="1930594"/>
            <a:ext cx="181684" cy="302240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5" name="Right Arrow 44">
            <a:extLst>
              <a:ext uri="{FF2B5EF4-FFF2-40B4-BE49-F238E27FC236}">
                <a16:creationId xmlns:a16="http://schemas.microsoft.com/office/drawing/2014/main" id="{222D6338-8F08-7543-A628-55E3D431D599}"/>
              </a:ext>
            </a:extLst>
          </p:cNvPr>
          <p:cNvSpPr/>
          <p:nvPr/>
        </p:nvSpPr>
        <p:spPr>
          <a:xfrm>
            <a:off x="8686801" y="4800600"/>
            <a:ext cx="1516604" cy="198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6" name="Right Arrow 45">
            <a:extLst>
              <a:ext uri="{FF2B5EF4-FFF2-40B4-BE49-F238E27FC236}">
                <a16:creationId xmlns:a16="http://schemas.microsoft.com/office/drawing/2014/main" id="{762160FD-47DE-E74B-A0A9-C108230F53A1}"/>
              </a:ext>
            </a:extLst>
          </p:cNvPr>
          <p:cNvSpPr/>
          <p:nvPr/>
        </p:nvSpPr>
        <p:spPr>
          <a:xfrm>
            <a:off x="5149683" y="4937079"/>
            <a:ext cx="811061" cy="227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48" name="Прямокутник 4">
            <a:extLst>
              <a:ext uri="{FF2B5EF4-FFF2-40B4-BE49-F238E27FC236}">
                <a16:creationId xmlns:a16="http://schemas.microsoft.com/office/drawing/2014/main" id="{9ED5FF0C-6A4D-B442-BC85-286FA561CAC7}"/>
              </a:ext>
            </a:extLst>
          </p:cNvPr>
          <p:cNvSpPr/>
          <p:nvPr/>
        </p:nvSpPr>
        <p:spPr>
          <a:xfrm>
            <a:off x="301806" y="3657600"/>
            <a:ext cx="2068341" cy="850898"/>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effectLst/>
                <a:latin typeface="Sathu" pitchFamily="2" charset="-34"/>
                <a:ea typeface="Calibri" panose="020F0502020204030204" pitchFamily="34" charset="0"/>
                <a:cs typeface="Sathu" pitchFamily="2" charset="-34"/>
              </a:rPr>
              <a:t>Poultry  feed  </a:t>
            </a:r>
            <a:r>
              <a:rPr lang="en-US" sz="1050" b="1" dirty="0">
                <a:latin typeface="Sathu" pitchFamily="2" charset="-34"/>
                <a:ea typeface="Calibri" panose="020F0502020204030204" pitchFamily="34" charset="0"/>
                <a:cs typeface="Sathu" pitchFamily="2" charset="-34"/>
              </a:rPr>
              <a:t>8</a:t>
            </a:r>
            <a:r>
              <a:rPr lang="en-US" sz="1050" b="1" dirty="0">
                <a:effectLst/>
                <a:latin typeface="Sathu" pitchFamily="2" charset="-34"/>
                <a:ea typeface="Calibri" panose="020F0502020204030204" pitchFamily="34" charset="0"/>
                <a:cs typeface="Sathu" pitchFamily="2" charset="-34"/>
              </a:rPr>
              <a:t>0 % </a:t>
            </a:r>
            <a:r>
              <a:rPr lang="en-US" sz="1050" b="1" dirty="0">
                <a:latin typeface="Sathu" pitchFamily="2" charset="-34"/>
                <a:ea typeface="Calibri" panose="020F0502020204030204" pitchFamily="34" charset="0"/>
                <a:cs typeface="Sathu" pitchFamily="2" charset="-34"/>
              </a:rPr>
              <a:t>. L</a:t>
            </a:r>
            <a:r>
              <a:rPr lang="en-US" sz="1050" b="1" dirty="0">
                <a:effectLst/>
                <a:latin typeface="Sathu" pitchFamily="2" charset="-34"/>
                <a:ea typeface="Calibri" panose="020F0502020204030204" pitchFamily="34" charset="0"/>
                <a:cs typeface="Sathu" pitchFamily="2" charset="-34"/>
              </a:rPr>
              <a:t>arge scale producers in Nairobi.  </a:t>
            </a:r>
            <a:endParaRPr lang="uk-UA" sz="1050" dirty="0">
              <a:latin typeface="Sathu" pitchFamily="2" charset="-34"/>
              <a:cs typeface="Sathu" pitchFamily="2" charset="-34"/>
            </a:endParaRPr>
          </a:p>
        </p:txBody>
      </p:sp>
      <p:sp>
        <p:nvSpPr>
          <p:cNvPr id="50" name="Прямокутник 4">
            <a:extLst>
              <a:ext uri="{FF2B5EF4-FFF2-40B4-BE49-F238E27FC236}">
                <a16:creationId xmlns:a16="http://schemas.microsoft.com/office/drawing/2014/main" id="{D8B2809F-4E06-7D4E-831D-21418ED51643}"/>
              </a:ext>
            </a:extLst>
          </p:cNvPr>
          <p:cNvSpPr/>
          <p:nvPr/>
        </p:nvSpPr>
        <p:spPr>
          <a:xfrm>
            <a:off x="310833" y="4584697"/>
            <a:ext cx="2068341" cy="673103"/>
          </a:xfrm>
          <a:prstGeom prst="rect">
            <a:avLst/>
          </a:prstGeom>
          <a:solidFill>
            <a:srgbClr val="0E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effectLst/>
                <a:latin typeface="Sathu" pitchFamily="2" charset="-34"/>
                <a:ea typeface="Calibri" panose="020F0502020204030204" pitchFamily="34" charset="0"/>
                <a:cs typeface="Sathu" pitchFamily="2" charset="-34"/>
              </a:rPr>
              <a:t>Poultry  feed  20 % </a:t>
            </a:r>
            <a:r>
              <a:rPr lang="en-US" sz="1050" b="1" dirty="0">
                <a:latin typeface="Sathu" pitchFamily="2" charset="-34"/>
                <a:ea typeface="Calibri" panose="020F0502020204030204" pitchFamily="34" charset="0"/>
                <a:cs typeface="Sathu" pitchFamily="2" charset="-34"/>
              </a:rPr>
              <a:t>. Regional small and medium feed mills.</a:t>
            </a:r>
            <a:r>
              <a:rPr lang="en-US" sz="1050" b="1" dirty="0">
                <a:effectLst/>
                <a:latin typeface="Sathu" pitchFamily="2" charset="-34"/>
                <a:ea typeface="Calibri" panose="020F0502020204030204" pitchFamily="34" charset="0"/>
                <a:cs typeface="Sathu" pitchFamily="2" charset="-34"/>
              </a:rPr>
              <a:t> </a:t>
            </a:r>
            <a:endParaRPr lang="uk-UA" sz="1050" dirty="0">
              <a:latin typeface="Sathu" pitchFamily="2" charset="-34"/>
              <a:cs typeface="Sathu" pitchFamily="2" charset="-34"/>
            </a:endParaRPr>
          </a:p>
        </p:txBody>
      </p:sp>
      <p:sp>
        <p:nvSpPr>
          <p:cNvPr id="51" name="Right Arrow 50">
            <a:extLst>
              <a:ext uri="{FF2B5EF4-FFF2-40B4-BE49-F238E27FC236}">
                <a16:creationId xmlns:a16="http://schemas.microsoft.com/office/drawing/2014/main" id="{B8238E36-C3C2-9C4F-9450-1A21113353DA}"/>
              </a:ext>
            </a:extLst>
          </p:cNvPr>
          <p:cNvSpPr/>
          <p:nvPr/>
        </p:nvSpPr>
        <p:spPr>
          <a:xfrm>
            <a:off x="2368746" y="4040979"/>
            <a:ext cx="445140" cy="130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52" name="Right Arrow 51">
            <a:extLst>
              <a:ext uri="{FF2B5EF4-FFF2-40B4-BE49-F238E27FC236}">
                <a16:creationId xmlns:a16="http://schemas.microsoft.com/office/drawing/2014/main" id="{692A9497-2866-FF47-A266-C4C9FDBC7985}"/>
              </a:ext>
            </a:extLst>
          </p:cNvPr>
          <p:cNvSpPr/>
          <p:nvPr/>
        </p:nvSpPr>
        <p:spPr>
          <a:xfrm>
            <a:off x="2412761" y="4746114"/>
            <a:ext cx="445140" cy="130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53" name="Right Arrow 52">
            <a:extLst>
              <a:ext uri="{FF2B5EF4-FFF2-40B4-BE49-F238E27FC236}">
                <a16:creationId xmlns:a16="http://schemas.microsoft.com/office/drawing/2014/main" id="{BD2561DE-5CBC-CE4F-96B2-FB190DEC9AAE}"/>
              </a:ext>
            </a:extLst>
          </p:cNvPr>
          <p:cNvSpPr/>
          <p:nvPr/>
        </p:nvSpPr>
        <p:spPr>
          <a:xfrm rot="5400000">
            <a:off x="6707212" y="4463364"/>
            <a:ext cx="361598" cy="152401"/>
          </a:xfrm>
          <a:prstGeom prst="rightArrow">
            <a:avLst>
              <a:gd name="adj1" fmla="val 367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54" name="Right Arrow 53">
            <a:extLst>
              <a:ext uri="{FF2B5EF4-FFF2-40B4-BE49-F238E27FC236}">
                <a16:creationId xmlns:a16="http://schemas.microsoft.com/office/drawing/2014/main" id="{A63E2DBB-B204-2742-9DFA-FE7CED3944A3}"/>
              </a:ext>
            </a:extLst>
          </p:cNvPr>
          <p:cNvSpPr/>
          <p:nvPr/>
        </p:nvSpPr>
        <p:spPr>
          <a:xfrm>
            <a:off x="9625883" y="2027663"/>
            <a:ext cx="529066" cy="146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cxnSp>
        <p:nvCxnSpPr>
          <p:cNvPr id="55" name="Straight Connector 54">
            <a:extLst>
              <a:ext uri="{FF2B5EF4-FFF2-40B4-BE49-F238E27FC236}">
                <a16:creationId xmlns:a16="http://schemas.microsoft.com/office/drawing/2014/main" id="{527FEE5A-491D-2F4C-B10D-770BD486E968}"/>
              </a:ext>
            </a:extLst>
          </p:cNvPr>
          <p:cNvCxnSpPr>
            <a:cxnSpLocks/>
          </p:cNvCxnSpPr>
          <p:nvPr/>
        </p:nvCxnSpPr>
        <p:spPr>
          <a:xfrm>
            <a:off x="772650" y="529308"/>
            <a:ext cx="7219883" cy="7801"/>
          </a:xfrm>
          <a:prstGeom prst="line">
            <a:avLst/>
          </a:prstGeom>
          <a:ln>
            <a:solidFill>
              <a:srgbClr val="009193"/>
            </a:solidFill>
            <a:tailEnd type="oval"/>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72E767F5-B21D-5C4C-845B-C274150C730D}"/>
              </a:ext>
            </a:extLst>
          </p:cNvPr>
          <p:cNvSpPr/>
          <p:nvPr/>
        </p:nvSpPr>
        <p:spPr>
          <a:xfrm>
            <a:off x="8042793" y="359364"/>
            <a:ext cx="3695246" cy="323493"/>
          </a:xfrm>
          <a:prstGeom prst="roundRect">
            <a:avLst/>
          </a:prstGeom>
          <a:solidFill>
            <a:schemeClr val="accent1">
              <a:lumMod val="75000"/>
            </a:schemeClr>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b="1" dirty="0">
                <a:solidFill>
                  <a:prstClr val="white"/>
                </a:solidFill>
                <a:latin typeface="Futura Medium" panose="020B0602020204020303" pitchFamily="34" charset="-79"/>
                <a:cs typeface="Futura Medium" panose="020B0602020204020303" pitchFamily="34" charset="-79"/>
              </a:rPr>
              <a:t>Poultry Value Chain Map</a:t>
            </a:r>
          </a:p>
        </p:txBody>
      </p:sp>
      <p:sp>
        <p:nvSpPr>
          <p:cNvPr id="57" name="Rectangle 56">
            <a:extLst>
              <a:ext uri="{FF2B5EF4-FFF2-40B4-BE49-F238E27FC236}">
                <a16:creationId xmlns:a16="http://schemas.microsoft.com/office/drawing/2014/main" id="{28B0EC3D-E1E7-A241-891D-2C40268CDB18}"/>
              </a:ext>
            </a:extLst>
          </p:cNvPr>
          <p:cNvSpPr/>
          <p:nvPr/>
        </p:nvSpPr>
        <p:spPr>
          <a:xfrm>
            <a:off x="240030" y="799213"/>
            <a:ext cx="9914919" cy="40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Small and medium scale poultry farms have the highest market share in the retail trade</a:t>
            </a:r>
            <a:endParaRPr lang="en-US" dirty="0">
              <a:solidFill>
                <a:schemeClr val="bg1"/>
              </a:solidFill>
            </a:endParaRPr>
          </a:p>
        </p:txBody>
      </p:sp>
      <p:sp>
        <p:nvSpPr>
          <p:cNvPr id="6" name="Rectangle 5">
            <a:extLst>
              <a:ext uri="{FF2B5EF4-FFF2-40B4-BE49-F238E27FC236}">
                <a16:creationId xmlns:a16="http://schemas.microsoft.com/office/drawing/2014/main" id="{C6547172-F879-A14B-86EF-780954638682}"/>
              </a:ext>
            </a:extLst>
          </p:cNvPr>
          <p:cNvSpPr/>
          <p:nvPr/>
        </p:nvSpPr>
        <p:spPr>
          <a:xfrm>
            <a:off x="722390" y="179156"/>
            <a:ext cx="5900974" cy="461665"/>
          </a:xfrm>
          <a:prstGeom prst="rect">
            <a:avLst/>
          </a:prstGeom>
        </p:spPr>
        <p:txBody>
          <a:bodyPr wrap="none">
            <a:spAutoFit/>
          </a:bodyPr>
          <a:lstStyle/>
          <a:p>
            <a:r>
              <a:rPr lang="en-US" sz="2400" dirty="0">
                <a:solidFill>
                  <a:schemeClr val="accent1">
                    <a:lumMod val="75000"/>
                  </a:schemeClr>
                </a:solidFill>
                <a:latin typeface="Helvetica" pitchFamily="2" charset="0"/>
                <a:cs typeface="Aharoni" panose="02010803020104030203" pitchFamily="2" charset="-79"/>
              </a:rPr>
              <a:t>Business Model Selection - Poultry Farms</a:t>
            </a:r>
            <a:endParaRPr lang="en-US" sz="2400" dirty="0"/>
          </a:p>
        </p:txBody>
      </p:sp>
      <p:pic>
        <p:nvPicPr>
          <p:cNvPr id="47" name="Picture 46" descr="Chicken Icon - Free Download, PNG and Vector">
            <a:extLst>
              <a:ext uri="{FF2B5EF4-FFF2-40B4-BE49-F238E27FC236}">
                <a16:creationId xmlns:a16="http://schemas.microsoft.com/office/drawing/2014/main" id="{2F128441-75B9-5B4A-B1B3-3FB4C145FB2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4605"/>
            <a:ext cx="672130" cy="45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3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22">
            <a:extLst>
              <a:ext uri="{FF2B5EF4-FFF2-40B4-BE49-F238E27FC236}">
                <a16:creationId xmlns:a16="http://schemas.microsoft.com/office/drawing/2014/main" id="{7156DE5C-E8D9-2944-93D2-10F39B47A837}"/>
              </a:ext>
            </a:extLst>
          </p:cNvPr>
          <p:cNvSpPr/>
          <p:nvPr/>
        </p:nvSpPr>
        <p:spPr>
          <a:xfrm>
            <a:off x="217140" y="898042"/>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Product or Service</a:t>
            </a:r>
          </a:p>
        </p:txBody>
      </p:sp>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30</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470374" y="-59084"/>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3: Small-scale Peanut Butter Processor</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3108543"/>
          </a:xfrm>
          <a:prstGeom prst="rect">
            <a:avLst/>
          </a:prstGeom>
        </p:spPr>
        <p:txBody>
          <a:bodyPr wrap="square">
            <a:spAutoFit/>
          </a:bodyPr>
          <a:lstStyle/>
          <a:p>
            <a:r>
              <a:rPr lang="en-US" sz="1400" b="1" dirty="0">
                <a:solidFill>
                  <a:schemeClr val="tx2"/>
                </a:solidFill>
              </a:rPr>
              <a:t>Define potential partners</a:t>
            </a:r>
            <a:endParaRPr lang="en-US" sz="1400" dirty="0">
              <a:solidFill>
                <a:schemeClr val="tx2"/>
              </a:solidFill>
            </a:endParaRPr>
          </a:p>
          <a:p>
            <a:pPr lvl="1"/>
            <a:endParaRPr lang="en-US" sz="1400" dirty="0">
              <a:solidFill>
                <a:schemeClr val="tx2"/>
              </a:solidFill>
            </a:endParaRP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Businesses require KES 270,000 (€ 2,052) in equipment</a:t>
            </a:r>
          </a:p>
          <a:p>
            <a:pPr marL="742950" lvl="1" indent="-285750">
              <a:buFont typeface="Arial" panose="020B0604020202020204" pitchFamily="34" charset="0"/>
              <a:buChar char="•"/>
            </a:pPr>
            <a:r>
              <a:rPr lang="en-US" sz="1400" dirty="0">
                <a:solidFill>
                  <a:schemeClr val="tx2"/>
                </a:solidFill>
              </a:rPr>
              <a:t>KES 11,000  (€ 85) in working capital to buy groundnuts, charcoal and packaging material</a:t>
            </a:r>
          </a:p>
          <a:p>
            <a:pPr marL="742950" lvl="1" indent="-285750">
              <a:buFont typeface="Arial" panose="020B0604020202020204" pitchFamily="34" charset="0"/>
              <a:buChar char="•"/>
            </a:pPr>
            <a:r>
              <a:rPr lang="en-US" sz="1400" dirty="0">
                <a:solidFill>
                  <a:schemeClr val="tx2"/>
                </a:solidFill>
              </a:rPr>
              <a:t>Business skills training</a:t>
            </a:r>
          </a:p>
          <a:p>
            <a:pPr marL="742950" lvl="1" indent="-285750">
              <a:buFont typeface="Arial" panose="020B0604020202020204" pitchFamily="34" charset="0"/>
              <a:buChar char="•"/>
            </a:pPr>
            <a:r>
              <a:rPr lang="en-US" sz="1400" dirty="0">
                <a:solidFill>
                  <a:schemeClr val="tx2"/>
                </a:solidFill>
              </a:rPr>
              <a:t>Market linkages</a:t>
            </a:r>
          </a:p>
          <a:p>
            <a:pPr lvl="1"/>
            <a:endParaRPr lang="en-US" sz="1400" dirty="0">
              <a:solidFill>
                <a:schemeClr val="tx2"/>
              </a:solidFill>
            </a:endParaRPr>
          </a:p>
          <a:p>
            <a:pPr lvl="1"/>
            <a:endParaRPr lang="en-US" sz="1400" dirty="0">
              <a:solidFill>
                <a:schemeClr val="tx2"/>
              </a:solidFill>
            </a:endParaRPr>
          </a:p>
          <a:p>
            <a:pPr lvl="1"/>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3354765"/>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1 FTE per business for women entrepreneurs</a:t>
            </a:r>
          </a:p>
          <a:p>
            <a:pPr marL="285750" indent="-285750">
              <a:buFont typeface="Arial" panose="020B0604020202020204" pitchFamily="34" charset="0"/>
              <a:buChar char="•"/>
            </a:pPr>
            <a:r>
              <a:rPr lang="en-US" sz="1400" dirty="0">
                <a:solidFill>
                  <a:schemeClr val="tx2"/>
                </a:solidFill>
              </a:rPr>
              <a:t>Possibility for more than 100 businesses</a:t>
            </a:r>
          </a:p>
          <a:p>
            <a:pPr marL="285750" indent="-285750">
              <a:buFont typeface="Arial" panose="020B0604020202020204" pitchFamily="34" charset="0"/>
              <a:buChar char="•"/>
            </a:pPr>
            <a:r>
              <a:rPr lang="en-US" sz="1400" dirty="0">
                <a:solidFill>
                  <a:schemeClr val="tx2"/>
                </a:solidFill>
              </a:rPr>
              <a:t>Sales agents (students)</a:t>
            </a:r>
          </a:p>
          <a:p>
            <a:pPr marL="285750" indent="-285750">
              <a:buFont typeface="Arial" panose="020B0604020202020204" pitchFamily="34" charset="0"/>
              <a:buChar char="•"/>
            </a:pPr>
            <a:endParaRPr lang="en-US" sz="1400" dirty="0">
              <a:solidFill>
                <a:schemeClr val="tx2"/>
              </a:solidFill>
            </a:endParaRPr>
          </a:p>
          <a:p>
            <a:endParaRPr lang="en-US" sz="1400" dirty="0">
              <a:solidFill>
                <a:schemeClr val="tx2"/>
              </a:solidFill>
            </a:endParaRPr>
          </a:p>
          <a:p>
            <a:r>
              <a:rPr lang="en-US" sz="1400" b="1" dirty="0">
                <a:solidFill>
                  <a:schemeClr val="tx2"/>
                </a:solidFill>
              </a:rPr>
              <a:t>Indirect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Market for groundnut farmers</a:t>
            </a:r>
          </a:p>
          <a:p>
            <a:pPr marL="285750" indent="-285750">
              <a:buFont typeface="Arial" panose="020B0604020202020204" pitchFamily="34" charset="0"/>
              <a:buChar char="•"/>
            </a:pPr>
            <a:r>
              <a:rPr lang="en-US" sz="1400" dirty="0">
                <a:solidFill>
                  <a:schemeClr val="tx2"/>
                </a:solidFill>
              </a:rPr>
              <a:t>Transporters of groundnuts to processor and peanut butter to Nairobi and local customers</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38499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Low scale and organization of groundnut sector in Kenya</a:t>
            </a:r>
          </a:p>
          <a:p>
            <a:pPr marL="285750" indent="-285750">
              <a:buFont typeface="Arial" panose="020B0604020202020204" pitchFamily="34" charset="0"/>
              <a:buChar char="•"/>
            </a:pPr>
            <a:r>
              <a:rPr lang="en-US" sz="1400" dirty="0">
                <a:solidFill>
                  <a:schemeClr val="tx2"/>
                </a:solidFill>
              </a:rPr>
              <a:t>Low consumption of groundnuts</a:t>
            </a:r>
          </a:p>
          <a:p>
            <a:pPr marL="285750" indent="-285750">
              <a:buFont typeface="Arial" panose="020B0604020202020204" pitchFamily="34" charset="0"/>
              <a:buChar char="•"/>
            </a:pPr>
            <a:r>
              <a:rPr lang="en-US" sz="1400" dirty="0">
                <a:solidFill>
                  <a:schemeClr val="tx2"/>
                </a:solidFill>
              </a:rPr>
              <a:t>Larger competitors are cheaper in formal retail</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3" name="TextBox 12">
            <a:extLst>
              <a:ext uri="{FF2B5EF4-FFF2-40B4-BE49-F238E27FC236}">
                <a16:creationId xmlns:a16="http://schemas.microsoft.com/office/drawing/2014/main" id="{73A93498-D733-364C-8752-BE02E6814B15}"/>
              </a:ext>
            </a:extLst>
          </p:cNvPr>
          <p:cNvSpPr txBox="1"/>
          <p:nvPr/>
        </p:nvSpPr>
        <p:spPr>
          <a:xfrm>
            <a:off x="317599" y="1514748"/>
            <a:ext cx="4890544"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t>Buys groundnuts on the local market</a:t>
            </a:r>
          </a:p>
          <a:p>
            <a:pPr marL="285750" indent="-285750">
              <a:buFont typeface="Arial" panose="020B0604020202020204" pitchFamily="34" charset="0"/>
              <a:buChar char="•"/>
            </a:pPr>
            <a:r>
              <a:rPr lang="en-GB" sz="1400" dirty="0"/>
              <a:t>Dries nuts on racks</a:t>
            </a:r>
          </a:p>
          <a:p>
            <a:pPr marL="285750" indent="-285750">
              <a:buFont typeface="Arial" panose="020B0604020202020204" pitchFamily="34" charset="0"/>
              <a:buChar char="•"/>
            </a:pPr>
            <a:r>
              <a:rPr lang="en-GB" sz="1400" dirty="0"/>
              <a:t>Roasts and mills </a:t>
            </a:r>
          </a:p>
          <a:p>
            <a:pPr marL="285750" indent="-285750">
              <a:buFont typeface="Arial" panose="020B0604020202020204" pitchFamily="34" charset="0"/>
              <a:buChar char="•"/>
            </a:pPr>
            <a:r>
              <a:rPr lang="en-GB" sz="1400" dirty="0"/>
              <a:t>20kg of groundnuts 17,6 kg of peanut butter or 22 800g jars</a:t>
            </a:r>
          </a:p>
          <a:p>
            <a:pPr marL="285750" indent="-285750">
              <a:buFont typeface="Arial" panose="020B0604020202020204" pitchFamily="34" charset="0"/>
              <a:buChar char="•"/>
            </a:pPr>
            <a:r>
              <a:rPr lang="en-GB" sz="1400" dirty="0"/>
              <a:t>Peanut butter is sold door to door, social media and online through students in Nairobi</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pic>
        <p:nvPicPr>
          <p:cNvPr id="2056" name="Picture 8" descr="Premium Vector | Peanut icon set">
            <a:extLst>
              <a:ext uri="{FF2B5EF4-FFF2-40B4-BE49-F238E27FC236}">
                <a16:creationId xmlns:a16="http://schemas.microsoft.com/office/drawing/2014/main" id="{CECEF4E2-A33D-2E4D-9351-5515BB352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11" y="99914"/>
            <a:ext cx="1307538" cy="755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Premium Vector | Peanut icon set">
            <a:extLst>
              <a:ext uri="{FF2B5EF4-FFF2-40B4-BE49-F238E27FC236}">
                <a16:creationId xmlns:a16="http://schemas.microsoft.com/office/drawing/2014/main" id="{A5AA5524-40EB-CC4D-9866-E4887E5C2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40" y="119885"/>
            <a:ext cx="1307538" cy="75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43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Same Side Corner Rectangle 22">
            <a:extLst>
              <a:ext uri="{FF2B5EF4-FFF2-40B4-BE49-F238E27FC236}">
                <a16:creationId xmlns:a16="http://schemas.microsoft.com/office/drawing/2014/main" id="{7156DE5C-E8D9-2944-93D2-10F39B47A837}"/>
              </a:ext>
            </a:extLst>
          </p:cNvPr>
          <p:cNvSpPr/>
          <p:nvPr/>
        </p:nvSpPr>
        <p:spPr>
          <a:xfrm>
            <a:off x="217140" y="898042"/>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31</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470374" y="-59084"/>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4: Medium Sized Peanut Butter Processor</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3323987"/>
          </a:xfrm>
          <a:prstGeom prst="rect">
            <a:avLst/>
          </a:prstGeom>
        </p:spPr>
        <p:txBody>
          <a:bodyPr wrap="square">
            <a:spAutoFit/>
          </a:bodyPr>
          <a:lstStyle/>
          <a:p>
            <a:r>
              <a:rPr lang="en-US" sz="1400" b="1" dirty="0">
                <a:solidFill>
                  <a:schemeClr val="tx2"/>
                </a:solidFill>
              </a:rPr>
              <a:t>Potential partners: </a:t>
            </a:r>
          </a:p>
          <a:p>
            <a:pPr marL="742950" lvl="1" indent="-285750">
              <a:buFont typeface="Arial" panose="020B0604020202020204" pitchFamily="34" charset="0"/>
              <a:buChar char="•"/>
            </a:pPr>
            <a:r>
              <a:rPr lang="en-US" sz="1400" dirty="0">
                <a:solidFill>
                  <a:schemeClr val="tx2"/>
                </a:solidFill>
              </a:rPr>
              <a:t>Sweet Nut Butter</a:t>
            </a:r>
          </a:p>
          <a:p>
            <a:pPr lvl="1"/>
            <a:endParaRPr lang="en-US" sz="1400" dirty="0">
              <a:solidFill>
                <a:schemeClr val="tx2"/>
              </a:solidFill>
            </a:endParaRP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Access to KES 2,000,000 for investments (€ 15,200)</a:t>
            </a:r>
          </a:p>
          <a:p>
            <a:pPr marL="742950" lvl="1" indent="-285750">
              <a:buFont typeface="Arial" panose="020B0604020202020204" pitchFamily="34" charset="0"/>
              <a:buChar char="•"/>
            </a:pPr>
            <a:r>
              <a:rPr lang="en-US" sz="1400" dirty="0">
                <a:solidFill>
                  <a:schemeClr val="tx2"/>
                </a:solidFill>
              </a:rPr>
              <a:t>Access to KES 500,000 working capital (€ 3,800)</a:t>
            </a:r>
          </a:p>
          <a:p>
            <a:pPr marL="742950" lvl="1" indent="-285750">
              <a:buFont typeface="Arial" panose="020B0604020202020204" pitchFamily="34" charset="0"/>
              <a:buChar char="•"/>
            </a:pPr>
            <a:r>
              <a:rPr lang="en-US" sz="1400" dirty="0">
                <a:solidFill>
                  <a:schemeClr val="tx2"/>
                </a:solidFill>
              </a:rPr>
              <a:t>Market access</a:t>
            </a:r>
          </a:p>
          <a:p>
            <a:pPr marL="742950" lvl="1" indent="-285750">
              <a:buFont typeface="Arial" panose="020B0604020202020204" pitchFamily="34" charset="0"/>
              <a:buChar char="•"/>
            </a:pPr>
            <a:r>
              <a:rPr lang="en-US" sz="1400" dirty="0">
                <a:solidFill>
                  <a:schemeClr val="tx2"/>
                </a:solidFill>
              </a:rPr>
              <a:t>Assistance obtaining KEBS certification to access formal retail</a:t>
            </a:r>
          </a:p>
          <a:p>
            <a:pPr lvl="1"/>
            <a:endParaRPr lang="en-US" sz="1400" dirty="0">
              <a:solidFill>
                <a:schemeClr val="tx2"/>
              </a:solidFill>
            </a:endParaRPr>
          </a:p>
          <a:p>
            <a:pPr lvl="1"/>
            <a:endParaRPr lang="en-US" sz="1400" dirty="0">
              <a:solidFill>
                <a:schemeClr val="tx2"/>
              </a:solidFill>
            </a:endParaRPr>
          </a:p>
          <a:p>
            <a:pPr lvl="1"/>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2708434"/>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100 FTE women and youth in peanut butter production</a:t>
            </a:r>
          </a:p>
          <a:p>
            <a:pPr marL="285750" indent="-285750">
              <a:buFont typeface="Arial" panose="020B0604020202020204" pitchFamily="34" charset="0"/>
              <a:buChar char="•"/>
            </a:pPr>
            <a:endParaRPr lang="en-US" sz="1400" dirty="0">
              <a:solidFill>
                <a:schemeClr val="tx2"/>
              </a:solidFill>
            </a:endParaRPr>
          </a:p>
          <a:p>
            <a:endParaRPr lang="en-US" sz="1400" dirty="0">
              <a:solidFill>
                <a:schemeClr val="tx2"/>
              </a:solidFill>
            </a:endParaRPr>
          </a:p>
          <a:p>
            <a:r>
              <a:rPr lang="en-US" sz="1400" b="1" dirty="0">
                <a:solidFill>
                  <a:schemeClr val="tx2"/>
                </a:solidFill>
              </a:rPr>
              <a:t>Indirect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&gt; 1,200  groundnut farmers required for supply</a:t>
            </a:r>
          </a:p>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384995"/>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Low scale and organization of groundnut sector in West Kenya</a:t>
            </a:r>
          </a:p>
          <a:p>
            <a:pPr marL="285750" indent="-285750">
              <a:buFont typeface="Arial" panose="020B0604020202020204" pitchFamily="34" charset="0"/>
              <a:buChar char="•"/>
            </a:pPr>
            <a:r>
              <a:rPr lang="en-US" sz="1400" dirty="0">
                <a:solidFill>
                  <a:schemeClr val="tx2"/>
                </a:solidFill>
              </a:rPr>
              <a:t>Low consumption of groundnuts</a:t>
            </a:r>
          </a:p>
          <a:p>
            <a:pPr marL="285750" indent="-285750">
              <a:buFont typeface="Arial" panose="020B0604020202020204" pitchFamily="34" charset="0"/>
              <a:buChar char="•"/>
            </a:pPr>
            <a:r>
              <a:rPr lang="en-US" sz="1400" dirty="0">
                <a:solidFill>
                  <a:schemeClr val="tx2"/>
                </a:solidFill>
              </a:rPr>
              <a:t>Larger competitors are cheaper in formal retail</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3" name="TextBox 12">
            <a:extLst>
              <a:ext uri="{FF2B5EF4-FFF2-40B4-BE49-F238E27FC236}">
                <a16:creationId xmlns:a16="http://schemas.microsoft.com/office/drawing/2014/main" id="{73A93498-D733-364C-8752-BE02E6814B15}"/>
              </a:ext>
            </a:extLst>
          </p:cNvPr>
          <p:cNvSpPr txBox="1"/>
          <p:nvPr/>
        </p:nvSpPr>
        <p:spPr>
          <a:xfrm>
            <a:off x="317599" y="1514748"/>
            <a:ext cx="4890544"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t>Buys groundnuts from local farmers</a:t>
            </a:r>
          </a:p>
          <a:p>
            <a:pPr marL="285750" indent="-285750">
              <a:buFont typeface="Arial" panose="020B0604020202020204" pitchFamily="34" charset="0"/>
              <a:buChar char="•"/>
            </a:pPr>
            <a:r>
              <a:rPr lang="en-GB" sz="1400" dirty="0"/>
              <a:t>Manufactures peanut butter for sale to </a:t>
            </a:r>
            <a:r>
              <a:rPr lang="en-GB" sz="1400" dirty="0" err="1"/>
              <a:t>HoReCa</a:t>
            </a:r>
            <a:r>
              <a:rPr lang="en-GB" sz="1400" dirty="0"/>
              <a:t>, retail and direct to consumers in West Kenya</a:t>
            </a:r>
          </a:p>
          <a:p>
            <a:pPr marL="285750" indent="-285750">
              <a:buFont typeface="Arial" panose="020B0604020202020204" pitchFamily="34" charset="0"/>
              <a:buChar char="•"/>
            </a:pPr>
            <a:r>
              <a:rPr lang="en-GB" sz="1400" dirty="0"/>
              <a:t>Sells 200 tons of peanut butter per year</a:t>
            </a:r>
          </a:p>
          <a:p>
            <a:pPr marL="285750" indent="-285750">
              <a:buFont typeface="Arial" panose="020B0604020202020204" pitchFamily="34" charset="0"/>
              <a:buChar char="•"/>
            </a:pPr>
            <a:r>
              <a:rPr lang="en-GB" sz="1400" dirty="0"/>
              <a:t>Would like to expand to 50 tons per month</a:t>
            </a:r>
          </a:p>
          <a:p>
            <a:pPr marL="285750" indent="-285750">
              <a:buFont typeface="Arial" panose="020B0604020202020204" pitchFamily="34" charset="0"/>
              <a:buChar char="•"/>
            </a:pPr>
            <a:r>
              <a:rPr lang="en-GB" sz="1400" dirty="0"/>
              <a:t>This requires drying shelling and storage facilities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pic>
        <p:nvPicPr>
          <p:cNvPr id="2056" name="Picture 8" descr="Premium Vector | Peanut icon set">
            <a:extLst>
              <a:ext uri="{FF2B5EF4-FFF2-40B4-BE49-F238E27FC236}">
                <a16:creationId xmlns:a16="http://schemas.microsoft.com/office/drawing/2014/main" id="{CECEF4E2-A33D-2E4D-9351-5515BB352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11" y="99914"/>
            <a:ext cx="1307538" cy="755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Premium Vector | Peanut icon set">
            <a:extLst>
              <a:ext uri="{FF2B5EF4-FFF2-40B4-BE49-F238E27FC236}">
                <a16:creationId xmlns:a16="http://schemas.microsoft.com/office/drawing/2014/main" id="{A5AA5524-40EB-CC4D-9866-E4887E5C2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40" y="119885"/>
            <a:ext cx="1307538" cy="75536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9">
            <a:extLst>
              <a:ext uri="{FF2B5EF4-FFF2-40B4-BE49-F238E27FC236}">
                <a16:creationId xmlns:a16="http://schemas.microsoft.com/office/drawing/2014/main" id="{C8046D98-D303-B772-0DD5-CB5BB9E7B930}"/>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Tree>
    <p:extLst>
      <p:ext uri="{BB962C8B-B14F-4D97-AF65-F5344CB8AC3E}">
        <p14:creationId xmlns:p14="http://schemas.microsoft.com/office/powerpoint/2010/main" val="178425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32</a:t>
            </a:fld>
            <a:endParaRPr lang="en-US" dirty="0"/>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sp>
        <p:nvSpPr>
          <p:cNvPr id="16" name="Title 1">
            <a:extLst>
              <a:ext uri="{FF2B5EF4-FFF2-40B4-BE49-F238E27FC236}">
                <a16:creationId xmlns:a16="http://schemas.microsoft.com/office/drawing/2014/main" id="{B363AA2C-0521-3D4B-ABB8-1EB17D2FC7F7}"/>
              </a:ext>
            </a:extLst>
          </p:cNvPr>
          <p:cNvSpPr txBox="1">
            <a:spLocks/>
          </p:cNvSpPr>
          <p:nvPr/>
        </p:nvSpPr>
        <p:spPr>
          <a:xfrm>
            <a:off x="1219200" y="20021"/>
            <a:ext cx="11104195"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Conclusion: Final Ranking Of Business Models.</a:t>
            </a:r>
          </a:p>
        </p:txBody>
      </p:sp>
      <p:graphicFrame>
        <p:nvGraphicFramePr>
          <p:cNvPr id="2" name="Table 1">
            <a:extLst>
              <a:ext uri="{FF2B5EF4-FFF2-40B4-BE49-F238E27FC236}">
                <a16:creationId xmlns:a16="http://schemas.microsoft.com/office/drawing/2014/main" id="{3BDEC2B3-7F2D-2B40-9968-033C84D5B7F9}"/>
              </a:ext>
            </a:extLst>
          </p:cNvPr>
          <p:cNvGraphicFramePr>
            <a:graphicFrameLocks noGrp="1"/>
          </p:cNvGraphicFramePr>
          <p:nvPr>
            <p:extLst>
              <p:ext uri="{D42A27DB-BD31-4B8C-83A1-F6EECF244321}">
                <p14:modId xmlns:p14="http://schemas.microsoft.com/office/powerpoint/2010/main" val="3586518900"/>
              </p:ext>
            </p:extLst>
          </p:nvPr>
        </p:nvGraphicFramePr>
        <p:xfrm>
          <a:off x="393161" y="1061296"/>
          <a:ext cx="10438019" cy="3474720"/>
        </p:xfrm>
        <a:graphic>
          <a:graphicData uri="http://schemas.openxmlformats.org/drawingml/2006/table">
            <a:tbl>
              <a:tblPr firstRow="1" bandRow="1">
                <a:tableStyleId>{5C22544A-7EE6-4342-B048-85BDC9FD1C3A}</a:tableStyleId>
              </a:tblPr>
              <a:tblGrid>
                <a:gridCol w="733923">
                  <a:extLst>
                    <a:ext uri="{9D8B030D-6E8A-4147-A177-3AD203B41FA5}">
                      <a16:colId xmlns:a16="http://schemas.microsoft.com/office/drawing/2014/main" val="2780043706"/>
                    </a:ext>
                  </a:extLst>
                </a:gridCol>
                <a:gridCol w="2745416">
                  <a:extLst>
                    <a:ext uri="{9D8B030D-6E8A-4147-A177-3AD203B41FA5}">
                      <a16:colId xmlns:a16="http://schemas.microsoft.com/office/drawing/2014/main" val="599282986"/>
                    </a:ext>
                  </a:extLst>
                </a:gridCol>
                <a:gridCol w="1739670">
                  <a:extLst>
                    <a:ext uri="{9D8B030D-6E8A-4147-A177-3AD203B41FA5}">
                      <a16:colId xmlns:a16="http://schemas.microsoft.com/office/drawing/2014/main" val="1135395192"/>
                    </a:ext>
                  </a:extLst>
                </a:gridCol>
                <a:gridCol w="1739670">
                  <a:extLst>
                    <a:ext uri="{9D8B030D-6E8A-4147-A177-3AD203B41FA5}">
                      <a16:colId xmlns:a16="http://schemas.microsoft.com/office/drawing/2014/main" val="434910429"/>
                    </a:ext>
                  </a:extLst>
                </a:gridCol>
                <a:gridCol w="1739670">
                  <a:extLst>
                    <a:ext uri="{9D8B030D-6E8A-4147-A177-3AD203B41FA5}">
                      <a16:colId xmlns:a16="http://schemas.microsoft.com/office/drawing/2014/main" val="3384178886"/>
                    </a:ext>
                  </a:extLst>
                </a:gridCol>
                <a:gridCol w="1739670">
                  <a:extLst>
                    <a:ext uri="{9D8B030D-6E8A-4147-A177-3AD203B41FA5}">
                      <a16:colId xmlns:a16="http://schemas.microsoft.com/office/drawing/2014/main" val="3962087537"/>
                    </a:ext>
                  </a:extLst>
                </a:gridCol>
              </a:tblGrid>
              <a:tr h="370840">
                <a:tc>
                  <a:txBody>
                    <a:bodyPr/>
                    <a:lstStyle/>
                    <a:p>
                      <a:r>
                        <a:rPr lang="en-US" dirty="0"/>
                        <a:t>Rank</a:t>
                      </a:r>
                    </a:p>
                  </a:txBody>
                  <a:tcPr/>
                </a:tc>
                <a:tc>
                  <a:txBody>
                    <a:bodyPr/>
                    <a:lstStyle/>
                    <a:p>
                      <a:r>
                        <a:rPr lang="en-US" dirty="0"/>
                        <a:t>Business model</a:t>
                      </a:r>
                    </a:p>
                  </a:txBody>
                  <a:tcPr/>
                </a:tc>
                <a:tc>
                  <a:txBody>
                    <a:bodyPr/>
                    <a:lstStyle/>
                    <a:p>
                      <a:r>
                        <a:rPr lang="en-US" dirty="0"/>
                        <a:t>Direct FTE</a:t>
                      </a:r>
                    </a:p>
                  </a:txBody>
                  <a:tcPr/>
                </a:tc>
                <a:tc>
                  <a:txBody>
                    <a:bodyPr/>
                    <a:lstStyle/>
                    <a:p>
                      <a:r>
                        <a:rPr lang="en-US" dirty="0"/>
                        <a:t>Indirect FTE</a:t>
                      </a:r>
                    </a:p>
                  </a:txBody>
                  <a:tcPr/>
                </a:tc>
                <a:tc>
                  <a:txBody>
                    <a:bodyPr/>
                    <a:lstStyle/>
                    <a:p>
                      <a:r>
                        <a:rPr lang="en-US" dirty="0"/>
                        <a:t>Complexity</a:t>
                      </a:r>
                    </a:p>
                  </a:txBody>
                  <a:tcPr/>
                </a:tc>
                <a:tc>
                  <a:txBody>
                    <a:bodyPr/>
                    <a:lstStyle/>
                    <a:p>
                      <a:r>
                        <a:rPr lang="en-US" dirty="0"/>
                        <a:t>Impact on other sector actors</a:t>
                      </a:r>
                    </a:p>
                  </a:txBody>
                  <a:tcPr/>
                </a:tc>
                <a:extLst>
                  <a:ext uri="{0D108BD9-81ED-4DB2-BD59-A6C34878D82A}">
                    <a16:rowId xmlns:a16="http://schemas.microsoft.com/office/drawing/2014/main" val="1514587087"/>
                  </a:ext>
                </a:extLst>
              </a:tr>
              <a:tr h="370840">
                <a:tc>
                  <a:txBody>
                    <a:bodyPr/>
                    <a:lstStyle/>
                    <a:p>
                      <a:r>
                        <a:rPr lang="en-US" dirty="0">
                          <a:solidFill>
                            <a:srgbClr val="009051"/>
                          </a:solidFill>
                        </a:rPr>
                        <a:t>1</a:t>
                      </a:r>
                    </a:p>
                  </a:txBody>
                  <a:tcPr/>
                </a:tc>
                <a:tc>
                  <a:txBody>
                    <a:bodyPr/>
                    <a:lstStyle/>
                    <a:p>
                      <a:r>
                        <a:rPr lang="en-US" dirty="0">
                          <a:solidFill>
                            <a:srgbClr val="009051"/>
                          </a:solidFill>
                        </a:rPr>
                        <a:t>Groundnut farming as a relay crop for maize</a:t>
                      </a:r>
                    </a:p>
                  </a:txBody>
                  <a:tcPr/>
                </a:tc>
                <a:tc>
                  <a:txBody>
                    <a:bodyPr/>
                    <a:lstStyle/>
                    <a:p>
                      <a:r>
                        <a:rPr lang="en-US" dirty="0">
                          <a:solidFill>
                            <a:srgbClr val="009051"/>
                          </a:solidFill>
                        </a:rPr>
                        <a:t>10 000</a:t>
                      </a:r>
                    </a:p>
                  </a:txBody>
                  <a:tcPr/>
                </a:tc>
                <a:tc>
                  <a:txBody>
                    <a:bodyPr/>
                    <a:lstStyle/>
                    <a:p>
                      <a:r>
                        <a:rPr lang="en-US" dirty="0">
                          <a:solidFill>
                            <a:srgbClr val="009051"/>
                          </a:solidFill>
                        </a:rPr>
                        <a:t>200</a:t>
                      </a:r>
                    </a:p>
                  </a:txBody>
                  <a:tcPr/>
                </a:tc>
                <a:tc>
                  <a:txBody>
                    <a:bodyPr/>
                    <a:lstStyle/>
                    <a:p>
                      <a:r>
                        <a:rPr lang="en-US" dirty="0">
                          <a:solidFill>
                            <a:srgbClr val="009051"/>
                          </a:solidFill>
                        </a:rPr>
                        <a:t>Low</a:t>
                      </a:r>
                    </a:p>
                  </a:txBody>
                  <a:tcPr/>
                </a:tc>
                <a:tc>
                  <a:txBody>
                    <a:bodyPr/>
                    <a:lstStyle/>
                    <a:p>
                      <a:r>
                        <a:rPr lang="en-US" dirty="0">
                          <a:solidFill>
                            <a:srgbClr val="009051"/>
                          </a:solidFill>
                        </a:rPr>
                        <a:t>Medium</a:t>
                      </a:r>
                    </a:p>
                  </a:txBody>
                  <a:tcPr/>
                </a:tc>
                <a:extLst>
                  <a:ext uri="{0D108BD9-81ED-4DB2-BD59-A6C34878D82A}">
                    <a16:rowId xmlns:a16="http://schemas.microsoft.com/office/drawing/2014/main" val="716940890"/>
                  </a:ext>
                </a:extLst>
              </a:tr>
              <a:tr h="370840">
                <a:tc>
                  <a:txBody>
                    <a:bodyPr/>
                    <a:lstStyle/>
                    <a:p>
                      <a:r>
                        <a:rPr lang="en-US" dirty="0">
                          <a:solidFill>
                            <a:srgbClr val="009051"/>
                          </a:solidFill>
                        </a:rPr>
                        <a:t>2</a:t>
                      </a:r>
                    </a:p>
                  </a:txBody>
                  <a:tcPr/>
                </a:tc>
                <a:tc>
                  <a:txBody>
                    <a:bodyPr/>
                    <a:lstStyle/>
                    <a:p>
                      <a:r>
                        <a:rPr lang="en-US" dirty="0">
                          <a:solidFill>
                            <a:srgbClr val="009051"/>
                          </a:solidFill>
                        </a:rPr>
                        <a:t>Extension services with market linkages to women’s groups</a:t>
                      </a:r>
                    </a:p>
                  </a:txBody>
                  <a:tcPr/>
                </a:tc>
                <a:tc>
                  <a:txBody>
                    <a:bodyPr/>
                    <a:lstStyle/>
                    <a:p>
                      <a:r>
                        <a:rPr lang="en-US" dirty="0">
                          <a:solidFill>
                            <a:srgbClr val="009051"/>
                          </a:solidFill>
                        </a:rPr>
                        <a:t>10</a:t>
                      </a:r>
                    </a:p>
                  </a:txBody>
                  <a:tcPr/>
                </a:tc>
                <a:tc>
                  <a:txBody>
                    <a:bodyPr/>
                    <a:lstStyle/>
                    <a:p>
                      <a:r>
                        <a:rPr lang="en-US" dirty="0">
                          <a:solidFill>
                            <a:srgbClr val="009051"/>
                          </a:solidFill>
                        </a:rPr>
                        <a:t>10 000</a:t>
                      </a:r>
                    </a:p>
                  </a:txBody>
                  <a:tcPr/>
                </a:tc>
                <a:tc>
                  <a:txBody>
                    <a:bodyPr/>
                    <a:lstStyle/>
                    <a:p>
                      <a:r>
                        <a:rPr lang="en-US" dirty="0">
                          <a:solidFill>
                            <a:srgbClr val="009051"/>
                          </a:solidFill>
                        </a:rPr>
                        <a:t>Low</a:t>
                      </a:r>
                    </a:p>
                  </a:txBody>
                  <a:tcPr/>
                </a:tc>
                <a:tc>
                  <a:txBody>
                    <a:bodyPr/>
                    <a:lstStyle/>
                    <a:p>
                      <a:r>
                        <a:rPr lang="en-US" dirty="0">
                          <a:solidFill>
                            <a:srgbClr val="009051"/>
                          </a:solidFill>
                        </a:rPr>
                        <a:t>High</a:t>
                      </a:r>
                    </a:p>
                  </a:txBody>
                  <a:tcPr/>
                </a:tc>
                <a:extLst>
                  <a:ext uri="{0D108BD9-81ED-4DB2-BD59-A6C34878D82A}">
                    <a16:rowId xmlns:a16="http://schemas.microsoft.com/office/drawing/2014/main" val="1192271316"/>
                  </a:ext>
                </a:extLst>
              </a:tr>
              <a:tr h="370840">
                <a:tc>
                  <a:txBody>
                    <a:bodyPr/>
                    <a:lstStyle/>
                    <a:p>
                      <a:r>
                        <a:rPr lang="en-US" dirty="0">
                          <a:solidFill>
                            <a:srgbClr val="009051"/>
                          </a:solidFill>
                        </a:rPr>
                        <a:t>3</a:t>
                      </a:r>
                    </a:p>
                  </a:txBody>
                  <a:tcPr/>
                </a:tc>
                <a:tc>
                  <a:txBody>
                    <a:bodyPr/>
                    <a:lstStyle/>
                    <a:p>
                      <a:r>
                        <a:rPr lang="en-US" dirty="0">
                          <a:solidFill>
                            <a:srgbClr val="009051"/>
                          </a:solidFill>
                        </a:rPr>
                        <a:t>Small-scale Peanut Butter Processor</a:t>
                      </a:r>
                    </a:p>
                  </a:txBody>
                  <a:tcPr/>
                </a:tc>
                <a:tc>
                  <a:txBody>
                    <a:bodyPr/>
                    <a:lstStyle/>
                    <a:p>
                      <a:r>
                        <a:rPr lang="en-US" dirty="0">
                          <a:solidFill>
                            <a:srgbClr val="009051"/>
                          </a:solidFill>
                        </a:rPr>
                        <a:t>100</a:t>
                      </a:r>
                    </a:p>
                  </a:txBody>
                  <a:tcPr/>
                </a:tc>
                <a:tc>
                  <a:txBody>
                    <a:bodyPr/>
                    <a:lstStyle/>
                    <a:p>
                      <a:r>
                        <a:rPr lang="en-US" dirty="0">
                          <a:solidFill>
                            <a:srgbClr val="009051"/>
                          </a:solidFill>
                        </a:rPr>
                        <a:t>2 000</a:t>
                      </a:r>
                    </a:p>
                  </a:txBody>
                  <a:tcPr/>
                </a:tc>
                <a:tc>
                  <a:txBody>
                    <a:bodyPr/>
                    <a:lstStyle/>
                    <a:p>
                      <a:r>
                        <a:rPr lang="en-US" dirty="0">
                          <a:solidFill>
                            <a:srgbClr val="009051"/>
                          </a:solidFill>
                        </a:rPr>
                        <a:t>Medium</a:t>
                      </a:r>
                    </a:p>
                  </a:txBody>
                  <a:tcPr/>
                </a:tc>
                <a:tc>
                  <a:txBody>
                    <a:bodyPr/>
                    <a:lstStyle/>
                    <a:p>
                      <a:r>
                        <a:rPr lang="en-US" dirty="0">
                          <a:solidFill>
                            <a:srgbClr val="009051"/>
                          </a:solidFill>
                        </a:rPr>
                        <a:t>High</a:t>
                      </a:r>
                    </a:p>
                  </a:txBody>
                  <a:tcPr/>
                </a:tc>
                <a:extLst>
                  <a:ext uri="{0D108BD9-81ED-4DB2-BD59-A6C34878D82A}">
                    <a16:rowId xmlns:a16="http://schemas.microsoft.com/office/drawing/2014/main" val="51086394"/>
                  </a:ext>
                </a:extLst>
              </a:tr>
              <a:tr h="370840">
                <a:tc>
                  <a:txBody>
                    <a:bodyPr/>
                    <a:lstStyle/>
                    <a:p>
                      <a:r>
                        <a:rPr lang="en-US" dirty="0">
                          <a:solidFill>
                            <a:srgbClr val="009051"/>
                          </a:solidFill>
                        </a:rPr>
                        <a:t>4</a:t>
                      </a:r>
                    </a:p>
                  </a:txBody>
                  <a:tcPr/>
                </a:tc>
                <a:tc>
                  <a:txBody>
                    <a:bodyPr/>
                    <a:lstStyle/>
                    <a:p>
                      <a:r>
                        <a:rPr lang="en-US" dirty="0">
                          <a:solidFill>
                            <a:srgbClr val="009051"/>
                          </a:solidFill>
                        </a:rPr>
                        <a:t>Medium-scale Peanut Butter Processor</a:t>
                      </a:r>
                    </a:p>
                  </a:txBody>
                  <a:tcPr/>
                </a:tc>
                <a:tc>
                  <a:txBody>
                    <a:bodyPr/>
                    <a:lstStyle/>
                    <a:p>
                      <a:r>
                        <a:rPr lang="en-US" dirty="0">
                          <a:solidFill>
                            <a:srgbClr val="009051"/>
                          </a:solidFill>
                        </a:rPr>
                        <a:t>100</a:t>
                      </a:r>
                    </a:p>
                  </a:txBody>
                  <a:tcPr/>
                </a:tc>
                <a:tc>
                  <a:txBody>
                    <a:bodyPr/>
                    <a:lstStyle/>
                    <a:p>
                      <a:r>
                        <a:rPr lang="en-US" dirty="0">
                          <a:solidFill>
                            <a:srgbClr val="009051"/>
                          </a:solidFill>
                        </a:rPr>
                        <a:t>2 000</a:t>
                      </a:r>
                    </a:p>
                  </a:txBody>
                  <a:tcPr/>
                </a:tc>
                <a:tc>
                  <a:txBody>
                    <a:bodyPr/>
                    <a:lstStyle/>
                    <a:p>
                      <a:r>
                        <a:rPr lang="en-US" dirty="0">
                          <a:solidFill>
                            <a:srgbClr val="009051"/>
                          </a:solidFill>
                        </a:rPr>
                        <a:t>High</a:t>
                      </a:r>
                    </a:p>
                  </a:txBody>
                  <a:tcPr/>
                </a:tc>
                <a:tc>
                  <a:txBody>
                    <a:bodyPr/>
                    <a:lstStyle/>
                    <a:p>
                      <a:r>
                        <a:rPr lang="en-US" dirty="0">
                          <a:solidFill>
                            <a:srgbClr val="009051"/>
                          </a:solidFill>
                        </a:rPr>
                        <a:t>High</a:t>
                      </a:r>
                    </a:p>
                  </a:txBody>
                  <a:tcPr/>
                </a:tc>
                <a:extLst>
                  <a:ext uri="{0D108BD9-81ED-4DB2-BD59-A6C34878D82A}">
                    <a16:rowId xmlns:a16="http://schemas.microsoft.com/office/drawing/2014/main" val="3742566180"/>
                  </a:ext>
                </a:extLst>
              </a:tr>
            </a:tbl>
          </a:graphicData>
        </a:graphic>
      </p:graphicFrame>
      <p:pic>
        <p:nvPicPr>
          <p:cNvPr id="8" name="Picture 7">
            <a:extLst>
              <a:ext uri="{FF2B5EF4-FFF2-40B4-BE49-F238E27FC236}">
                <a16:creationId xmlns:a16="http://schemas.microsoft.com/office/drawing/2014/main" id="{6F07D415-4BDA-D443-B324-17ACA6083BF1}"/>
              </a:ext>
            </a:extLst>
          </p:cNvPr>
          <p:cNvPicPr>
            <a:picLocks noChangeAspect="1"/>
          </p:cNvPicPr>
          <p:nvPr/>
        </p:nvPicPr>
        <p:blipFill>
          <a:blip r:embed="rId3"/>
          <a:stretch>
            <a:fillRect/>
          </a:stretch>
        </p:blipFill>
        <p:spPr>
          <a:xfrm>
            <a:off x="374931" y="5616365"/>
            <a:ext cx="4978400" cy="622300"/>
          </a:xfrm>
          <a:prstGeom prst="rect">
            <a:avLst/>
          </a:prstGeom>
        </p:spPr>
      </p:pic>
      <p:pic>
        <p:nvPicPr>
          <p:cNvPr id="11" name="Picture 8" descr="Premium Vector | Peanut icon set">
            <a:extLst>
              <a:ext uri="{FF2B5EF4-FFF2-40B4-BE49-F238E27FC236}">
                <a16:creationId xmlns:a16="http://schemas.microsoft.com/office/drawing/2014/main" id="{9DCC028F-C931-F74C-A0A4-DD1B8068E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40" y="119885"/>
            <a:ext cx="1082460" cy="80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87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DCA800-D8A2-5F4E-BAD3-FD798919DC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20"/>
          <a:stretch/>
        </p:blipFill>
        <p:spPr bwMode="auto">
          <a:xfrm>
            <a:off x="11113" y="-23751"/>
            <a:ext cx="5132387" cy="6424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5A90D06-90FB-9846-83B9-A6C4EAF720CD}"/>
              </a:ext>
            </a:extLst>
          </p:cNvPr>
          <p:cNvSpPr/>
          <p:nvPr/>
        </p:nvSpPr>
        <p:spPr>
          <a:xfrm>
            <a:off x="5143500" y="0"/>
            <a:ext cx="70485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3418258-3C35-6548-8065-1D0083546472}"/>
              </a:ext>
            </a:extLst>
          </p:cNvPr>
          <p:cNvSpPr txBox="1"/>
          <p:nvPr/>
        </p:nvSpPr>
        <p:spPr>
          <a:xfrm>
            <a:off x="2432843" y="2477728"/>
            <a:ext cx="12192000" cy="1384995"/>
          </a:xfrm>
          <a:prstGeom prst="rect">
            <a:avLst/>
          </a:prstGeom>
          <a:noFill/>
        </p:spPr>
        <p:txBody>
          <a:bodyPr wrap="square" rtlCol="0">
            <a:spAutoFit/>
          </a:bodyPr>
          <a:lstStyle/>
          <a:p>
            <a:pPr algn="ctr"/>
            <a:r>
              <a:rPr lang="en-US" sz="2800" dirty="0">
                <a:solidFill>
                  <a:schemeClr val="bg1"/>
                </a:solidFill>
                <a:latin typeface="Aharoni" panose="02010803020104030203" pitchFamily="2" charset="-79"/>
                <a:cs typeface="Aharoni" panose="02010803020104030203" pitchFamily="2" charset="-79"/>
              </a:rPr>
              <a:t>Kenya</a:t>
            </a:r>
          </a:p>
          <a:p>
            <a:pPr algn="ctr"/>
            <a:r>
              <a:rPr lang="en-US" sz="2800" dirty="0">
                <a:solidFill>
                  <a:schemeClr val="bg1"/>
                </a:solidFill>
                <a:latin typeface="Aharoni" panose="02010803020104030203" pitchFamily="2" charset="-79"/>
                <a:cs typeface="Aharoni" panose="02010803020104030203" pitchFamily="2" charset="-79"/>
              </a:rPr>
              <a:t>Business Model Selection: 
Apiculture Value Chain</a:t>
            </a:r>
            <a:endParaRPr lang="en-US" sz="2000" dirty="0">
              <a:solidFill>
                <a:schemeClr val="bg1"/>
              </a:solidFill>
              <a:latin typeface="Aharoni" panose="02010803020104030203" pitchFamily="2" charset="-79"/>
              <a:cs typeface="Aharoni" panose="02010803020104030203" pitchFamily="2" charset="-79"/>
            </a:endParaRPr>
          </a:p>
        </p:txBody>
      </p:sp>
      <p:pic>
        <p:nvPicPr>
          <p:cNvPr id="1028" name="Picture 4" descr="GIZ-logo - ECDPM">
            <a:extLst>
              <a:ext uri="{FF2B5EF4-FFF2-40B4-BE49-F238E27FC236}">
                <a16:creationId xmlns:a16="http://schemas.microsoft.com/office/drawing/2014/main" id="{86D90D68-D1A3-F440-A531-2AC07C4378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07911" cy="6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8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75DA-93AF-274B-88D7-1AF911237F43}"/>
              </a:ext>
            </a:extLst>
          </p:cNvPr>
          <p:cNvSpPr>
            <a:spLocks noGrp="1"/>
          </p:cNvSpPr>
          <p:nvPr>
            <p:ph type="title"/>
          </p:nvPr>
        </p:nvSpPr>
        <p:spPr>
          <a:xfrm>
            <a:off x="1478914" y="-140897"/>
            <a:ext cx="10515600" cy="1325563"/>
          </a:xfrm>
        </p:spPr>
        <p:txBody>
          <a:bodyPr>
            <a:normAutofit/>
          </a:bodyPr>
          <a:lstStyle/>
          <a:p>
            <a:r>
              <a:rPr lang="en-US" sz="3600" dirty="0"/>
              <a:t>Issues and Opportunities in Apiculture</a:t>
            </a:r>
          </a:p>
        </p:txBody>
      </p:sp>
      <p:sp>
        <p:nvSpPr>
          <p:cNvPr id="3" name="Slide Number Placeholder 2">
            <a:extLst>
              <a:ext uri="{FF2B5EF4-FFF2-40B4-BE49-F238E27FC236}">
                <a16:creationId xmlns:a16="http://schemas.microsoft.com/office/drawing/2014/main" id="{63CC32C3-FFE5-374D-8FCC-D1D723EBAD2B}"/>
              </a:ext>
            </a:extLst>
          </p:cNvPr>
          <p:cNvSpPr>
            <a:spLocks noGrp="1"/>
          </p:cNvSpPr>
          <p:nvPr>
            <p:ph type="sldNum" sz="quarter" idx="12"/>
          </p:nvPr>
        </p:nvSpPr>
        <p:spPr>
          <a:xfrm>
            <a:off x="9387435" y="272697"/>
            <a:ext cx="2743200" cy="365125"/>
          </a:xfrm>
        </p:spPr>
        <p:txBody>
          <a:bodyPr/>
          <a:lstStyle/>
          <a:p>
            <a:fld id="{D47D5607-B8B2-1045-B45F-7FE67DA2B3EB}" type="slidenum">
              <a:rPr lang="en-US" smtClean="0"/>
              <a:pPr/>
              <a:t>34</a:t>
            </a:fld>
            <a:endParaRPr lang="en-US" dirty="0"/>
          </a:p>
        </p:txBody>
      </p:sp>
      <p:sp>
        <p:nvSpPr>
          <p:cNvPr id="12" name="Rectangle 11">
            <a:extLst>
              <a:ext uri="{FF2B5EF4-FFF2-40B4-BE49-F238E27FC236}">
                <a16:creationId xmlns:a16="http://schemas.microsoft.com/office/drawing/2014/main" id="{B0538037-7736-6949-9E6A-8A045D6E9DEB}"/>
              </a:ext>
            </a:extLst>
          </p:cNvPr>
          <p:cNvSpPr/>
          <p:nvPr/>
        </p:nvSpPr>
        <p:spPr>
          <a:xfrm>
            <a:off x="93597" y="3244800"/>
            <a:ext cx="4524131" cy="2115451"/>
          </a:xfrm>
          <a:prstGeom prst="rect">
            <a:avLst/>
          </a:prstGeom>
        </p:spPr>
        <p:txBody>
          <a:bodyPr wrap="square">
            <a:spAutoFit/>
          </a:bodyPr>
          <a:lstStyle/>
          <a:p>
            <a:pPr>
              <a:lnSpc>
                <a:spcPct val="90000"/>
              </a:lnSpc>
              <a:spcBef>
                <a:spcPts val="1000"/>
              </a:spcBef>
            </a:pPr>
            <a:r>
              <a:rPr lang="en-US" dirty="0">
                <a:solidFill>
                  <a:schemeClr val="bg1"/>
                </a:solidFill>
                <a:latin typeface="Raleway Medium" panose="020B0603030101060003" pitchFamily="34" charset="77"/>
              </a:rPr>
              <a:t>Challenge 2: Processing Equipment</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Modern processing equipment is essential</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manufacturers</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importers &amp; suppliers</a:t>
            </a:r>
          </a:p>
          <a:p>
            <a:pPr marL="228600" indent="-228600">
              <a:lnSpc>
                <a:spcPct val="90000"/>
              </a:lnSpc>
              <a:spcBef>
                <a:spcPts val="400"/>
              </a:spcBef>
              <a:buFont typeface="Arial" panose="020B0604020202020204" pitchFamily="34" charset="0"/>
              <a:buChar char="•"/>
            </a:pPr>
            <a:r>
              <a:rPr lang="en-US" sz="1600" dirty="0">
                <a:solidFill>
                  <a:schemeClr val="bg1"/>
                </a:solidFill>
                <a:latin typeface="+mj-lt"/>
              </a:rPr>
              <a:t>No professional maintenance services</a:t>
            </a:r>
          </a:p>
          <a:p>
            <a:pPr marL="228600" indent="-228600">
              <a:lnSpc>
                <a:spcPct val="90000"/>
              </a:lnSpc>
              <a:spcBef>
                <a:spcPts val="1000"/>
              </a:spcBef>
              <a:buFont typeface="Arial" panose="020B0604020202020204" pitchFamily="34" charset="0"/>
              <a:buChar char="•"/>
            </a:pPr>
            <a:endParaRPr lang="en-US" sz="2000" dirty="0">
              <a:solidFill>
                <a:schemeClr val="bg1"/>
              </a:solidFill>
              <a:latin typeface="+mj-lt"/>
            </a:endParaRPr>
          </a:p>
          <a:p>
            <a:endParaRPr lang="en-US" dirty="0">
              <a:solidFill>
                <a:schemeClr val="bg1"/>
              </a:solidFill>
              <a:latin typeface="+mj-lt"/>
            </a:endParaRPr>
          </a:p>
        </p:txBody>
      </p:sp>
      <p:sp>
        <p:nvSpPr>
          <p:cNvPr id="14" name="TextBox 13">
            <a:extLst>
              <a:ext uri="{FF2B5EF4-FFF2-40B4-BE49-F238E27FC236}">
                <a16:creationId xmlns:a16="http://schemas.microsoft.com/office/drawing/2014/main" id="{97F6311C-3733-1F4E-A1BB-54C072C3A37B}"/>
              </a:ext>
            </a:extLst>
          </p:cNvPr>
          <p:cNvSpPr txBox="1"/>
          <p:nvPr/>
        </p:nvSpPr>
        <p:spPr>
          <a:xfrm>
            <a:off x="321408" y="762354"/>
            <a:ext cx="5244073" cy="4308872"/>
          </a:xfrm>
          <a:prstGeom prst="rect">
            <a:avLst/>
          </a:prstGeom>
          <a:noFill/>
        </p:spPr>
        <p:txBody>
          <a:bodyPr wrap="square" rtlCol="0">
            <a:spAutoFit/>
          </a:bodyPr>
          <a:lstStyle/>
          <a:p>
            <a:pPr algn="ctr"/>
            <a:endParaRPr lang="en-US" sz="2000" dirty="0">
              <a:solidFill>
                <a:srgbClr val="E0294A"/>
              </a:solidFill>
              <a:latin typeface="Raleway Medium" panose="020B0603030101060003" pitchFamily="34" charset="77"/>
            </a:endParaRPr>
          </a:p>
          <a:p>
            <a:pPr algn="ctr"/>
            <a:r>
              <a:rPr lang="en-US" sz="2000" dirty="0">
                <a:solidFill>
                  <a:srgbClr val="E0294A"/>
                </a:solidFill>
                <a:latin typeface="Raleway Medium" panose="020B0603030101060003" pitchFamily="34" charset="77"/>
              </a:rPr>
              <a:t>Issues</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Bees presents a risk to humans and livestock in peri-urban areas</a:t>
            </a:r>
          </a:p>
          <a:p>
            <a:pPr marL="285750" indent="-285750">
              <a:buFont typeface="Arial" panose="020B0604020202020204" pitchFamily="34" charset="0"/>
              <a:buChar char="•"/>
            </a:pPr>
            <a:r>
              <a:rPr lang="en-US" dirty="0">
                <a:solidFill>
                  <a:schemeClr val="tx2"/>
                </a:solidFill>
              </a:rPr>
              <a:t>Bees can hinder orchard maintenance</a:t>
            </a:r>
          </a:p>
          <a:p>
            <a:pPr marL="285750" indent="-285750">
              <a:buFont typeface="Arial" panose="020B0604020202020204" pitchFamily="34" charset="0"/>
              <a:buChar char="•"/>
            </a:pPr>
            <a:r>
              <a:rPr lang="en-US" dirty="0">
                <a:solidFill>
                  <a:schemeClr val="tx2"/>
                </a:solidFill>
              </a:rPr>
              <a:t>Bees are very susceptible to herbicides such as glyphosate and pesticides as used for aphid control</a:t>
            </a:r>
          </a:p>
          <a:p>
            <a:pPr marL="285750" indent="-285750">
              <a:buFont typeface="Arial" panose="020B0604020202020204" pitchFamily="34" charset="0"/>
              <a:buChar char="•"/>
            </a:pPr>
            <a:r>
              <a:rPr lang="en-US" dirty="0">
                <a:solidFill>
                  <a:schemeClr val="tx2"/>
                </a:solidFill>
              </a:rPr>
              <a:t>There is a fire risk associated with beekeeping in forested areas </a:t>
            </a:r>
          </a:p>
          <a:p>
            <a:pPr marL="285750" indent="-285750">
              <a:buFont typeface="Arial" panose="020B0604020202020204" pitchFamily="34" charset="0"/>
              <a:buChar char="•"/>
            </a:pPr>
            <a:r>
              <a:rPr lang="en-US" dirty="0">
                <a:solidFill>
                  <a:schemeClr val="tx2"/>
                </a:solidFill>
              </a:rPr>
              <a:t>Hives are vulnerable to honey theft</a:t>
            </a:r>
          </a:p>
          <a:p>
            <a:pPr marL="285750" indent="-285750">
              <a:buFont typeface="Arial" panose="020B0604020202020204" pitchFamily="34" charset="0"/>
              <a:buChar char="•"/>
            </a:pPr>
            <a:r>
              <a:rPr lang="en-US" dirty="0">
                <a:solidFill>
                  <a:schemeClr val="tx2"/>
                </a:solidFill>
              </a:rPr>
              <a:t>Beekeeping as a stand-alone business requires keeping hives spread over a large area involving transport costs and negotiation with landowners</a:t>
            </a:r>
          </a:p>
          <a:p>
            <a:pPr marL="285750" indent="-285750">
              <a:buFont typeface="Arial" panose="020B0604020202020204" pitchFamily="34" charset="0"/>
              <a:buChar char="•"/>
            </a:pPr>
            <a:endParaRPr lang="en-US" dirty="0">
              <a:solidFill>
                <a:schemeClr val="tx2"/>
              </a:solidFill>
            </a:endParaRPr>
          </a:p>
        </p:txBody>
      </p:sp>
      <p:sp>
        <p:nvSpPr>
          <p:cNvPr id="15" name="TextBox 14">
            <a:extLst>
              <a:ext uri="{FF2B5EF4-FFF2-40B4-BE49-F238E27FC236}">
                <a16:creationId xmlns:a16="http://schemas.microsoft.com/office/drawing/2014/main" id="{9E2F5380-0FE0-2046-88EF-FBC9ABFA0DD8}"/>
              </a:ext>
            </a:extLst>
          </p:cNvPr>
          <p:cNvSpPr txBox="1"/>
          <p:nvPr/>
        </p:nvSpPr>
        <p:spPr>
          <a:xfrm>
            <a:off x="6050903" y="1171972"/>
            <a:ext cx="6034635" cy="3857466"/>
          </a:xfrm>
          <a:prstGeom prst="rect">
            <a:avLst/>
          </a:prstGeom>
          <a:noFill/>
        </p:spPr>
        <p:txBody>
          <a:bodyPr wrap="square" rtlCol="0">
            <a:spAutoFit/>
          </a:bodyPr>
          <a:lstStyle/>
          <a:p>
            <a:pPr algn="ctr"/>
            <a:r>
              <a:rPr lang="en-US" sz="2000" dirty="0">
                <a:solidFill>
                  <a:srgbClr val="E0294A"/>
                </a:solidFill>
                <a:latin typeface="Raleway Medium" panose="020B0603030101060003" pitchFamily="34" charset="77"/>
              </a:rPr>
              <a:t>Opportunities</a:t>
            </a:r>
          </a:p>
          <a:p>
            <a:pPr algn="ctr"/>
            <a:endParaRPr lang="en-US" dirty="0">
              <a:solidFill>
                <a:srgbClr val="E0294A"/>
              </a:solidFill>
              <a:latin typeface="Raleway Medium" panose="020B0603030101060003" pitchFamily="34" charset="77"/>
            </a:endParaRPr>
          </a:p>
          <a:p>
            <a:pPr marL="342900" indent="-342900">
              <a:spcBef>
                <a:spcPts val="400"/>
              </a:spcBef>
              <a:buFont typeface="Arial" panose="020B0604020202020204" pitchFamily="34" charset="0"/>
              <a:buChar char="•"/>
            </a:pPr>
            <a:r>
              <a:rPr lang="en-US" dirty="0">
                <a:solidFill>
                  <a:schemeClr val="bg2">
                    <a:lumMod val="25000"/>
                  </a:schemeClr>
                </a:solidFill>
                <a:latin typeface="+mj-lt"/>
              </a:rPr>
              <a:t>Very small investment cost for a single hive (€ 60)</a:t>
            </a:r>
          </a:p>
          <a:p>
            <a:pPr marL="342900" indent="-342900">
              <a:spcBef>
                <a:spcPts val="400"/>
              </a:spcBef>
              <a:buFont typeface="Arial" panose="020B0604020202020204" pitchFamily="34" charset="0"/>
              <a:buChar char="•"/>
            </a:pPr>
            <a:r>
              <a:rPr lang="en-US" dirty="0">
                <a:solidFill>
                  <a:schemeClr val="bg2">
                    <a:lumMod val="25000"/>
                  </a:schemeClr>
                </a:solidFill>
                <a:latin typeface="+mj-lt"/>
              </a:rPr>
              <a:t>No production costs</a:t>
            </a:r>
          </a:p>
          <a:p>
            <a:pPr marL="342900" indent="-342900">
              <a:spcBef>
                <a:spcPts val="400"/>
              </a:spcBef>
              <a:buFont typeface="Arial" panose="020B0604020202020204" pitchFamily="34" charset="0"/>
              <a:buChar char="•"/>
            </a:pPr>
            <a:r>
              <a:rPr lang="en-US" dirty="0">
                <a:solidFill>
                  <a:schemeClr val="bg2">
                    <a:lumMod val="25000"/>
                  </a:schemeClr>
                </a:solidFill>
                <a:latin typeface="+mj-lt"/>
              </a:rPr>
              <a:t>Bee pollination of fruit-crops increases yields</a:t>
            </a:r>
          </a:p>
          <a:p>
            <a:pPr marL="342900" indent="-342900">
              <a:spcBef>
                <a:spcPts val="400"/>
              </a:spcBef>
              <a:buFont typeface="Arial" panose="020B0604020202020204" pitchFamily="34" charset="0"/>
              <a:buChar char="•"/>
            </a:pPr>
            <a:r>
              <a:rPr lang="en-US" dirty="0">
                <a:solidFill>
                  <a:schemeClr val="bg2">
                    <a:lumMod val="25000"/>
                  </a:schemeClr>
                </a:solidFill>
                <a:latin typeface="+mj-lt"/>
              </a:rPr>
              <a:t>Ready markets exist for honey</a:t>
            </a:r>
          </a:p>
          <a:p>
            <a:pPr marL="342900" indent="-342900">
              <a:spcBef>
                <a:spcPts val="400"/>
              </a:spcBef>
              <a:buFont typeface="Arial" panose="020B0604020202020204" pitchFamily="34" charset="0"/>
              <a:buChar char="•"/>
            </a:pPr>
            <a:r>
              <a:rPr lang="en-US" dirty="0">
                <a:solidFill>
                  <a:schemeClr val="bg2">
                    <a:lumMod val="25000"/>
                  </a:schemeClr>
                </a:solidFill>
                <a:latin typeface="+mj-lt"/>
              </a:rPr>
              <a:t>Minimum scale is 1 hive</a:t>
            </a:r>
          </a:p>
          <a:p>
            <a:pPr marL="342900" indent="-342900">
              <a:spcBef>
                <a:spcPts val="400"/>
              </a:spcBef>
              <a:buFont typeface="Arial" panose="020B0604020202020204" pitchFamily="34" charset="0"/>
              <a:buChar char="•"/>
            </a:pPr>
            <a:r>
              <a:rPr lang="en-US" dirty="0">
                <a:solidFill>
                  <a:schemeClr val="bg2">
                    <a:lumMod val="25000"/>
                  </a:schemeClr>
                </a:solidFill>
                <a:latin typeface="+mj-lt"/>
              </a:rPr>
              <a:t>Unwanted swarms can be captured and removed as a service to households. </a:t>
            </a:r>
          </a:p>
          <a:p>
            <a:pPr>
              <a:spcBef>
                <a:spcPts val="400"/>
              </a:spcBef>
            </a:pPr>
            <a:endParaRPr lang="en-US" dirty="0">
              <a:solidFill>
                <a:schemeClr val="bg2">
                  <a:lumMod val="25000"/>
                </a:schemeClr>
              </a:solidFill>
              <a:latin typeface="+mj-lt"/>
            </a:endParaRPr>
          </a:p>
          <a:p>
            <a:pPr marL="342900" indent="-342900">
              <a:spcBef>
                <a:spcPts val="400"/>
              </a:spcBef>
              <a:buFont typeface="Arial" panose="020B0604020202020204" pitchFamily="34" charset="0"/>
              <a:buChar char="•"/>
            </a:pPr>
            <a:endParaRPr lang="en-US" dirty="0">
              <a:solidFill>
                <a:schemeClr val="bg2">
                  <a:lumMod val="25000"/>
                </a:schemeClr>
              </a:solidFill>
              <a:latin typeface="+mj-lt"/>
            </a:endParaRPr>
          </a:p>
          <a:p>
            <a:endParaRPr lang="en-US" dirty="0">
              <a:solidFill>
                <a:schemeClr val="tx2"/>
              </a:solidFill>
            </a:endParaRPr>
          </a:p>
        </p:txBody>
      </p:sp>
      <p:cxnSp>
        <p:nvCxnSpPr>
          <p:cNvPr id="5" name="Straight Connector 4">
            <a:extLst>
              <a:ext uri="{FF2B5EF4-FFF2-40B4-BE49-F238E27FC236}">
                <a16:creationId xmlns:a16="http://schemas.microsoft.com/office/drawing/2014/main" id="{C5C3631F-7E42-474F-B437-CD6EEEF514FD}"/>
              </a:ext>
            </a:extLst>
          </p:cNvPr>
          <p:cNvCxnSpPr>
            <a:cxnSpLocks/>
          </p:cNvCxnSpPr>
          <p:nvPr/>
        </p:nvCxnSpPr>
        <p:spPr>
          <a:xfrm flipV="1">
            <a:off x="212806" y="1559216"/>
            <a:ext cx="11766387" cy="41594"/>
          </a:xfrm>
          <a:prstGeom prst="line">
            <a:avLst/>
          </a:prstGeom>
          <a:ln w="190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649EA5-DDBC-3E4F-A271-8651FEA1908E}"/>
              </a:ext>
            </a:extLst>
          </p:cNvPr>
          <p:cNvCxnSpPr>
            <a:cxnSpLocks/>
          </p:cNvCxnSpPr>
          <p:nvPr/>
        </p:nvCxnSpPr>
        <p:spPr>
          <a:xfrm>
            <a:off x="5791200" y="1005167"/>
            <a:ext cx="0" cy="3795433"/>
          </a:xfrm>
          <a:prstGeom prst="line">
            <a:avLst/>
          </a:prstGeom>
          <a:ln w="19050">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7" name="Graphic 16" descr="Comment Dislike with solid fill">
            <a:extLst>
              <a:ext uri="{FF2B5EF4-FFF2-40B4-BE49-F238E27FC236}">
                <a16:creationId xmlns:a16="http://schemas.microsoft.com/office/drawing/2014/main" id="{E22C58B7-5922-9544-909D-0DFB0A52F1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798520" y="856270"/>
            <a:ext cx="762000" cy="762000"/>
          </a:xfrm>
          <a:prstGeom prst="rect">
            <a:avLst/>
          </a:prstGeom>
        </p:spPr>
      </p:pic>
      <p:pic>
        <p:nvPicPr>
          <p:cNvPr id="18" name="Graphic 17" descr="Comment Like with solid fill">
            <a:extLst>
              <a:ext uri="{FF2B5EF4-FFF2-40B4-BE49-F238E27FC236}">
                <a16:creationId xmlns:a16="http://schemas.microsoft.com/office/drawing/2014/main" id="{1330C408-3E65-9640-8381-A0C339260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9800" y="868984"/>
            <a:ext cx="762000" cy="762000"/>
          </a:xfrm>
          <a:prstGeom prst="rect">
            <a:avLst/>
          </a:prstGeom>
        </p:spPr>
      </p:pic>
      <p:sp>
        <p:nvSpPr>
          <p:cNvPr id="4" name="TextBox 3">
            <a:extLst>
              <a:ext uri="{FF2B5EF4-FFF2-40B4-BE49-F238E27FC236}">
                <a16:creationId xmlns:a16="http://schemas.microsoft.com/office/drawing/2014/main" id="{32D8C336-DA6F-E849-B3AD-0E3600B16C07}"/>
              </a:ext>
            </a:extLst>
          </p:cNvPr>
          <p:cNvSpPr txBox="1"/>
          <p:nvPr/>
        </p:nvSpPr>
        <p:spPr>
          <a:xfrm>
            <a:off x="6260225" y="5490049"/>
            <a:ext cx="5413467" cy="646331"/>
          </a:xfrm>
          <a:prstGeom prst="rect">
            <a:avLst/>
          </a:prstGeom>
          <a:noFill/>
        </p:spPr>
        <p:txBody>
          <a:bodyPr wrap="square" rtlCol="0">
            <a:spAutoFit/>
          </a:bodyPr>
          <a:lstStyle/>
          <a:p>
            <a:r>
              <a:rPr lang="en-GB" dirty="0">
                <a:solidFill>
                  <a:schemeClr val="bg1"/>
                </a:solidFill>
              </a:rPr>
              <a:t>3 Key Ingredients for success:</a:t>
            </a:r>
          </a:p>
          <a:p>
            <a:r>
              <a:rPr lang="en-GB" dirty="0">
                <a:solidFill>
                  <a:schemeClr val="bg1"/>
                </a:solidFill>
              </a:rPr>
              <a:t>Farmer training, planting material and market linkages</a:t>
            </a:r>
          </a:p>
        </p:txBody>
      </p:sp>
      <p:graphicFrame>
        <p:nvGraphicFramePr>
          <p:cNvPr id="9" name="Table 8">
            <a:extLst>
              <a:ext uri="{FF2B5EF4-FFF2-40B4-BE49-F238E27FC236}">
                <a16:creationId xmlns:a16="http://schemas.microsoft.com/office/drawing/2014/main" id="{22B90AA2-B217-9141-BAF1-3E739DEA58CC}"/>
              </a:ext>
            </a:extLst>
          </p:cNvPr>
          <p:cNvGraphicFramePr>
            <a:graphicFrameLocks noGrp="1"/>
          </p:cNvGraphicFramePr>
          <p:nvPr>
            <p:extLst>
              <p:ext uri="{D42A27DB-BD31-4B8C-83A1-F6EECF244321}">
                <p14:modId xmlns:p14="http://schemas.microsoft.com/office/powerpoint/2010/main" val="2004245710"/>
              </p:ext>
            </p:extLst>
          </p:nvPr>
        </p:nvGraphicFramePr>
        <p:xfrm>
          <a:off x="815249" y="4974745"/>
          <a:ext cx="10498020" cy="1245433"/>
        </p:xfrm>
        <a:graphic>
          <a:graphicData uri="http://schemas.openxmlformats.org/drawingml/2006/table">
            <a:tbl>
              <a:tblPr firstRow="1" bandRow="1">
                <a:tableStyleId>{72833802-FEF1-4C79-8D5D-14CF1EAF98D9}</a:tableStyleId>
              </a:tblPr>
              <a:tblGrid>
                <a:gridCol w="2574986">
                  <a:extLst>
                    <a:ext uri="{9D8B030D-6E8A-4147-A177-3AD203B41FA5}">
                      <a16:colId xmlns:a16="http://schemas.microsoft.com/office/drawing/2014/main" val="388523417"/>
                    </a:ext>
                  </a:extLst>
                </a:gridCol>
                <a:gridCol w="1584607">
                  <a:extLst>
                    <a:ext uri="{9D8B030D-6E8A-4147-A177-3AD203B41FA5}">
                      <a16:colId xmlns:a16="http://schemas.microsoft.com/office/drawing/2014/main" val="2333120797"/>
                    </a:ext>
                  </a:extLst>
                </a:gridCol>
                <a:gridCol w="1584607">
                  <a:extLst>
                    <a:ext uri="{9D8B030D-6E8A-4147-A177-3AD203B41FA5}">
                      <a16:colId xmlns:a16="http://schemas.microsoft.com/office/drawing/2014/main" val="445104789"/>
                    </a:ext>
                  </a:extLst>
                </a:gridCol>
                <a:gridCol w="1322153">
                  <a:extLst>
                    <a:ext uri="{9D8B030D-6E8A-4147-A177-3AD203B41FA5}">
                      <a16:colId xmlns:a16="http://schemas.microsoft.com/office/drawing/2014/main" val="1428765533"/>
                    </a:ext>
                  </a:extLst>
                </a:gridCol>
                <a:gridCol w="1847060">
                  <a:extLst>
                    <a:ext uri="{9D8B030D-6E8A-4147-A177-3AD203B41FA5}">
                      <a16:colId xmlns:a16="http://schemas.microsoft.com/office/drawing/2014/main" val="203588477"/>
                    </a:ext>
                  </a:extLst>
                </a:gridCol>
                <a:gridCol w="1584607">
                  <a:extLst>
                    <a:ext uri="{9D8B030D-6E8A-4147-A177-3AD203B41FA5}">
                      <a16:colId xmlns:a16="http://schemas.microsoft.com/office/drawing/2014/main" val="3192629726"/>
                    </a:ext>
                  </a:extLst>
                </a:gridCol>
              </a:tblGrid>
              <a:tr h="0">
                <a:tc>
                  <a:txBody>
                    <a:bodyPr/>
                    <a:lstStyle/>
                    <a:p>
                      <a:pPr algn="ctr"/>
                      <a:r>
                        <a:rPr lang="en-GB" sz="1200" dirty="0"/>
                        <a:t>Business Case</a:t>
                      </a:r>
                    </a:p>
                  </a:txBody>
                  <a:tcPr>
                    <a:solidFill>
                      <a:srgbClr val="E0284A"/>
                    </a:solidFill>
                  </a:tcPr>
                </a:tc>
                <a:tc>
                  <a:txBody>
                    <a:bodyPr/>
                    <a:lstStyle/>
                    <a:p>
                      <a:pPr algn="ctr"/>
                      <a:r>
                        <a:rPr lang="en-GB" sz="1200" dirty="0"/>
                        <a:t>Required Investment</a:t>
                      </a:r>
                    </a:p>
                  </a:txBody>
                  <a:tcPr>
                    <a:solidFill>
                      <a:srgbClr val="E0284A"/>
                    </a:solidFill>
                  </a:tcPr>
                </a:tc>
                <a:tc>
                  <a:txBody>
                    <a:bodyPr/>
                    <a:lstStyle/>
                    <a:p>
                      <a:pPr algn="ctr"/>
                      <a:r>
                        <a:rPr lang="en-GB" sz="1200" dirty="0"/>
                        <a:t>Number of jobs  per business model</a:t>
                      </a:r>
                    </a:p>
                  </a:txBody>
                  <a:tcPr>
                    <a:solidFill>
                      <a:srgbClr val="E0284A"/>
                    </a:solidFill>
                  </a:tcPr>
                </a:tc>
                <a:tc>
                  <a:txBody>
                    <a:bodyPr/>
                    <a:lstStyle/>
                    <a:p>
                      <a:pPr algn="ctr"/>
                      <a:r>
                        <a:rPr lang="en-GB" sz="1200" dirty="0"/>
                        <a:t>Type of Jobs</a:t>
                      </a:r>
                    </a:p>
                  </a:txBody>
                  <a:tcPr>
                    <a:solidFill>
                      <a:srgbClr val="E0284A"/>
                    </a:solidFill>
                  </a:tcPr>
                </a:tc>
                <a:tc>
                  <a:txBody>
                    <a:bodyPr/>
                    <a:lstStyle/>
                    <a:p>
                      <a:pPr algn="ctr"/>
                      <a:r>
                        <a:rPr lang="en-GB" sz="1200" dirty="0"/>
                        <a:t>Number of potential businesses</a:t>
                      </a:r>
                    </a:p>
                  </a:txBody>
                  <a:tcPr>
                    <a:solidFill>
                      <a:srgbClr val="E0284A"/>
                    </a:solidFill>
                  </a:tcPr>
                </a:tc>
                <a:tc>
                  <a:txBody>
                    <a:bodyPr/>
                    <a:lstStyle/>
                    <a:p>
                      <a:pPr algn="ctr"/>
                      <a:r>
                        <a:rPr lang="en-GB" sz="1200" dirty="0"/>
                        <a:t>Potential for successful Implementation</a:t>
                      </a:r>
                    </a:p>
                  </a:txBody>
                  <a:tcPr>
                    <a:solidFill>
                      <a:srgbClr val="E0284A"/>
                    </a:solidFill>
                  </a:tcPr>
                </a:tc>
                <a:extLst>
                  <a:ext uri="{0D108BD9-81ED-4DB2-BD59-A6C34878D82A}">
                    <a16:rowId xmlns:a16="http://schemas.microsoft.com/office/drawing/2014/main" val="375938089"/>
                  </a:ext>
                </a:extLst>
              </a:tr>
              <a:tr h="605353">
                <a:tc>
                  <a:txBody>
                    <a:bodyPr/>
                    <a:lstStyle/>
                    <a:p>
                      <a:pPr algn="ctr"/>
                      <a:r>
                        <a:rPr lang="en-GB" sz="1200" dirty="0"/>
                        <a:t>Beekeeping</a:t>
                      </a:r>
                    </a:p>
                  </a:txBody>
                  <a:tcPr>
                    <a:solidFill>
                      <a:schemeClr val="bg1">
                        <a:lumMod val="85000"/>
                      </a:schemeClr>
                    </a:solidFill>
                  </a:tcPr>
                </a:tc>
                <a:tc>
                  <a:txBody>
                    <a:bodyPr/>
                    <a:lstStyle/>
                    <a:p>
                      <a:pPr algn="ctr"/>
                      <a:r>
                        <a:rPr lang="en-GB" sz="1200" dirty="0"/>
                        <a:t>€100 </a:t>
                      </a:r>
                    </a:p>
                  </a:txBody>
                  <a:tcPr>
                    <a:solidFill>
                      <a:schemeClr val="bg1">
                        <a:lumMod val="85000"/>
                      </a:schemeClr>
                    </a:solidFill>
                  </a:tcPr>
                </a:tc>
                <a:tc>
                  <a:txBody>
                    <a:bodyPr/>
                    <a:lstStyle/>
                    <a:p>
                      <a:pPr algn="ctr"/>
                      <a:r>
                        <a:rPr lang="en-GB" sz="1200" dirty="0"/>
                        <a:t>1</a:t>
                      </a:r>
                    </a:p>
                  </a:txBody>
                  <a:tcPr>
                    <a:solidFill>
                      <a:schemeClr val="bg1">
                        <a:lumMod val="85000"/>
                      </a:schemeClr>
                    </a:solidFill>
                  </a:tcPr>
                </a:tc>
                <a:tc>
                  <a:txBody>
                    <a:bodyPr/>
                    <a:lstStyle/>
                    <a:p>
                      <a:pPr algn="ctr"/>
                      <a:r>
                        <a:rPr lang="en-GB" sz="1200" dirty="0"/>
                        <a:t>Part-time</a:t>
                      </a:r>
                    </a:p>
                  </a:txBody>
                  <a:tcPr>
                    <a:solidFill>
                      <a:schemeClr val="bg1">
                        <a:lumMod val="85000"/>
                      </a:schemeClr>
                    </a:solidFill>
                  </a:tcPr>
                </a:tc>
                <a:tc>
                  <a:txBody>
                    <a:bodyPr/>
                    <a:lstStyle/>
                    <a:p>
                      <a:pPr algn="ctr"/>
                      <a:r>
                        <a:rPr lang="en-GB" sz="1200" dirty="0"/>
                        <a:t>Unlimited</a:t>
                      </a:r>
                    </a:p>
                  </a:txBody>
                  <a:tcPr>
                    <a:solidFill>
                      <a:schemeClr val="bg1">
                        <a:lumMod val="85000"/>
                      </a:schemeClr>
                    </a:solidFill>
                  </a:tcPr>
                </a:tc>
                <a:tc>
                  <a:txBody>
                    <a:bodyPr/>
                    <a:lstStyle/>
                    <a:p>
                      <a:pPr algn="ctr"/>
                      <a:r>
                        <a:rPr lang="en-GB" sz="1200" dirty="0"/>
                        <a:t>High</a:t>
                      </a:r>
                    </a:p>
                  </a:txBody>
                  <a:tcPr>
                    <a:solidFill>
                      <a:schemeClr val="bg1">
                        <a:lumMod val="85000"/>
                      </a:schemeClr>
                    </a:solidFill>
                  </a:tcPr>
                </a:tc>
                <a:extLst>
                  <a:ext uri="{0D108BD9-81ED-4DB2-BD59-A6C34878D82A}">
                    <a16:rowId xmlns:a16="http://schemas.microsoft.com/office/drawing/2014/main" val="3886381656"/>
                  </a:ext>
                </a:extLst>
              </a:tr>
            </a:tbl>
          </a:graphicData>
        </a:graphic>
      </p:graphicFrame>
      <p:pic>
        <p:nvPicPr>
          <p:cNvPr id="19" name="Picture 2" descr="Bee honey symbol honeycomb thin line icon Vector Image">
            <a:extLst>
              <a:ext uri="{FF2B5EF4-FFF2-40B4-BE49-F238E27FC236}">
                <a16:creationId xmlns:a16="http://schemas.microsoft.com/office/drawing/2014/main" id="{83F728E0-14B5-F04E-BAA3-1301814684E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2637"/>
          <a:stretch/>
        </p:blipFill>
        <p:spPr bwMode="auto">
          <a:xfrm>
            <a:off x="61365" y="95812"/>
            <a:ext cx="776836" cy="64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7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453CA0-3F1E-434E-96C5-07245BF0F0D8}"/>
              </a:ext>
            </a:extLst>
          </p:cNvPr>
          <p:cNvSpPr/>
          <p:nvPr/>
        </p:nvSpPr>
        <p:spPr>
          <a:xfrm>
            <a:off x="199522" y="3251074"/>
            <a:ext cx="5062235" cy="300422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35</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7140" y="1172402"/>
            <a:ext cx="4995132" cy="18758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5404834" y="1102407"/>
            <a:ext cx="6331555" cy="29934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 name="Round Same Side Corner Rectangle 23">
            <a:extLst>
              <a:ext uri="{FF2B5EF4-FFF2-40B4-BE49-F238E27FC236}">
                <a16:creationId xmlns:a16="http://schemas.microsoft.com/office/drawing/2014/main" id="{0676F59D-3493-6145-B407-9E582643A992}"/>
              </a:ext>
            </a:extLst>
          </p:cNvPr>
          <p:cNvSpPr/>
          <p:nvPr/>
        </p:nvSpPr>
        <p:spPr>
          <a:xfrm>
            <a:off x="5512854" y="875253"/>
            <a:ext cx="3864827" cy="329425"/>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0E0BEB-8B9A-914A-9327-7115279B33E9}"/>
              </a:ext>
            </a:extLst>
          </p:cNvPr>
          <p:cNvSpPr/>
          <p:nvPr/>
        </p:nvSpPr>
        <p:spPr>
          <a:xfrm>
            <a:off x="5404834" y="4343401"/>
            <a:ext cx="6300793" cy="198119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8" name="Round Same Side Corner Rectangle 22">
            <a:extLst>
              <a:ext uri="{FF2B5EF4-FFF2-40B4-BE49-F238E27FC236}">
                <a16:creationId xmlns:a16="http://schemas.microsoft.com/office/drawing/2014/main" id="{7156DE5C-E8D9-2944-93D2-10F39B47A837}"/>
              </a:ext>
            </a:extLst>
          </p:cNvPr>
          <p:cNvSpPr/>
          <p:nvPr/>
        </p:nvSpPr>
        <p:spPr>
          <a:xfrm>
            <a:off x="304756" y="914399"/>
            <a:ext cx="3864827" cy="356673"/>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9FDC291-BB13-D245-8970-4F373CE929C4}"/>
              </a:ext>
            </a:extLst>
          </p:cNvPr>
          <p:cNvSpPr txBox="1"/>
          <p:nvPr/>
        </p:nvSpPr>
        <p:spPr>
          <a:xfrm>
            <a:off x="5523938" y="845527"/>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Employment Impact</a:t>
            </a:r>
          </a:p>
        </p:txBody>
      </p:sp>
      <p:sp>
        <p:nvSpPr>
          <p:cNvPr id="10" name="TextBox 9">
            <a:extLst>
              <a:ext uri="{FF2B5EF4-FFF2-40B4-BE49-F238E27FC236}">
                <a16:creationId xmlns:a16="http://schemas.microsoft.com/office/drawing/2014/main" id="{771DF43D-751A-8444-BF33-B50E4E3818A1}"/>
              </a:ext>
            </a:extLst>
          </p:cNvPr>
          <p:cNvSpPr txBox="1"/>
          <p:nvPr/>
        </p:nvSpPr>
        <p:spPr>
          <a:xfrm>
            <a:off x="265537" y="887130"/>
            <a:ext cx="5011762"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11" name="Round Same Side Corner Rectangle 22">
            <a:extLst>
              <a:ext uri="{FF2B5EF4-FFF2-40B4-BE49-F238E27FC236}">
                <a16:creationId xmlns:a16="http://schemas.microsoft.com/office/drawing/2014/main" id="{210F868F-5A47-5848-A3C5-8E1B0DBA7660}"/>
              </a:ext>
            </a:extLst>
          </p:cNvPr>
          <p:cNvSpPr/>
          <p:nvPr/>
        </p:nvSpPr>
        <p:spPr>
          <a:xfrm>
            <a:off x="5523938" y="4161212"/>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Barriers</a:t>
            </a:r>
          </a:p>
        </p:txBody>
      </p:sp>
      <p:sp>
        <p:nvSpPr>
          <p:cNvPr id="12" name="TextBox 11">
            <a:extLst>
              <a:ext uri="{FF2B5EF4-FFF2-40B4-BE49-F238E27FC236}">
                <a16:creationId xmlns:a16="http://schemas.microsoft.com/office/drawing/2014/main" id="{F78D9A50-5C8A-6F4C-8948-D825C1315B34}"/>
              </a:ext>
            </a:extLst>
          </p:cNvPr>
          <p:cNvSpPr txBox="1"/>
          <p:nvPr/>
        </p:nvSpPr>
        <p:spPr>
          <a:xfrm>
            <a:off x="5684399" y="2912949"/>
            <a:ext cx="2951429" cy="369332"/>
          </a:xfrm>
          <a:prstGeom prst="rect">
            <a:avLst/>
          </a:prstGeom>
          <a:noFill/>
        </p:spPr>
        <p:txBody>
          <a:bodyPr wrap="square" rtlCol="0">
            <a:spAutoFit/>
          </a:bodyPr>
          <a:lstStyle/>
          <a:p>
            <a:r>
              <a:rPr lang="en-GB" dirty="0">
                <a:solidFill>
                  <a:schemeClr val="bg1"/>
                </a:solidFill>
                <a:latin typeface="Futura Medium" panose="020B0602020204020303" pitchFamily="34" charset="-79"/>
                <a:cs typeface="Futura Medium" panose="020B0602020204020303" pitchFamily="34" charset="-79"/>
              </a:rPr>
              <a:t>Market Entry Difficulty </a:t>
            </a:r>
          </a:p>
        </p:txBody>
      </p:sp>
      <p:sp>
        <p:nvSpPr>
          <p:cNvPr id="21" name="Round Same Side Corner Rectangle 22">
            <a:extLst>
              <a:ext uri="{FF2B5EF4-FFF2-40B4-BE49-F238E27FC236}">
                <a16:creationId xmlns:a16="http://schemas.microsoft.com/office/drawing/2014/main" id="{F48C86DC-7863-1040-8858-B5A69A9BBBD3}"/>
              </a:ext>
            </a:extLst>
          </p:cNvPr>
          <p:cNvSpPr/>
          <p:nvPr/>
        </p:nvSpPr>
        <p:spPr>
          <a:xfrm>
            <a:off x="304756" y="3115761"/>
            <a:ext cx="3864827" cy="333039"/>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7" name="Title 1">
            <a:extLst>
              <a:ext uri="{FF2B5EF4-FFF2-40B4-BE49-F238E27FC236}">
                <a16:creationId xmlns:a16="http://schemas.microsoft.com/office/drawing/2014/main" id="{6946F88E-65AB-3F46-9E99-9C5AF368A6DB}"/>
              </a:ext>
            </a:extLst>
          </p:cNvPr>
          <p:cNvSpPr txBox="1">
            <a:spLocks/>
          </p:cNvSpPr>
          <p:nvPr/>
        </p:nvSpPr>
        <p:spPr>
          <a:xfrm>
            <a:off x="1041100" y="-88388"/>
            <a:ext cx="11960493"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1: Beekeeping in Orchards and Forest Areas</a:t>
            </a:r>
          </a:p>
        </p:txBody>
      </p:sp>
      <p:sp>
        <p:nvSpPr>
          <p:cNvPr id="2" name="Rectangle 1">
            <a:extLst>
              <a:ext uri="{FF2B5EF4-FFF2-40B4-BE49-F238E27FC236}">
                <a16:creationId xmlns:a16="http://schemas.microsoft.com/office/drawing/2014/main" id="{446ED2EC-CE0E-3841-ACF1-8EDFCBA10A15}"/>
              </a:ext>
            </a:extLst>
          </p:cNvPr>
          <p:cNvSpPr/>
          <p:nvPr/>
        </p:nvSpPr>
        <p:spPr>
          <a:xfrm>
            <a:off x="157522" y="1314865"/>
            <a:ext cx="5005265" cy="738664"/>
          </a:xfrm>
          <a:prstGeom prst="rect">
            <a:avLst/>
          </a:prstGeom>
        </p:spPr>
        <p:txBody>
          <a:bodyPr wrap="square">
            <a:spAutoFit/>
          </a:bodyPr>
          <a:lstStyle/>
          <a:p>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6" name="Rectangle 15">
            <a:extLst>
              <a:ext uri="{FF2B5EF4-FFF2-40B4-BE49-F238E27FC236}">
                <a16:creationId xmlns:a16="http://schemas.microsoft.com/office/drawing/2014/main" id="{D8725BF6-5A60-C348-BAFF-31C04A816356}"/>
              </a:ext>
            </a:extLst>
          </p:cNvPr>
          <p:cNvSpPr/>
          <p:nvPr/>
        </p:nvSpPr>
        <p:spPr>
          <a:xfrm>
            <a:off x="208137" y="3456709"/>
            <a:ext cx="5062235" cy="1600438"/>
          </a:xfrm>
          <a:prstGeom prst="rect">
            <a:avLst/>
          </a:prstGeom>
        </p:spPr>
        <p:txBody>
          <a:bodyPr wrap="square">
            <a:spAutoFit/>
          </a:bodyPr>
          <a:lstStyle/>
          <a:p>
            <a:r>
              <a:rPr lang="en-US" sz="1400" b="1" dirty="0">
                <a:solidFill>
                  <a:schemeClr val="tx2"/>
                </a:solidFill>
              </a:rPr>
              <a:t>Define potential partners</a:t>
            </a:r>
            <a:endParaRPr lang="en-US" sz="1400" dirty="0">
              <a:solidFill>
                <a:schemeClr val="tx2"/>
              </a:solidFill>
            </a:endParaRPr>
          </a:p>
          <a:p>
            <a:pPr marL="742950" lvl="1" indent="-285750">
              <a:buFont typeface="Arial" panose="020B0604020202020204" pitchFamily="34" charset="0"/>
              <a:buChar char="•"/>
            </a:pPr>
            <a:endParaRPr lang="en-US" sz="1400" dirty="0">
              <a:solidFill>
                <a:schemeClr val="tx2"/>
              </a:solidFill>
            </a:endParaRPr>
          </a:p>
          <a:p>
            <a:r>
              <a:rPr lang="en-US" sz="1400" b="1" dirty="0">
                <a:solidFill>
                  <a:schemeClr val="tx2"/>
                </a:solidFill>
              </a:rPr>
              <a:t>Support needed: </a:t>
            </a:r>
          </a:p>
          <a:p>
            <a:pPr marL="742950" lvl="1" indent="-285750">
              <a:buFont typeface="Arial" panose="020B0604020202020204" pitchFamily="34" charset="0"/>
              <a:buChar char="•"/>
            </a:pPr>
            <a:r>
              <a:rPr lang="en-US" sz="1400" dirty="0">
                <a:solidFill>
                  <a:schemeClr val="tx2"/>
                </a:solidFill>
              </a:rPr>
              <a:t>Training in beekeeping</a:t>
            </a:r>
          </a:p>
          <a:p>
            <a:pPr marL="742950" lvl="1" indent="-285750">
              <a:buFont typeface="Arial" panose="020B0604020202020204" pitchFamily="34" charset="0"/>
              <a:buChar char="•"/>
            </a:pPr>
            <a:r>
              <a:rPr lang="en-US" sz="1400" dirty="0">
                <a:solidFill>
                  <a:schemeClr val="tx2"/>
                </a:solidFill>
              </a:rPr>
              <a:t>Investment support in protective clothing and equipment</a:t>
            </a:r>
          </a:p>
          <a:p>
            <a:pPr marL="742950" lvl="1" indent="-285750">
              <a:buFont typeface="Arial" panose="020B0604020202020204" pitchFamily="34" charset="0"/>
              <a:buChar char="•"/>
            </a:pPr>
            <a:r>
              <a:rPr lang="en-US" sz="1400" dirty="0">
                <a:solidFill>
                  <a:schemeClr val="tx2"/>
                </a:solidFill>
              </a:rPr>
              <a:t>Training in organic fruit production techniques</a:t>
            </a:r>
          </a:p>
        </p:txBody>
      </p:sp>
      <p:sp>
        <p:nvSpPr>
          <p:cNvPr id="18" name="Rectangle 17">
            <a:extLst>
              <a:ext uri="{FF2B5EF4-FFF2-40B4-BE49-F238E27FC236}">
                <a16:creationId xmlns:a16="http://schemas.microsoft.com/office/drawing/2014/main" id="{07DA7546-57DD-DD46-90BD-F83D04374E9F}"/>
              </a:ext>
            </a:extLst>
          </p:cNvPr>
          <p:cNvSpPr/>
          <p:nvPr/>
        </p:nvSpPr>
        <p:spPr>
          <a:xfrm>
            <a:off x="5492072" y="1089071"/>
            <a:ext cx="6096000" cy="2708434"/>
          </a:xfrm>
          <a:prstGeom prst="rect">
            <a:avLst/>
          </a:prstGeom>
        </p:spPr>
        <p:txBody>
          <a:bodyPr>
            <a:spAutoFit/>
          </a:bodyPr>
          <a:lstStyle/>
          <a:p>
            <a:pPr marL="285750" indent="-285750">
              <a:buFont typeface="Arial" panose="020B0604020202020204" pitchFamily="34" charset="0"/>
              <a:buChar char="•"/>
            </a:pPr>
            <a:endParaRPr lang="en-US" sz="1600" dirty="0">
              <a:solidFill>
                <a:schemeClr val="tx2"/>
              </a:solidFill>
            </a:endParaRPr>
          </a:p>
          <a:p>
            <a:r>
              <a:rPr lang="en-US" sz="1400" b="1" dirty="0">
                <a:solidFill>
                  <a:schemeClr val="tx2"/>
                </a:solidFill>
              </a:rPr>
              <a:t>Direct FTE: </a:t>
            </a: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Income diversification for 2000 passionfruit farmers (1 FTE per farm)</a:t>
            </a:r>
          </a:p>
          <a:p>
            <a:pPr marL="285750" indent="-285750">
              <a:buFont typeface="Arial" panose="020B0604020202020204" pitchFamily="34" charset="0"/>
              <a:buChar char="•"/>
            </a:pPr>
            <a:r>
              <a:rPr lang="en-US" sz="1400" dirty="0">
                <a:solidFill>
                  <a:schemeClr val="tx2"/>
                </a:solidFill>
              </a:rPr>
              <a:t>Space for at least 10 businesses providing beekeeping as a service to farmers</a:t>
            </a:r>
          </a:p>
          <a:p>
            <a:pPr marL="285750" indent="-285750">
              <a:buFont typeface="Arial" panose="020B0604020202020204" pitchFamily="34" charset="0"/>
              <a:buChar char="•"/>
            </a:pPr>
            <a:r>
              <a:rPr lang="en-US" sz="1400" dirty="0">
                <a:solidFill>
                  <a:schemeClr val="tx2"/>
                </a:solidFill>
              </a:rPr>
              <a:t>Number of apiculture businesses is practically unlimited</a:t>
            </a:r>
          </a:p>
          <a:p>
            <a:endParaRPr lang="en-US" sz="1400" dirty="0">
              <a:solidFill>
                <a:schemeClr val="tx2"/>
              </a:solidFill>
            </a:endParaRPr>
          </a:p>
          <a:p>
            <a:r>
              <a:rPr lang="en-US" sz="1400" b="1" dirty="0">
                <a:solidFill>
                  <a:schemeClr val="tx2"/>
                </a:solidFill>
              </a:rPr>
              <a:t>Indirect FTE </a:t>
            </a:r>
          </a:p>
          <a:p>
            <a:pPr marL="285750" indent="-285750">
              <a:buFont typeface="Arial" panose="020B0604020202020204" pitchFamily="34" charset="0"/>
              <a:buChar char="•"/>
            </a:pPr>
            <a:r>
              <a:rPr lang="en-US" sz="1400" dirty="0">
                <a:solidFill>
                  <a:schemeClr val="tx2"/>
                </a:solidFill>
              </a:rPr>
              <a:t>Transport and sale of honey</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a:p>
            <a:endParaRPr lang="en-US" sz="1600" dirty="0">
              <a:solidFill>
                <a:schemeClr val="tx2"/>
              </a:solidFill>
            </a:endParaRPr>
          </a:p>
          <a:p>
            <a:pPr marL="742950" lvl="1" indent="-285750">
              <a:buFont typeface="Arial" panose="020B0604020202020204" pitchFamily="34" charset="0"/>
              <a:buChar char="•"/>
            </a:pPr>
            <a:endParaRPr lang="en-US" sz="1200" dirty="0">
              <a:solidFill>
                <a:schemeClr val="tx2"/>
              </a:solidFill>
            </a:endParaRPr>
          </a:p>
        </p:txBody>
      </p:sp>
      <p:sp>
        <p:nvSpPr>
          <p:cNvPr id="22" name="Rectangle 21">
            <a:extLst>
              <a:ext uri="{FF2B5EF4-FFF2-40B4-BE49-F238E27FC236}">
                <a16:creationId xmlns:a16="http://schemas.microsoft.com/office/drawing/2014/main" id="{7B9B2B30-59C5-8D4B-BD5A-AFA89F443D1A}"/>
              </a:ext>
            </a:extLst>
          </p:cNvPr>
          <p:cNvSpPr/>
          <p:nvPr/>
        </p:nvSpPr>
        <p:spPr>
          <a:xfrm>
            <a:off x="5559174" y="4613751"/>
            <a:ext cx="5638800" cy="1169551"/>
          </a:xfrm>
          <a:prstGeom prst="rect">
            <a:avLst/>
          </a:prstGeom>
        </p:spPr>
        <p:txBody>
          <a:bodyPr wrap="square">
            <a:spAutoFit/>
          </a:bodyPr>
          <a:lstStyle/>
          <a:p>
            <a:pPr marL="285750" indent="-285750">
              <a:buFont typeface="Arial" panose="020B0604020202020204" pitchFamily="34" charset="0"/>
              <a:buChar char="•"/>
            </a:pPr>
            <a:r>
              <a:rPr lang="en-US" sz="1400" dirty="0">
                <a:solidFill>
                  <a:schemeClr val="tx2"/>
                </a:solidFill>
              </a:rPr>
              <a:t>High use of pesticides in passionfruit production</a:t>
            </a:r>
          </a:p>
          <a:p>
            <a:pPr marL="285750" indent="-285750">
              <a:buFont typeface="Arial" panose="020B0604020202020204" pitchFamily="34" charset="0"/>
              <a:buChar char="•"/>
            </a:pPr>
            <a:r>
              <a:rPr lang="en-US" sz="1400" dirty="0">
                <a:solidFill>
                  <a:schemeClr val="tx2"/>
                </a:solidFill>
              </a:rPr>
              <a:t>Risk of bee attacks on humans and domestic animals</a:t>
            </a:r>
          </a:p>
          <a:p>
            <a:pPr marL="285750" indent="-285750">
              <a:buFont typeface="Arial" panose="020B0604020202020204" pitchFamily="34" charset="0"/>
              <a:buChar char="•"/>
            </a:pPr>
            <a:r>
              <a:rPr lang="en-US" sz="1400" dirty="0">
                <a:solidFill>
                  <a:schemeClr val="tx2"/>
                </a:solidFill>
              </a:rPr>
              <a:t>Investment costs of € 100 in hive and protective clothing for start-ups</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endParaRPr lang="en-US" sz="1400" dirty="0">
              <a:solidFill>
                <a:schemeClr val="tx2"/>
              </a:solidFill>
            </a:endParaRPr>
          </a:p>
        </p:txBody>
      </p:sp>
      <p:sp>
        <p:nvSpPr>
          <p:cNvPr id="13" name="TextBox 12">
            <a:extLst>
              <a:ext uri="{FF2B5EF4-FFF2-40B4-BE49-F238E27FC236}">
                <a16:creationId xmlns:a16="http://schemas.microsoft.com/office/drawing/2014/main" id="{73A93498-D733-364C-8752-BE02E6814B15}"/>
              </a:ext>
            </a:extLst>
          </p:cNvPr>
          <p:cNvSpPr txBox="1"/>
          <p:nvPr/>
        </p:nvSpPr>
        <p:spPr>
          <a:xfrm>
            <a:off x="217140" y="1363063"/>
            <a:ext cx="5187694"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t>Small-scale fruit farm with 1 or 2 beehives on farm</a:t>
            </a:r>
          </a:p>
          <a:p>
            <a:pPr marL="285750" indent="-285750">
              <a:buFont typeface="Arial" panose="020B0604020202020204" pitchFamily="34" charset="0"/>
              <a:buChar char="•"/>
            </a:pPr>
            <a:r>
              <a:rPr lang="en-GB" sz="1400" dirty="0"/>
              <a:t>Or in forested areas and plantations</a:t>
            </a:r>
          </a:p>
          <a:p>
            <a:pPr marL="285750" indent="-285750">
              <a:buFont typeface="Arial" panose="020B0604020202020204" pitchFamily="34" charset="0"/>
              <a:buChar char="•"/>
            </a:pPr>
            <a:r>
              <a:rPr lang="en-GB" sz="1400" dirty="0"/>
              <a:t>Each hive can produce 30 kg of honey per year</a:t>
            </a:r>
          </a:p>
          <a:p>
            <a:pPr marL="285750" indent="-285750">
              <a:buFont typeface="Arial" panose="020B0604020202020204" pitchFamily="34" charset="0"/>
              <a:buChar char="•"/>
            </a:pPr>
            <a:r>
              <a:rPr lang="en-GB" sz="1400" dirty="0"/>
              <a:t>An abundance of blue gum in the area provides the bulk of the honey</a:t>
            </a:r>
          </a:p>
          <a:p>
            <a:pPr marL="285750" indent="-285750">
              <a:buFont typeface="Arial" panose="020B0604020202020204" pitchFamily="34" charset="0"/>
              <a:buChar char="•"/>
            </a:pPr>
            <a:r>
              <a:rPr lang="en-GB" sz="1400" dirty="0"/>
              <a:t>Bees pollinate passionfruit and other fruit boosting yield</a:t>
            </a:r>
          </a:p>
          <a:p>
            <a:pPr marL="285750" indent="-285750">
              <a:buFont typeface="Arial" panose="020B0604020202020204" pitchFamily="34" charset="0"/>
              <a:buChar char="•"/>
            </a:pPr>
            <a:r>
              <a:rPr lang="en-GB" sz="1400" dirty="0"/>
              <a:t>Honey is sold at KES 800/litre to hotels retailers and consumers</a:t>
            </a:r>
          </a:p>
        </p:txBody>
      </p:sp>
      <p:pic>
        <p:nvPicPr>
          <p:cNvPr id="2050" name="Picture 2" descr="Bee honey symbol honeycomb thin line icon Vector Image">
            <a:extLst>
              <a:ext uri="{FF2B5EF4-FFF2-40B4-BE49-F238E27FC236}">
                <a16:creationId xmlns:a16="http://schemas.microsoft.com/office/drawing/2014/main" id="{A03DC694-4C87-D646-A50F-560918EE2B6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637"/>
          <a:stretch/>
        </p:blipFill>
        <p:spPr bwMode="auto">
          <a:xfrm>
            <a:off x="61365" y="95812"/>
            <a:ext cx="776836" cy="64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9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7BC3F9-E57F-024B-9CED-D6D684B157C6}"/>
              </a:ext>
            </a:extLst>
          </p:cNvPr>
          <p:cNvSpPr>
            <a:spLocks noGrp="1"/>
          </p:cNvSpPr>
          <p:nvPr>
            <p:ph type="sldNum" sz="quarter" idx="12"/>
          </p:nvPr>
        </p:nvSpPr>
        <p:spPr>
          <a:xfrm>
            <a:off x="9372600" y="86376"/>
            <a:ext cx="2743200" cy="365125"/>
          </a:xfrm>
        </p:spPr>
        <p:txBody>
          <a:bodyPr/>
          <a:lstStyle/>
          <a:p>
            <a:fld id="{D47D5607-B8B2-1045-B45F-7FE67DA2B3EB}" type="slidenum">
              <a:rPr lang="en-US" smtClean="0"/>
              <a:pPr/>
              <a:t>4</a:t>
            </a:fld>
            <a:endParaRPr lang="en-US" dirty="0"/>
          </a:p>
        </p:txBody>
      </p:sp>
      <p:pic>
        <p:nvPicPr>
          <p:cNvPr id="5" name="Picture 4" descr="Chicken Icon - Free Download, PNG and Vector">
            <a:extLst>
              <a:ext uri="{FF2B5EF4-FFF2-40B4-BE49-F238E27FC236}">
                <a16:creationId xmlns:a16="http://schemas.microsoft.com/office/drawing/2014/main" id="{345A7998-F32F-E74A-B4B9-DD8B98AFE0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CA71914-F42D-E04C-9943-A2AB2F77ACB4}"/>
              </a:ext>
            </a:extLst>
          </p:cNvPr>
          <p:cNvSpPr>
            <a:spLocks noGrp="1"/>
          </p:cNvSpPr>
          <p:nvPr>
            <p:ph type="title"/>
          </p:nvPr>
        </p:nvSpPr>
        <p:spPr>
          <a:xfrm>
            <a:off x="477977" y="-8732"/>
            <a:ext cx="10515600" cy="1325563"/>
          </a:xfrm>
        </p:spPr>
        <p:txBody>
          <a:bodyPr>
            <a:normAutofit fontScale="90000"/>
          </a:bodyPr>
          <a:lstStyle/>
          <a:p>
            <a:br>
              <a:rPr lang="en-US" sz="2200" dirty="0"/>
            </a:br>
            <a:r>
              <a:rPr lang="en-US" sz="2200" dirty="0"/>
              <a:t>Overview Of The Business Models In The Poultry Value Chain.</a:t>
            </a:r>
            <a:br>
              <a:rPr lang="en-US" dirty="0"/>
            </a:br>
            <a:br>
              <a:rPr lang="en-US" dirty="0"/>
            </a:br>
            <a:endParaRPr lang="en-US" sz="2200" dirty="0"/>
          </a:p>
        </p:txBody>
      </p:sp>
      <p:pic>
        <p:nvPicPr>
          <p:cNvPr id="2" name="Picture 1">
            <a:extLst>
              <a:ext uri="{FF2B5EF4-FFF2-40B4-BE49-F238E27FC236}">
                <a16:creationId xmlns:a16="http://schemas.microsoft.com/office/drawing/2014/main" id="{3D45880A-1252-AD4B-9745-E80800F99720}"/>
              </a:ext>
            </a:extLst>
          </p:cNvPr>
          <p:cNvPicPr>
            <a:picLocks noChangeAspect="1"/>
          </p:cNvPicPr>
          <p:nvPr/>
        </p:nvPicPr>
        <p:blipFill>
          <a:blip r:embed="rId3"/>
          <a:stretch>
            <a:fillRect/>
          </a:stretch>
        </p:blipFill>
        <p:spPr>
          <a:xfrm>
            <a:off x="897077" y="1524000"/>
            <a:ext cx="9677400" cy="3419666"/>
          </a:xfrm>
          <a:prstGeom prst="rect">
            <a:avLst/>
          </a:prstGeom>
        </p:spPr>
      </p:pic>
    </p:spTree>
    <p:extLst>
      <p:ext uri="{BB962C8B-B14F-4D97-AF65-F5344CB8AC3E}">
        <p14:creationId xmlns:p14="http://schemas.microsoft.com/office/powerpoint/2010/main" val="153161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210472" y="4901893"/>
            <a:ext cx="5598955" cy="113609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5</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2" y="990600"/>
            <a:ext cx="5598955" cy="361657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1030498"/>
            <a:ext cx="5552496" cy="30366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148347" y="4295993"/>
            <a:ext cx="5598954" cy="17419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61833"/>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542703" y="17523"/>
            <a:ext cx="11496897"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1: Small Poultry Farm (Broiler and Local Improved Chicken). </a:t>
            </a:r>
          </a:p>
        </p:txBody>
      </p:sp>
      <p:sp>
        <p:nvSpPr>
          <p:cNvPr id="2" name="Rectangle 1">
            <a:extLst>
              <a:ext uri="{FF2B5EF4-FFF2-40B4-BE49-F238E27FC236}">
                <a16:creationId xmlns:a16="http://schemas.microsoft.com/office/drawing/2014/main" id="{446ED2EC-CE0E-3841-ACF1-8EDFCBA10A15}"/>
              </a:ext>
            </a:extLst>
          </p:cNvPr>
          <p:cNvSpPr/>
          <p:nvPr/>
        </p:nvSpPr>
        <p:spPr>
          <a:xfrm>
            <a:off x="335518" y="1143000"/>
            <a:ext cx="5430178" cy="5386090"/>
          </a:xfrm>
          <a:prstGeom prst="rect">
            <a:avLst/>
          </a:prstGeom>
        </p:spPr>
        <p:txBody>
          <a:bodyPr wrap="square">
            <a:spAutoFit/>
          </a:bodyPr>
          <a:lstStyle/>
          <a:p>
            <a:pPr marL="285750" indent="-285750">
              <a:buFont typeface="Arial" panose="020B0604020202020204" pitchFamily="34" charset="0"/>
              <a:buChar char="•"/>
            </a:pPr>
            <a:r>
              <a:rPr lang="en-US" sz="1400" dirty="0"/>
              <a:t>Annual production capacity of 5,000 live chicken per farm. </a:t>
            </a:r>
          </a:p>
          <a:p>
            <a:pPr marL="285750" indent="-285750">
              <a:buFont typeface="Arial" panose="020B0604020202020204" pitchFamily="34" charset="0"/>
              <a:buChar char="•"/>
            </a:pPr>
            <a:r>
              <a:rPr lang="en-US" sz="1400" dirty="0"/>
              <a:t>Production scale up capacity up to 10,000 live chickens per farm.</a:t>
            </a:r>
          </a:p>
          <a:p>
            <a:pPr marL="285750" indent="-285750">
              <a:buFont typeface="Arial" panose="020B0604020202020204" pitchFamily="34" charset="0"/>
              <a:buChar char="•"/>
            </a:pPr>
            <a:r>
              <a:rPr lang="en-US" sz="1400" dirty="0"/>
              <a:t>Broiler chicken production process:</a:t>
            </a:r>
          </a:p>
          <a:p>
            <a:pPr marL="742950" lvl="1" indent="-285750">
              <a:buFont typeface="Arial" panose="020B0604020202020204" pitchFamily="34" charset="0"/>
              <a:buChar char="•"/>
            </a:pPr>
            <a:r>
              <a:rPr lang="en-US" sz="1400" dirty="0"/>
              <a:t>Production cycle duration-35 days.</a:t>
            </a:r>
          </a:p>
          <a:p>
            <a:pPr marL="742950" lvl="1" indent="-285750">
              <a:buFont typeface="Arial" panose="020B0604020202020204" pitchFamily="34" charset="0"/>
              <a:buChar char="•"/>
            </a:pPr>
            <a:r>
              <a:rPr lang="en-US" sz="1400" dirty="0"/>
              <a:t>Production cycles per year-10 cycles. </a:t>
            </a:r>
          </a:p>
          <a:p>
            <a:pPr marL="742950" lvl="1" indent="-285750">
              <a:buFont typeface="Arial" panose="020B0604020202020204" pitchFamily="34" charset="0"/>
              <a:buChar char="•"/>
            </a:pPr>
            <a:r>
              <a:rPr lang="en-US" sz="1400" dirty="0"/>
              <a:t>Production capacity per cycle-500 chickens.</a:t>
            </a:r>
          </a:p>
          <a:p>
            <a:pPr marL="742950" lvl="1" indent="-285750">
              <a:buFont typeface="Arial" panose="020B0604020202020204" pitchFamily="34" charset="0"/>
              <a:buChar char="•"/>
            </a:pPr>
            <a:r>
              <a:rPr lang="en-US" sz="1400" dirty="0"/>
              <a:t>Live weight at 35 days is 2.2 kg/ chicken.</a:t>
            </a:r>
          </a:p>
          <a:p>
            <a:pPr marL="285750" indent="-285750">
              <a:buFont typeface="Arial" panose="020B0604020202020204" pitchFamily="34" charset="0"/>
              <a:buChar char="•"/>
            </a:pPr>
            <a:r>
              <a:rPr lang="en-US" sz="1400" dirty="0"/>
              <a:t>Local improved chicken production process:</a:t>
            </a:r>
          </a:p>
          <a:p>
            <a:pPr marL="742950" lvl="1" indent="-285750">
              <a:buFont typeface="Arial" panose="020B0604020202020204" pitchFamily="34" charset="0"/>
              <a:buChar char="•"/>
            </a:pPr>
            <a:r>
              <a:rPr lang="en-US" sz="1400" dirty="0"/>
              <a:t>Production cycle durairotn-120 days.</a:t>
            </a:r>
          </a:p>
          <a:p>
            <a:pPr marL="742950" lvl="1" indent="-285750">
              <a:buFont typeface="Arial" panose="020B0604020202020204" pitchFamily="34" charset="0"/>
              <a:buChar char="•"/>
            </a:pPr>
            <a:r>
              <a:rPr lang="en-US" sz="1400" dirty="0"/>
              <a:t>Production cycle per year-3 cycles. </a:t>
            </a:r>
          </a:p>
          <a:p>
            <a:pPr marL="742950" lvl="1" indent="-285750">
              <a:buFont typeface="Arial" panose="020B0604020202020204" pitchFamily="34" charset="0"/>
              <a:buChar char="•"/>
            </a:pPr>
            <a:r>
              <a:rPr lang="en-US" sz="1400" dirty="0"/>
              <a:t>Production capacity per cycle-1600  chickens.</a:t>
            </a:r>
          </a:p>
          <a:p>
            <a:pPr marL="742950" lvl="1" indent="-285750">
              <a:buFont typeface="Arial" panose="020B0604020202020204" pitchFamily="34" charset="0"/>
              <a:buChar char="•"/>
            </a:pPr>
            <a:r>
              <a:rPr lang="en-US" sz="1400" dirty="0"/>
              <a:t>Live weight at 120 days is 2.0 kg/ chicken.</a:t>
            </a:r>
          </a:p>
          <a:p>
            <a:pPr marL="285750" indent="-285750">
              <a:buFont typeface="Arial" panose="020B0604020202020204" pitchFamily="34" charset="0"/>
              <a:buChar char="•"/>
            </a:pPr>
            <a:r>
              <a:rPr lang="en-US" sz="1400" dirty="0"/>
              <a:t>Farm sells live chickens  to traders and wholesalers, no on-farm processing</a:t>
            </a:r>
          </a:p>
          <a:p>
            <a:pPr marL="285750" indent="-285750">
              <a:buFont typeface="Arial" panose="020B0604020202020204" pitchFamily="34" charset="0"/>
              <a:buChar char="•"/>
            </a:pPr>
            <a:r>
              <a:rPr lang="en-US" sz="1400" dirty="0"/>
              <a:t>Farms buy high quality day old chicks and feed mills from processing companies, no on farm processing.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400" dirty="0"/>
              <a:t>High cost of raw materials to produce good quality feed mill.</a:t>
            </a:r>
          </a:p>
          <a:p>
            <a:pPr marL="285750" indent="-285750">
              <a:buFont typeface="Arial" panose="020B0604020202020204" pitchFamily="34" charset="0"/>
              <a:buChar char="•"/>
            </a:pPr>
            <a:r>
              <a:rPr lang="en-US" sz="1400" dirty="0"/>
              <a:t>Limited access to finance for start up farmers. </a:t>
            </a:r>
          </a:p>
          <a:p>
            <a:pPr marL="285750" indent="-285750">
              <a:buFont typeface="Arial" panose="020B0604020202020204" pitchFamily="34" charset="0"/>
              <a:buChar char="•"/>
            </a:pPr>
            <a:r>
              <a:rPr lang="en-US" sz="1400" dirty="0"/>
              <a:t>Lack of knowledge about modern primary production practices.</a:t>
            </a:r>
          </a:p>
          <a:p>
            <a:pPr marL="285750" indent="-285750">
              <a:buFont typeface="Arial" panose="020B0604020202020204" pitchFamily="34" charset="0"/>
              <a:buChar char="•"/>
            </a:pPr>
            <a:r>
              <a:rPr lang="en-US" sz="1400" dirty="0"/>
              <a:t>Lack of knowledge about business management and marketing.</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endParaRPr lang="en-US" sz="1600" dirty="0">
              <a:solidFill>
                <a:schemeClr val="tx2"/>
              </a:solidFill>
            </a:endParaRPr>
          </a:p>
        </p:txBody>
      </p:sp>
      <p:sp>
        <p:nvSpPr>
          <p:cNvPr id="18" name="Rectangle 17">
            <a:extLst>
              <a:ext uri="{FF2B5EF4-FFF2-40B4-BE49-F238E27FC236}">
                <a16:creationId xmlns:a16="http://schemas.microsoft.com/office/drawing/2014/main" id="{07DA7546-57DD-DD46-90BD-F83D04374E9F}"/>
              </a:ext>
            </a:extLst>
          </p:cNvPr>
          <p:cNvSpPr/>
          <p:nvPr/>
        </p:nvSpPr>
        <p:spPr>
          <a:xfrm>
            <a:off x="6241962" y="1219200"/>
            <a:ext cx="5637299" cy="2893100"/>
          </a:xfrm>
          <a:prstGeom prst="rect">
            <a:avLst/>
          </a:prstGeom>
        </p:spPr>
        <p:txBody>
          <a:bodyPr wrap="square">
            <a:spAutoFit/>
          </a:bodyPr>
          <a:lstStyle/>
          <a:p>
            <a:pPr marL="285750" indent="-285750">
              <a:buFont typeface="Arial" panose="020B0604020202020204" pitchFamily="34" charset="0"/>
              <a:buChar char="•"/>
            </a:pPr>
            <a:r>
              <a:rPr lang="en-US" sz="1400" dirty="0"/>
              <a:t>Investment cost per business model EU 4,000 </a:t>
            </a:r>
          </a:p>
          <a:p>
            <a:pPr marL="285750" indent="-285750">
              <a:buFont typeface="Arial" panose="020B0604020202020204" pitchFamily="34" charset="0"/>
              <a:buChar char="•"/>
            </a:pPr>
            <a:r>
              <a:rPr lang="en-US" sz="1400" dirty="0"/>
              <a:t>Opportunity to create  3 FTE per business model.</a:t>
            </a:r>
          </a:p>
          <a:p>
            <a:pPr marL="285750" indent="-285750">
              <a:buFont typeface="Arial" panose="020B0604020202020204" pitchFamily="34" charset="0"/>
              <a:buChar char="•"/>
            </a:pPr>
            <a:r>
              <a:rPr lang="en-US" sz="1400" dirty="0"/>
              <a:t>Growing poultry market provides space for 2,000 small poultry farms.</a:t>
            </a:r>
          </a:p>
          <a:p>
            <a:pPr marL="285750" indent="-285750">
              <a:buFont typeface="Arial" panose="020B0604020202020204" pitchFamily="34" charset="0"/>
              <a:buChar char="•"/>
            </a:pPr>
            <a:r>
              <a:rPr lang="en-US" sz="1400" dirty="0"/>
              <a:t>High employment opportunity for youth and women.</a:t>
            </a:r>
          </a:p>
          <a:p>
            <a:pPr marL="285750" indent="-285750">
              <a:buFont typeface="Arial" panose="020B0604020202020204" pitchFamily="34" charset="0"/>
              <a:buChar char="•"/>
            </a:pPr>
            <a:r>
              <a:rPr lang="en-US" sz="1400" dirty="0"/>
              <a:t>Total new FTE opportunity 6,000.</a:t>
            </a:r>
          </a:p>
          <a:p>
            <a:pPr marL="285750" indent="-285750">
              <a:buFont typeface="Arial" panose="020B0604020202020204" pitchFamily="34" charset="0"/>
              <a:buChar char="•"/>
            </a:pPr>
            <a:r>
              <a:rPr lang="en-US" sz="1400" dirty="0"/>
              <a:t>Opportunity to create additional 10,000  indirect full-time jobs in:</a:t>
            </a:r>
          </a:p>
          <a:p>
            <a:pPr marL="742950" lvl="1" indent="-285750">
              <a:buFont typeface="Arial" panose="020B0604020202020204" pitchFamily="34" charset="0"/>
              <a:buChar char="•"/>
            </a:pPr>
            <a:r>
              <a:rPr lang="en-US" sz="1400" dirty="0"/>
              <a:t>Poultry feed processing.</a:t>
            </a:r>
          </a:p>
          <a:p>
            <a:pPr marL="742950" lvl="1" indent="-285750">
              <a:buFont typeface="Arial" panose="020B0604020202020204" pitchFamily="34" charset="0"/>
              <a:buChar char="•"/>
            </a:pPr>
            <a:r>
              <a:rPr lang="en-US" sz="1400" dirty="0"/>
              <a:t>Agricultural extension and vocational education. </a:t>
            </a:r>
          </a:p>
          <a:p>
            <a:pPr marL="742950" lvl="1" indent="-285750">
              <a:buFont typeface="Arial" panose="020B0604020202020204" pitchFamily="34" charset="0"/>
              <a:buChar char="•"/>
            </a:pPr>
            <a:r>
              <a:rPr lang="en-US" sz="1400" dirty="0"/>
              <a:t>Veterinary services.</a:t>
            </a:r>
          </a:p>
          <a:p>
            <a:pPr marL="742950" lvl="1" indent="-285750">
              <a:buFont typeface="Arial" panose="020B0604020202020204" pitchFamily="34" charset="0"/>
              <a:buChar char="•"/>
            </a:pPr>
            <a:r>
              <a:rPr lang="en-US" sz="1400" dirty="0"/>
              <a:t>Primary production of maize and soybean.</a:t>
            </a:r>
          </a:p>
          <a:p>
            <a:pPr marL="285750" indent="-285750">
              <a:buFont typeface="Arial" panose="020B0604020202020204" pitchFamily="34" charset="0"/>
              <a:buChar char="•"/>
            </a:pPr>
            <a:r>
              <a:rPr lang="en-US" sz="1400" dirty="0"/>
              <a:t>EUR 1 million investment in the value chain will create:</a:t>
            </a:r>
          </a:p>
          <a:p>
            <a:pPr marL="742950" lvl="1" indent="-285750">
              <a:buFont typeface="Arial" panose="020B0604020202020204" pitchFamily="34" charset="0"/>
              <a:buChar char="•"/>
            </a:pPr>
            <a:r>
              <a:rPr lang="en-US" sz="1400" dirty="0"/>
              <a:t>750  full time jobs.</a:t>
            </a:r>
          </a:p>
          <a:p>
            <a:pPr marL="742950" lvl="1" indent="-285750">
              <a:buFont typeface="Arial" panose="020B0604020202020204" pitchFamily="34" charset="0"/>
              <a:buChar char="•"/>
            </a:pPr>
            <a:r>
              <a:rPr lang="en-US" sz="1400" dirty="0"/>
              <a:t>250  new business.</a:t>
            </a:r>
            <a:endParaRPr lang="en-US" sz="1400" strike="sngStrike" dirty="0"/>
          </a:p>
        </p:txBody>
      </p:sp>
      <p:sp>
        <p:nvSpPr>
          <p:cNvPr id="22" name="Rectangle 21">
            <a:extLst>
              <a:ext uri="{FF2B5EF4-FFF2-40B4-BE49-F238E27FC236}">
                <a16:creationId xmlns:a16="http://schemas.microsoft.com/office/drawing/2014/main" id="{7B9B2B30-59C5-8D4B-BD5A-AFA89F443D1A}"/>
              </a:ext>
            </a:extLst>
          </p:cNvPr>
          <p:cNvSpPr/>
          <p:nvPr/>
        </p:nvSpPr>
        <p:spPr>
          <a:xfrm>
            <a:off x="6148346" y="4562500"/>
            <a:ext cx="5552497" cy="1692771"/>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a:t>
            </a:r>
            <a:r>
              <a:rPr lang="en-US" sz="1400" dirty="0"/>
              <a:t> young entrepreneurs interested in in the poultry business and rural households interested in up-scaling.  The existing large scale commercial poultry farms, feed mills and  TVET colleges. </a:t>
            </a:r>
          </a:p>
          <a:p>
            <a:pPr marL="285750" indent="-285750">
              <a:buFont typeface="Arial" panose="020B0604020202020204" pitchFamily="34" charset="0"/>
              <a:buChar char="•"/>
            </a:pPr>
            <a:r>
              <a:rPr lang="en-US" sz="1400" b="1" dirty="0"/>
              <a:t>Support needed</a:t>
            </a:r>
            <a:r>
              <a:rPr lang="en-US" sz="1600" b="1" dirty="0"/>
              <a:t>: </a:t>
            </a:r>
            <a:r>
              <a:rPr lang="en-US" sz="1400" dirty="0"/>
              <a:t>technical training, co-matching  grants, business skills development &amp; coaching and market linkages.</a:t>
            </a:r>
            <a:endParaRPr lang="en-US" sz="1600" dirty="0"/>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
        <p:nvSpPr>
          <p:cNvPr id="19" name="Round Same Side Corner Rectangle 18">
            <a:extLst>
              <a:ext uri="{FF2B5EF4-FFF2-40B4-BE49-F238E27FC236}">
                <a16:creationId xmlns:a16="http://schemas.microsoft.com/office/drawing/2014/main" id="{6735AA9A-63A6-9946-B683-FF70E9E155DA}"/>
              </a:ext>
            </a:extLst>
          </p:cNvPr>
          <p:cNvSpPr/>
          <p:nvPr/>
        </p:nvSpPr>
        <p:spPr>
          <a:xfrm>
            <a:off x="326226" y="89115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3" name="Round Same Side Corner Rectangle 22">
            <a:extLst>
              <a:ext uri="{FF2B5EF4-FFF2-40B4-BE49-F238E27FC236}">
                <a16:creationId xmlns:a16="http://schemas.microsoft.com/office/drawing/2014/main" id="{7924A0B1-E219-4841-BFE3-BB2FF8F8A46C}"/>
              </a:ext>
            </a:extLst>
          </p:cNvPr>
          <p:cNvSpPr/>
          <p:nvPr/>
        </p:nvSpPr>
        <p:spPr>
          <a:xfrm>
            <a:off x="6313555" y="914400"/>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
        <p:nvSpPr>
          <p:cNvPr id="24" name="Round Same Side Corner Rectangle 22">
            <a:extLst>
              <a:ext uri="{FF2B5EF4-FFF2-40B4-BE49-F238E27FC236}">
                <a16:creationId xmlns:a16="http://schemas.microsoft.com/office/drawing/2014/main" id="{F206AF89-62FC-2440-87D5-22FB42C81958}"/>
              </a:ext>
            </a:extLst>
          </p:cNvPr>
          <p:cNvSpPr/>
          <p:nvPr/>
        </p:nvSpPr>
        <p:spPr>
          <a:xfrm>
            <a:off x="343819" y="4752159"/>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5" name="Round Same Side Corner Rectangle 22">
            <a:extLst>
              <a:ext uri="{FF2B5EF4-FFF2-40B4-BE49-F238E27FC236}">
                <a16:creationId xmlns:a16="http://schemas.microsoft.com/office/drawing/2014/main" id="{6F3CE8CE-33F3-5747-A41C-C67132EF373E}"/>
              </a:ext>
            </a:extLst>
          </p:cNvPr>
          <p:cNvSpPr/>
          <p:nvPr/>
        </p:nvSpPr>
        <p:spPr>
          <a:xfrm>
            <a:off x="6313556" y="415226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Tree>
    <p:extLst>
      <p:ext uri="{BB962C8B-B14F-4D97-AF65-F5344CB8AC3E}">
        <p14:creationId xmlns:p14="http://schemas.microsoft.com/office/powerpoint/2010/main" val="4011914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210472" y="5181600"/>
            <a:ext cx="5598954" cy="110650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6</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2" y="937296"/>
            <a:ext cx="5598955" cy="40998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1030498"/>
            <a:ext cx="5552496" cy="303666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148347" y="4295993"/>
            <a:ext cx="5598954" cy="199211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359585" y="-62602"/>
            <a:ext cx="11496897"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2: Medium Poultry Farm (Broiler, Local Improved Chicken or Table Egg Production). </a:t>
            </a:r>
          </a:p>
        </p:txBody>
      </p:sp>
      <p:sp>
        <p:nvSpPr>
          <p:cNvPr id="2" name="Rectangle 1">
            <a:extLst>
              <a:ext uri="{FF2B5EF4-FFF2-40B4-BE49-F238E27FC236}">
                <a16:creationId xmlns:a16="http://schemas.microsoft.com/office/drawing/2014/main" id="{446ED2EC-CE0E-3841-ACF1-8EDFCBA10A15}"/>
              </a:ext>
            </a:extLst>
          </p:cNvPr>
          <p:cNvSpPr/>
          <p:nvPr/>
        </p:nvSpPr>
        <p:spPr>
          <a:xfrm>
            <a:off x="335518" y="1066800"/>
            <a:ext cx="5430178" cy="3970318"/>
          </a:xfrm>
          <a:prstGeom prst="rect">
            <a:avLst/>
          </a:prstGeom>
        </p:spPr>
        <p:txBody>
          <a:bodyPr wrap="square">
            <a:spAutoFit/>
          </a:bodyPr>
          <a:lstStyle/>
          <a:p>
            <a:pPr marL="285750" indent="-285750">
              <a:buFont typeface="Arial" panose="020B0604020202020204" pitchFamily="34" charset="0"/>
              <a:buChar char="•"/>
            </a:pPr>
            <a:r>
              <a:rPr lang="en-US" sz="1400" dirty="0"/>
              <a:t>Annual production capacity of 20,000 live chicken per farm. </a:t>
            </a:r>
          </a:p>
          <a:p>
            <a:pPr marL="285750" indent="-285750">
              <a:buFont typeface="Arial" panose="020B0604020202020204" pitchFamily="34" charset="0"/>
              <a:buChar char="•"/>
            </a:pPr>
            <a:r>
              <a:rPr lang="en-US" sz="1400" dirty="0"/>
              <a:t>Production scale up capacity up to 60,000 live chickens per farm.</a:t>
            </a:r>
          </a:p>
          <a:p>
            <a:pPr marL="285750" indent="-285750">
              <a:buFont typeface="Arial" panose="020B0604020202020204" pitchFamily="34" charset="0"/>
              <a:buChar char="•"/>
            </a:pPr>
            <a:r>
              <a:rPr lang="en-US" sz="1400" dirty="0"/>
              <a:t>Broiler chicken production process:</a:t>
            </a:r>
          </a:p>
          <a:p>
            <a:pPr marL="742950" lvl="1" indent="-285750">
              <a:buFont typeface="Arial" panose="020B0604020202020204" pitchFamily="34" charset="0"/>
              <a:buChar char="•"/>
            </a:pPr>
            <a:r>
              <a:rPr lang="en-US" sz="1400" dirty="0"/>
              <a:t>Production cycle duration-35 days.</a:t>
            </a:r>
          </a:p>
          <a:p>
            <a:pPr marL="742950" lvl="1" indent="-285750">
              <a:buFont typeface="Arial" panose="020B0604020202020204" pitchFamily="34" charset="0"/>
              <a:buChar char="•"/>
            </a:pPr>
            <a:r>
              <a:rPr lang="en-US" sz="1400" dirty="0"/>
              <a:t>Production cycles per year-10 cycles. </a:t>
            </a:r>
          </a:p>
          <a:p>
            <a:pPr marL="742950" lvl="1" indent="-285750">
              <a:buFont typeface="Arial" panose="020B0604020202020204" pitchFamily="34" charset="0"/>
              <a:buChar char="•"/>
            </a:pPr>
            <a:r>
              <a:rPr lang="en-US" sz="1400" dirty="0"/>
              <a:t>Production capacity per cycle-2,000 live chickens.</a:t>
            </a:r>
          </a:p>
          <a:p>
            <a:pPr marL="742950" lvl="1" indent="-285750">
              <a:buFont typeface="Arial" panose="020B0604020202020204" pitchFamily="34" charset="0"/>
              <a:buChar char="•"/>
            </a:pPr>
            <a:r>
              <a:rPr lang="en-US" sz="1400" dirty="0"/>
              <a:t>Live weight at 35 days is 2.2 kg/ chicken.</a:t>
            </a:r>
          </a:p>
          <a:p>
            <a:pPr marL="285750" indent="-285750">
              <a:buFont typeface="Arial" panose="020B0604020202020204" pitchFamily="34" charset="0"/>
              <a:buChar char="•"/>
            </a:pPr>
            <a:r>
              <a:rPr lang="en-US" sz="1400" dirty="0"/>
              <a:t>Local improved chicken production process:</a:t>
            </a:r>
          </a:p>
          <a:p>
            <a:pPr marL="742950" lvl="1" indent="-285750">
              <a:buFont typeface="Arial" panose="020B0604020202020204" pitchFamily="34" charset="0"/>
              <a:buChar char="•"/>
            </a:pPr>
            <a:r>
              <a:rPr lang="en-US" sz="1400" dirty="0"/>
              <a:t>Production cycle durairotn-120 days.</a:t>
            </a:r>
          </a:p>
          <a:p>
            <a:pPr marL="742950" lvl="1" indent="-285750">
              <a:buFont typeface="Arial" panose="020B0604020202020204" pitchFamily="34" charset="0"/>
              <a:buChar char="•"/>
            </a:pPr>
            <a:r>
              <a:rPr lang="en-US" sz="1400" dirty="0"/>
              <a:t>Production cycle per year- 3 cycles. </a:t>
            </a:r>
          </a:p>
          <a:p>
            <a:pPr marL="742950" lvl="1" indent="-285750">
              <a:buFont typeface="Arial" panose="020B0604020202020204" pitchFamily="34" charset="0"/>
              <a:buChar char="•"/>
            </a:pPr>
            <a:r>
              <a:rPr lang="en-US" sz="1400" dirty="0"/>
              <a:t>Production capacity per cycle-6,000 live chickens.</a:t>
            </a:r>
          </a:p>
          <a:p>
            <a:pPr marL="742950" lvl="1" indent="-285750">
              <a:buFont typeface="Arial" panose="020B0604020202020204" pitchFamily="34" charset="0"/>
              <a:buChar char="•"/>
            </a:pPr>
            <a:r>
              <a:rPr lang="en-US" sz="1400" dirty="0"/>
              <a:t>Live weight at 120 days is 2.0 kg/ chicken. </a:t>
            </a:r>
          </a:p>
          <a:p>
            <a:pPr marL="285750" indent="-285750">
              <a:buFont typeface="Arial" panose="020B0604020202020204" pitchFamily="34" charset="0"/>
              <a:buChar char="•"/>
            </a:pPr>
            <a:r>
              <a:rPr lang="en-US" sz="1400" dirty="0"/>
              <a:t>Table egg production:</a:t>
            </a:r>
          </a:p>
          <a:p>
            <a:pPr marL="742950" lvl="1" indent="-285750">
              <a:buFont typeface="Arial" panose="020B0604020202020204" pitchFamily="34" charset="0"/>
              <a:buChar char="•"/>
            </a:pPr>
            <a:r>
              <a:rPr lang="en-US" sz="1400" dirty="0"/>
              <a:t>Production cycle duration per chicken- 20 months/270 eggs</a:t>
            </a:r>
          </a:p>
          <a:p>
            <a:pPr marL="742950" lvl="1" indent="-285750">
              <a:buFont typeface="Arial" panose="020B0604020202020204" pitchFamily="34" charset="0"/>
              <a:buChar char="•"/>
            </a:pPr>
            <a:r>
              <a:rPr lang="en-US" sz="1400" dirty="0"/>
              <a:t>Farm production capacity per cycle: -10,000 chickens/2.7 </a:t>
            </a:r>
            <a:r>
              <a:rPr lang="en-US" sz="1400" dirty="0" err="1"/>
              <a:t>mln</a:t>
            </a:r>
            <a:r>
              <a:rPr lang="en-US" sz="1400" dirty="0"/>
              <a:t> eggs</a:t>
            </a:r>
          </a:p>
          <a:p>
            <a:pPr marL="285750" indent="-285750">
              <a:buFont typeface="Arial" panose="020B0604020202020204" pitchFamily="34" charset="0"/>
              <a:buChar char="•"/>
            </a:pPr>
            <a:r>
              <a:rPr lang="en-US" sz="1400" dirty="0"/>
              <a:t>Farm sells live chickens  to traders and wholesalers, no on-farm processing</a:t>
            </a:r>
          </a:p>
        </p:txBody>
      </p:sp>
      <p:sp>
        <p:nvSpPr>
          <p:cNvPr id="18" name="Rectangle 17">
            <a:extLst>
              <a:ext uri="{FF2B5EF4-FFF2-40B4-BE49-F238E27FC236}">
                <a16:creationId xmlns:a16="http://schemas.microsoft.com/office/drawing/2014/main" id="{07DA7546-57DD-DD46-90BD-F83D04374E9F}"/>
              </a:ext>
            </a:extLst>
          </p:cNvPr>
          <p:cNvSpPr/>
          <p:nvPr/>
        </p:nvSpPr>
        <p:spPr>
          <a:xfrm>
            <a:off x="6219183" y="1232884"/>
            <a:ext cx="5637299" cy="2893100"/>
          </a:xfrm>
          <a:prstGeom prst="rect">
            <a:avLst/>
          </a:prstGeom>
        </p:spPr>
        <p:txBody>
          <a:bodyPr wrap="square">
            <a:spAutoFit/>
          </a:bodyPr>
          <a:lstStyle/>
          <a:p>
            <a:pPr marL="285750" indent="-285750">
              <a:buFont typeface="Arial" panose="020B0604020202020204" pitchFamily="34" charset="0"/>
              <a:buChar char="•"/>
            </a:pPr>
            <a:r>
              <a:rPr lang="en-US" sz="1400" dirty="0"/>
              <a:t>Investment cost per business model EU 10,000. </a:t>
            </a:r>
          </a:p>
          <a:p>
            <a:pPr marL="285750" indent="-285750">
              <a:buFont typeface="Arial" panose="020B0604020202020204" pitchFamily="34" charset="0"/>
              <a:buChar char="•"/>
            </a:pPr>
            <a:r>
              <a:rPr lang="en-US" sz="1400" dirty="0"/>
              <a:t>Opportunity to create 6 FTE per business model.</a:t>
            </a:r>
          </a:p>
          <a:p>
            <a:pPr marL="285750" indent="-285750">
              <a:buFont typeface="Arial" panose="020B0604020202020204" pitchFamily="34" charset="0"/>
              <a:buChar char="•"/>
            </a:pPr>
            <a:r>
              <a:rPr lang="en-US" sz="1400" dirty="0"/>
              <a:t>Growing poultry market provides space for 800 medium poultry farms.</a:t>
            </a:r>
          </a:p>
          <a:p>
            <a:pPr marL="285750" indent="-285750">
              <a:buFont typeface="Arial" panose="020B0604020202020204" pitchFamily="34" charset="0"/>
              <a:buChar char="•"/>
            </a:pPr>
            <a:r>
              <a:rPr lang="en-US" sz="1400" dirty="0"/>
              <a:t>High employment opportunity for youth and women.</a:t>
            </a:r>
          </a:p>
          <a:p>
            <a:pPr marL="285750" indent="-285750">
              <a:buFont typeface="Arial" panose="020B0604020202020204" pitchFamily="34" charset="0"/>
              <a:buChar char="•"/>
            </a:pPr>
            <a:r>
              <a:rPr lang="en-US" sz="1400" dirty="0"/>
              <a:t>Total new FTE opportunity 4,800.</a:t>
            </a:r>
          </a:p>
          <a:p>
            <a:pPr marL="285750" indent="-285750">
              <a:buFont typeface="Arial" panose="020B0604020202020204" pitchFamily="34" charset="0"/>
              <a:buChar char="•"/>
            </a:pPr>
            <a:r>
              <a:rPr lang="en-US" sz="1400" dirty="0"/>
              <a:t>Opportunity to create additional 8,000 indirect full-time jobs in:</a:t>
            </a:r>
          </a:p>
          <a:p>
            <a:pPr marL="742950" lvl="1" indent="-285750">
              <a:buFont typeface="Arial" panose="020B0604020202020204" pitchFamily="34" charset="0"/>
              <a:buChar char="•"/>
            </a:pPr>
            <a:r>
              <a:rPr lang="en-US" sz="1400" dirty="0"/>
              <a:t>Poultry feed processing.</a:t>
            </a:r>
          </a:p>
          <a:p>
            <a:pPr marL="742950" lvl="1" indent="-285750">
              <a:buFont typeface="Arial" panose="020B0604020202020204" pitchFamily="34" charset="0"/>
              <a:buChar char="•"/>
            </a:pPr>
            <a:r>
              <a:rPr lang="en-US" sz="1400" dirty="0"/>
              <a:t>Agricultural extension and vocational education.</a:t>
            </a:r>
          </a:p>
          <a:p>
            <a:pPr marL="742950" lvl="1" indent="-285750">
              <a:buFont typeface="Arial" panose="020B0604020202020204" pitchFamily="34" charset="0"/>
              <a:buChar char="•"/>
            </a:pPr>
            <a:r>
              <a:rPr lang="en-US" sz="1400" dirty="0"/>
              <a:t>Veterinary services.</a:t>
            </a:r>
          </a:p>
          <a:p>
            <a:pPr marL="742950" lvl="1" indent="-285750">
              <a:buFont typeface="Arial" panose="020B0604020202020204" pitchFamily="34" charset="0"/>
              <a:buChar char="•"/>
            </a:pPr>
            <a:r>
              <a:rPr lang="en-US" sz="1400" dirty="0"/>
              <a:t>Primary production of maize and soybean.</a:t>
            </a:r>
          </a:p>
          <a:p>
            <a:pPr marL="285750" indent="-285750">
              <a:buFont typeface="Arial" panose="020B0604020202020204" pitchFamily="34" charset="0"/>
              <a:buChar char="•"/>
            </a:pPr>
            <a:r>
              <a:rPr lang="en-US" sz="1400" dirty="0"/>
              <a:t>EUR 1 million investment in the value chain will create:</a:t>
            </a:r>
          </a:p>
          <a:p>
            <a:pPr marL="742950" lvl="1" indent="-285750">
              <a:buFont typeface="Arial" panose="020B0604020202020204" pitchFamily="34" charset="0"/>
              <a:buChar char="•"/>
            </a:pPr>
            <a:r>
              <a:rPr lang="en-US" sz="1400" dirty="0"/>
              <a:t>600  full time jobs.</a:t>
            </a:r>
          </a:p>
          <a:p>
            <a:pPr marL="742950" lvl="1" indent="-285750">
              <a:buFont typeface="Arial" panose="020B0604020202020204" pitchFamily="34" charset="0"/>
              <a:buChar char="•"/>
            </a:pPr>
            <a:r>
              <a:rPr lang="en-US" sz="1400" dirty="0"/>
              <a:t>100  new business. </a:t>
            </a:r>
            <a:endParaRPr lang="en-US" sz="1400" strike="sngStrike" dirty="0"/>
          </a:p>
        </p:txBody>
      </p:sp>
      <p:sp>
        <p:nvSpPr>
          <p:cNvPr id="22" name="Rectangle 21">
            <a:extLst>
              <a:ext uri="{FF2B5EF4-FFF2-40B4-BE49-F238E27FC236}">
                <a16:creationId xmlns:a16="http://schemas.microsoft.com/office/drawing/2014/main" id="{7B9B2B30-59C5-8D4B-BD5A-AFA89F443D1A}"/>
              </a:ext>
            </a:extLst>
          </p:cNvPr>
          <p:cNvSpPr/>
          <p:nvPr/>
        </p:nvSpPr>
        <p:spPr>
          <a:xfrm>
            <a:off x="6148346" y="4562500"/>
            <a:ext cx="5552497" cy="1692771"/>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a:t>
            </a:r>
            <a:r>
              <a:rPr lang="en-US" sz="1400" dirty="0"/>
              <a:t> young entrepreneurs interested in in the poultry business and rural households interested in up-scaling.  The existing large scale commercial poultry farms, feed mills and  TVET colleges. </a:t>
            </a:r>
          </a:p>
          <a:p>
            <a:pPr marL="285750" indent="-285750">
              <a:buFont typeface="Arial" panose="020B0604020202020204" pitchFamily="34" charset="0"/>
              <a:buChar char="•"/>
            </a:pPr>
            <a:r>
              <a:rPr lang="en-US" sz="1400" b="1" dirty="0"/>
              <a:t>Support needed</a:t>
            </a:r>
            <a:r>
              <a:rPr lang="en-US" sz="1600" b="1" dirty="0"/>
              <a:t>: </a:t>
            </a:r>
            <a:r>
              <a:rPr lang="en-US" sz="1400" dirty="0"/>
              <a:t>technical training, co-matching  grants, business skills development &amp;coaching and market linkages.</a:t>
            </a:r>
            <a:endParaRPr lang="en-US" sz="1600" dirty="0"/>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
        <p:nvSpPr>
          <p:cNvPr id="12" name="Rectangle 11">
            <a:extLst>
              <a:ext uri="{FF2B5EF4-FFF2-40B4-BE49-F238E27FC236}">
                <a16:creationId xmlns:a16="http://schemas.microsoft.com/office/drawing/2014/main" id="{8D385403-E187-B54D-AFE8-AC2594D73385}"/>
              </a:ext>
            </a:extLst>
          </p:cNvPr>
          <p:cNvSpPr/>
          <p:nvPr/>
        </p:nvSpPr>
        <p:spPr>
          <a:xfrm>
            <a:off x="174623" y="5334000"/>
            <a:ext cx="5311777" cy="954107"/>
          </a:xfrm>
          <a:prstGeom prst="rect">
            <a:avLst/>
          </a:prstGeom>
        </p:spPr>
        <p:txBody>
          <a:bodyPr wrap="square">
            <a:spAutoFit/>
          </a:bodyPr>
          <a:lstStyle/>
          <a:p>
            <a:pPr marL="285750" indent="-285750">
              <a:buFont typeface="Arial" panose="020B0604020202020204" pitchFamily="34" charset="0"/>
              <a:buChar char="•"/>
            </a:pPr>
            <a:r>
              <a:rPr lang="en-US" sz="1400" dirty="0"/>
              <a:t>High cost of raw materials to produce good quality feed mill.</a:t>
            </a:r>
          </a:p>
          <a:p>
            <a:pPr marL="285750" indent="-285750">
              <a:buFont typeface="Arial" panose="020B0604020202020204" pitchFamily="34" charset="0"/>
              <a:buChar char="•"/>
            </a:pPr>
            <a:r>
              <a:rPr lang="en-US" sz="1400" dirty="0"/>
              <a:t>Limited access to finance for start up farmers. </a:t>
            </a:r>
          </a:p>
          <a:p>
            <a:pPr marL="285750" indent="-285750">
              <a:buFont typeface="Arial" panose="020B0604020202020204" pitchFamily="34" charset="0"/>
              <a:buChar char="•"/>
            </a:pPr>
            <a:r>
              <a:rPr lang="en-US" sz="1400" dirty="0"/>
              <a:t>Lack of knowledge about modern primary production practices.</a:t>
            </a:r>
          </a:p>
          <a:p>
            <a:pPr marL="285750" indent="-285750">
              <a:buFont typeface="Arial" panose="020B0604020202020204" pitchFamily="34" charset="0"/>
              <a:buChar char="•"/>
            </a:pPr>
            <a:r>
              <a:rPr lang="en-US" sz="1400" dirty="0"/>
              <a:t>Lack of knowledge about business management and marketing.</a:t>
            </a:r>
          </a:p>
        </p:txBody>
      </p:sp>
      <p:sp>
        <p:nvSpPr>
          <p:cNvPr id="23" name="Round Same Side Corner Rectangle 22">
            <a:extLst>
              <a:ext uri="{FF2B5EF4-FFF2-40B4-BE49-F238E27FC236}">
                <a16:creationId xmlns:a16="http://schemas.microsoft.com/office/drawing/2014/main" id="{12C5F4F5-7FB1-1444-88D6-1849A8F258CD}"/>
              </a:ext>
            </a:extLst>
          </p:cNvPr>
          <p:cNvSpPr/>
          <p:nvPr/>
        </p:nvSpPr>
        <p:spPr>
          <a:xfrm>
            <a:off x="326226" y="922363"/>
            <a:ext cx="3864827" cy="2206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4" name="Round Same Side Corner Rectangle 22">
            <a:extLst>
              <a:ext uri="{FF2B5EF4-FFF2-40B4-BE49-F238E27FC236}">
                <a16:creationId xmlns:a16="http://schemas.microsoft.com/office/drawing/2014/main" id="{6DE4559F-9098-5946-BA59-E614776B7C9D}"/>
              </a:ext>
            </a:extLst>
          </p:cNvPr>
          <p:cNvSpPr/>
          <p:nvPr/>
        </p:nvSpPr>
        <p:spPr>
          <a:xfrm>
            <a:off x="6313555" y="9223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
        <p:nvSpPr>
          <p:cNvPr id="25" name="Round Same Side Corner Rectangle 22">
            <a:extLst>
              <a:ext uri="{FF2B5EF4-FFF2-40B4-BE49-F238E27FC236}">
                <a16:creationId xmlns:a16="http://schemas.microsoft.com/office/drawing/2014/main" id="{84F54907-E449-0E4A-83F4-028D9BAE9955}"/>
              </a:ext>
            </a:extLst>
          </p:cNvPr>
          <p:cNvSpPr/>
          <p:nvPr/>
        </p:nvSpPr>
        <p:spPr>
          <a:xfrm>
            <a:off x="294695" y="5105400"/>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8" name="Round Same Side Corner Rectangle 22">
            <a:extLst>
              <a:ext uri="{FF2B5EF4-FFF2-40B4-BE49-F238E27FC236}">
                <a16:creationId xmlns:a16="http://schemas.microsoft.com/office/drawing/2014/main" id="{F74D4824-0318-6441-867E-27EC8338C7AE}"/>
              </a:ext>
            </a:extLst>
          </p:cNvPr>
          <p:cNvSpPr/>
          <p:nvPr/>
        </p:nvSpPr>
        <p:spPr>
          <a:xfrm>
            <a:off x="6313556" y="415226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Tree>
    <p:extLst>
      <p:ext uri="{BB962C8B-B14F-4D97-AF65-F5344CB8AC3E}">
        <p14:creationId xmlns:p14="http://schemas.microsoft.com/office/powerpoint/2010/main" val="415149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210472" y="5036105"/>
            <a:ext cx="5598955" cy="12495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7</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990599"/>
            <a:ext cx="5635864" cy="379803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990599"/>
            <a:ext cx="5552496" cy="307655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148347" y="4295993"/>
            <a:ext cx="5598954" cy="17419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38200"/>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443724" y="-31264"/>
            <a:ext cx="11519676"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3: Medium Integrated Poultry Farm Model (day old chicks, incubator and egg).  </a:t>
            </a:r>
          </a:p>
        </p:txBody>
      </p:sp>
      <p:sp>
        <p:nvSpPr>
          <p:cNvPr id="2" name="Rectangle 1">
            <a:extLst>
              <a:ext uri="{FF2B5EF4-FFF2-40B4-BE49-F238E27FC236}">
                <a16:creationId xmlns:a16="http://schemas.microsoft.com/office/drawing/2014/main" id="{446ED2EC-CE0E-3841-ACF1-8EDFCBA10A15}"/>
              </a:ext>
            </a:extLst>
          </p:cNvPr>
          <p:cNvSpPr/>
          <p:nvPr/>
        </p:nvSpPr>
        <p:spPr>
          <a:xfrm>
            <a:off x="244938" y="1121926"/>
            <a:ext cx="5766370" cy="3754874"/>
          </a:xfrm>
          <a:prstGeom prst="rect">
            <a:avLst/>
          </a:prstGeom>
        </p:spPr>
        <p:txBody>
          <a:bodyPr wrap="square">
            <a:spAutoFit/>
          </a:bodyPr>
          <a:lstStyle/>
          <a:p>
            <a:pPr marL="285750" indent="-285750">
              <a:buFont typeface="Arial" panose="020B0604020202020204" pitchFamily="34" charset="0"/>
              <a:buChar char="•"/>
            </a:pPr>
            <a:r>
              <a:rPr lang="en-US" sz="1400" dirty="0"/>
              <a:t>Annual production capacity of:</a:t>
            </a:r>
          </a:p>
          <a:p>
            <a:pPr marL="742950" lvl="1" indent="-285750">
              <a:buFont typeface="Arial" panose="020B0604020202020204" pitchFamily="34" charset="0"/>
              <a:buChar char="•"/>
            </a:pPr>
            <a:r>
              <a:rPr lang="en-US" sz="1400" dirty="0"/>
              <a:t>Day old chicks- 50.000 chicks.</a:t>
            </a:r>
          </a:p>
          <a:p>
            <a:pPr marL="742950" lvl="1" indent="-285750">
              <a:buFont typeface="Arial" panose="020B0604020202020204" pitchFamily="34" charset="0"/>
              <a:buChar char="•"/>
            </a:pPr>
            <a:r>
              <a:rPr lang="en-US" sz="1400" dirty="0"/>
              <a:t>Hatchery Egg-10,000 eggs.</a:t>
            </a:r>
          </a:p>
          <a:p>
            <a:pPr marL="742950" lvl="1" indent="-285750">
              <a:buFont typeface="Arial" panose="020B0604020202020204" pitchFamily="34" charset="0"/>
              <a:buChar char="•"/>
            </a:pPr>
            <a:r>
              <a:rPr lang="en-US" sz="1400" dirty="0"/>
              <a:t>Incubator-50, 000 eggs for own production.</a:t>
            </a:r>
          </a:p>
          <a:p>
            <a:pPr marL="742950" lvl="1" indent="-285750">
              <a:buFont typeface="Arial" panose="020B0604020202020204" pitchFamily="34" charset="0"/>
              <a:buChar char="•"/>
            </a:pPr>
            <a:r>
              <a:rPr lang="en-US" sz="1400" dirty="0"/>
              <a:t>Incubator -30,000 eggs commercial orders.</a:t>
            </a:r>
          </a:p>
          <a:p>
            <a:pPr marL="285750" indent="-285750">
              <a:buFont typeface="Arial" panose="020B0604020202020204" pitchFamily="34" charset="0"/>
              <a:buChar char="•"/>
            </a:pPr>
            <a:r>
              <a:rPr lang="en-US" sz="1400" dirty="0"/>
              <a:t>Production scale up capacity up to 80,000 day old chicks per farm.</a:t>
            </a:r>
          </a:p>
          <a:p>
            <a:pPr marL="285750" indent="-285750">
              <a:buFont typeface="Arial" panose="020B0604020202020204" pitchFamily="34" charset="0"/>
              <a:buChar char="•"/>
            </a:pPr>
            <a:r>
              <a:rPr lang="en-US" sz="1400" dirty="0"/>
              <a:t>Farm has the diversified source of revenue:</a:t>
            </a:r>
          </a:p>
          <a:p>
            <a:pPr marL="742950" lvl="1" indent="-285750">
              <a:buFont typeface="Arial" panose="020B0604020202020204" pitchFamily="34" charset="0"/>
              <a:buChar char="•"/>
            </a:pPr>
            <a:r>
              <a:rPr lang="en-US" sz="1400" dirty="0"/>
              <a:t>Selling day old chicks.</a:t>
            </a:r>
          </a:p>
          <a:p>
            <a:pPr marL="742950" lvl="1" indent="-285750">
              <a:buFont typeface="Arial" panose="020B0604020202020204" pitchFamily="34" charset="0"/>
              <a:buChar char="•"/>
            </a:pPr>
            <a:r>
              <a:rPr lang="en-US" sz="1400" dirty="0"/>
              <a:t>Selling fertilized eggs.</a:t>
            </a:r>
          </a:p>
          <a:p>
            <a:pPr marL="742950" lvl="1" indent="-285750">
              <a:buFont typeface="Arial" panose="020B0604020202020204" pitchFamily="34" charset="0"/>
              <a:buChar char="•"/>
            </a:pPr>
            <a:r>
              <a:rPr lang="en-US" sz="1400" dirty="0"/>
              <a:t>Incubation  service fee.</a:t>
            </a:r>
          </a:p>
          <a:p>
            <a:pPr marL="742950" lvl="1" indent="-285750">
              <a:buFont typeface="Arial" panose="020B0604020202020204" pitchFamily="34" charset="0"/>
              <a:buChar char="•"/>
            </a:pPr>
            <a:r>
              <a:rPr lang="en-US" sz="1400" dirty="0"/>
              <a:t>Service fee for growing the day old chicks</a:t>
            </a:r>
          </a:p>
          <a:p>
            <a:pPr marL="285750" indent="-285750">
              <a:buFont typeface="Arial" panose="020B0604020202020204" pitchFamily="34" charset="0"/>
              <a:buChar char="•"/>
            </a:pPr>
            <a:r>
              <a:rPr lang="en-US" sz="1400" dirty="0"/>
              <a:t>Incubation production process:</a:t>
            </a:r>
          </a:p>
          <a:p>
            <a:pPr marL="742950" lvl="1" indent="-285750">
              <a:buFont typeface="Arial" panose="020B0604020202020204" pitchFamily="34" charset="0"/>
              <a:buChar char="•"/>
            </a:pPr>
            <a:r>
              <a:rPr lang="en-US" sz="1400" dirty="0"/>
              <a:t>Production cycle duration-21 days</a:t>
            </a:r>
          </a:p>
          <a:p>
            <a:pPr marL="742950" lvl="1" indent="-285750">
              <a:buFont typeface="Arial" panose="020B0604020202020204" pitchFamily="34" charset="0"/>
              <a:buChar char="•"/>
            </a:pPr>
            <a:r>
              <a:rPr lang="en-US" sz="1400" dirty="0"/>
              <a:t>Production cycles per year-14 cycles </a:t>
            </a:r>
          </a:p>
          <a:p>
            <a:pPr marL="742950" lvl="1" indent="-285750">
              <a:buFont typeface="Arial" panose="020B0604020202020204" pitchFamily="34" charset="0"/>
              <a:buChar char="•"/>
            </a:pPr>
            <a:r>
              <a:rPr lang="en-US" sz="1400" dirty="0"/>
              <a:t>Production capacity per cycle-6,000</a:t>
            </a:r>
          </a:p>
          <a:p>
            <a:pPr marL="285750" indent="-285750">
              <a:buFont typeface="Arial" panose="020B0604020202020204" pitchFamily="34" charset="0"/>
              <a:buChar char="•"/>
            </a:pPr>
            <a:r>
              <a:rPr lang="en-US" sz="1400" dirty="0"/>
              <a:t>Farms sell day old chicks and fertilized eggs to poultry farms and rural households.</a:t>
            </a:r>
            <a:endParaRPr lang="en-US" sz="1600" dirty="0"/>
          </a:p>
        </p:txBody>
      </p:sp>
      <p:sp>
        <p:nvSpPr>
          <p:cNvPr id="18" name="Rectangle 17">
            <a:extLst>
              <a:ext uri="{FF2B5EF4-FFF2-40B4-BE49-F238E27FC236}">
                <a16:creationId xmlns:a16="http://schemas.microsoft.com/office/drawing/2014/main" id="{07DA7546-57DD-DD46-90BD-F83D04374E9F}"/>
              </a:ext>
            </a:extLst>
          </p:cNvPr>
          <p:cNvSpPr/>
          <p:nvPr/>
        </p:nvSpPr>
        <p:spPr>
          <a:xfrm>
            <a:off x="6180694" y="1219200"/>
            <a:ext cx="5637299" cy="2893100"/>
          </a:xfrm>
          <a:prstGeom prst="rect">
            <a:avLst/>
          </a:prstGeom>
        </p:spPr>
        <p:txBody>
          <a:bodyPr wrap="square">
            <a:spAutoFit/>
          </a:bodyPr>
          <a:lstStyle/>
          <a:p>
            <a:pPr marL="285750" indent="-285750">
              <a:buFont typeface="Arial" panose="020B0604020202020204" pitchFamily="34" charset="0"/>
              <a:buChar char="•"/>
            </a:pPr>
            <a:r>
              <a:rPr lang="en-US" sz="1400" dirty="0"/>
              <a:t>Investment cost per business model EUR 30,000</a:t>
            </a:r>
          </a:p>
          <a:p>
            <a:pPr marL="285750" indent="-285750">
              <a:buFont typeface="Arial" panose="020B0604020202020204" pitchFamily="34" charset="0"/>
              <a:buChar char="•"/>
            </a:pPr>
            <a:r>
              <a:rPr lang="en-US" sz="1400" dirty="0"/>
              <a:t>Opportunity to create 8 FTE per business model.</a:t>
            </a:r>
          </a:p>
          <a:p>
            <a:pPr marL="285750" indent="-285750">
              <a:buFont typeface="Arial" panose="020B0604020202020204" pitchFamily="34" charset="0"/>
              <a:buChar char="•"/>
            </a:pPr>
            <a:r>
              <a:rPr lang="en-US" sz="1400" dirty="0"/>
              <a:t>Growing poultry market provides space for 400 medium integrated  poultry farms.</a:t>
            </a:r>
          </a:p>
          <a:p>
            <a:pPr marL="285750" indent="-285750">
              <a:buFont typeface="Arial" panose="020B0604020202020204" pitchFamily="34" charset="0"/>
              <a:buChar char="•"/>
            </a:pPr>
            <a:r>
              <a:rPr lang="en-US" sz="1400" dirty="0"/>
              <a:t>Total new FTE opportunity 3,200. </a:t>
            </a:r>
          </a:p>
          <a:p>
            <a:pPr marL="285750" indent="-285750">
              <a:buFont typeface="Arial" panose="020B0604020202020204" pitchFamily="34" charset="0"/>
              <a:buChar char="•"/>
            </a:pPr>
            <a:r>
              <a:rPr lang="en-US" sz="1400" dirty="0"/>
              <a:t>High employment opportunity for youth and women</a:t>
            </a:r>
          </a:p>
          <a:p>
            <a:pPr marL="285750" indent="-285750">
              <a:buFont typeface="Arial" panose="020B0604020202020204" pitchFamily="34" charset="0"/>
              <a:buChar char="•"/>
            </a:pPr>
            <a:r>
              <a:rPr lang="en-US" sz="1400" dirty="0"/>
              <a:t>Requires  skilled labor to manage efficiently incubator .</a:t>
            </a:r>
          </a:p>
          <a:p>
            <a:pPr marL="285750" indent="-285750">
              <a:buFont typeface="Arial" panose="020B0604020202020204" pitchFamily="34" charset="0"/>
              <a:buChar char="•"/>
            </a:pPr>
            <a:r>
              <a:rPr lang="en-US" sz="1400" dirty="0"/>
              <a:t>Opportunity to create additional 7,000  indirect full-time jobs in:</a:t>
            </a:r>
          </a:p>
          <a:p>
            <a:pPr marL="742950" lvl="1" indent="-285750">
              <a:buFont typeface="Arial" panose="020B0604020202020204" pitchFamily="34" charset="0"/>
              <a:buChar char="•"/>
            </a:pPr>
            <a:r>
              <a:rPr lang="en-US" sz="1400" dirty="0"/>
              <a:t>Agricultural extension and vocational education </a:t>
            </a:r>
          </a:p>
          <a:p>
            <a:pPr marL="742950" lvl="1" indent="-285750">
              <a:buFont typeface="Arial" panose="020B0604020202020204" pitchFamily="34" charset="0"/>
              <a:buChar char="•"/>
            </a:pPr>
            <a:r>
              <a:rPr lang="en-US" sz="1400" dirty="0"/>
              <a:t>Veterinary services</a:t>
            </a:r>
          </a:p>
          <a:p>
            <a:pPr marL="285750" indent="-285750">
              <a:buFont typeface="Arial" panose="020B0604020202020204" pitchFamily="34" charset="0"/>
              <a:buChar char="•"/>
            </a:pPr>
            <a:r>
              <a:rPr lang="en-US" sz="1400" dirty="0"/>
              <a:t>EUR 1 million investment in the value chain will create:</a:t>
            </a:r>
          </a:p>
          <a:p>
            <a:pPr marL="742950" lvl="1" indent="-285750">
              <a:buFont typeface="Arial" panose="020B0604020202020204" pitchFamily="34" charset="0"/>
              <a:buChar char="•"/>
            </a:pPr>
            <a:r>
              <a:rPr lang="en-US" sz="1400" dirty="0"/>
              <a:t>240  full time jobs</a:t>
            </a:r>
          </a:p>
          <a:p>
            <a:pPr marL="742950" lvl="1" indent="-285750">
              <a:buFont typeface="Arial" panose="020B0604020202020204" pitchFamily="34" charset="0"/>
              <a:buChar char="•"/>
            </a:pPr>
            <a:r>
              <a:rPr lang="en-US" sz="1400" dirty="0"/>
              <a:t>30  new business </a:t>
            </a:r>
            <a:endParaRPr lang="en-US" sz="1400" strike="sngStrike" dirty="0"/>
          </a:p>
        </p:txBody>
      </p:sp>
      <p:sp>
        <p:nvSpPr>
          <p:cNvPr id="22" name="Rectangle 21">
            <a:extLst>
              <a:ext uri="{FF2B5EF4-FFF2-40B4-BE49-F238E27FC236}">
                <a16:creationId xmlns:a16="http://schemas.microsoft.com/office/drawing/2014/main" id="{7B9B2B30-59C5-8D4B-BD5A-AFA89F443D1A}"/>
              </a:ext>
            </a:extLst>
          </p:cNvPr>
          <p:cNvSpPr/>
          <p:nvPr/>
        </p:nvSpPr>
        <p:spPr>
          <a:xfrm>
            <a:off x="6148346" y="4419600"/>
            <a:ext cx="5552497" cy="1908215"/>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a:t>
            </a:r>
            <a:r>
              <a:rPr lang="en-US" sz="1400" dirty="0"/>
              <a:t>  Existing small and medium incubators and poultry farms who are interested to up scale business. Financial institutions, existing large scale commercial poultry farms, feed mills and  TVET colleges.</a:t>
            </a:r>
          </a:p>
          <a:p>
            <a:pPr marL="285750" indent="-285750">
              <a:buFont typeface="Arial" panose="020B0604020202020204" pitchFamily="34" charset="0"/>
              <a:buChar char="•"/>
            </a:pPr>
            <a:r>
              <a:rPr lang="en-US" sz="1400" b="1" dirty="0"/>
              <a:t>Support needed</a:t>
            </a:r>
            <a:r>
              <a:rPr lang="en-US" sz="1600" b="1" dirty="0"/>
              <a:t>: </a:t>
            </a:r>
            <a:r>
              <a:rPr lang="en-US" sz="1400" dirty="0"/>
              <a:t>technical training in co-matching  grants, business skills development &amp;coaching and  market linkages.</a:t>
            </a:r>
            <a:endParaRPr lang="en-US" sz="1600" dirty="0"/>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
        <p:nvSpPr>
          <p:cNvPr id="14" name="Rectangle 13">
            <a:extLst>
              <a:ext uri="{FF2B5EF4-FFF2-40B4-BE49-F238E27FC236}">
                <a16:creationId xmlns:a16="http://schemas.microsoft.com/office/drawing/2014/main" id="{3270D29F-5C22-5D47-B448-C873D2554275}"/>
              </a:ext>
            </a:extLst>
          </p:cNvPr>
          <p:cNvSpPr/>
          <p:nvPr/>
        </p:nvSpPr>
        <p:spPr>
          <a:xfrm>
            <a:off x="206567" y="5124271"/>
            <a:ext cx="5889433" cy="1200329"/>
          </a:xfrm>
          <a:prstGeom prst="rect">
            <a:avLst/>
          </a:prstGeom>
        </p:spPr>
        <p:txBody>
          <a:bodyPr wrap="square">
            <a:spAutoFit/>
          </a:bodyPr>
          <a:lstStyle/>
          <a:p>
            <a:pPr marL="285750" indent="-285750">
              <a:buFont typeface="Arial" panose="020B0604020202020204" pitchFamily="34" charset="0"/>
              <a:buChar char="•"/>
            </a:pPr>
            <a:r>
              <a:rPr lang="en-US" sz="1400" dirty="0"/>
              <a:t>High cost of electricity increases cost of production of incubation </a:t>
            </a:r>
          </a:p>
          <a:p>
            <a:pPr marL="285750" indent="-285750">
              <a:buFont typeface="Arial" panose="020B0604020202020204" pitchFamily="34" charset="0"/>
              <a:buChar char="•"/>
            </a:pPr>
            <a:r>
              <a:rPr lang="en-US" sz="1400" dirty="0"/>
              <a:t>Limited access to good quality maintenance and repairing services  for incubator equipment. </a:t>
            </a:r>
          </a:p>
          <a:p>
            <a:pPr marL="285750" indent="-285750">
              <a:buFont typeface="Arial" panose="020B0604020202020204" pitchFamily="34" charset="0"/>
              <a:buChar char="•"/>
            </a:pPr>
            <a:r>
              <a:rPr lang="en-US" sz="1400" dirty="0"/>
              <a:t>Lack of knowledge related to efficient management of incubator. </a:t>
            </a:r>
          </a:p>
          <a:p>
            <a:pPr marL="285750" indent="-285750">
              <a:buFont typeface="Arial" panose="020B0604020202020204" pitchFamily="34" charset="0"/>
              <a:buChar char="•"/>
            </a:pPr>
            <a:r>
              <a:rPr lang="en-US" sz="1400" dirty="0"/>
              <a:t>Lack of knowledge about business management and marketing</a:t>
            </a:r>
            <a:r>
              <a:rPr lang="en-US" sz="1600" dirty="0"/>
              <a:t>.</a:t>
            </a:r>
          </a:p>
        </p:txBody>
      </p:sp>
      <p:sp>
        <p:nvSpPr>
          <p:cNvPr id="24" name="Round Same Side Corner Rectangle 22">
            <a:extLst>
              <a:ext uri="{FF2B5EF4-FFF2-40B4-BE49-F238E27FC236}">
                <a16:creationId xmlns:a16="http://schemas.microsoft.com/office/drawing/2014/main" id="{CA27AC23-73AA-C542-8002-41D9BC8D2061}"/>
              </a:ext>
            </a:extLst>
          </p:cNvPr>
          <p:cNvSpPr/>
          <p:nvPr/>
        </p:nvSpPr>
        <p:spPr>
          <a:xfrm>
            <a:off x="326226" y="89115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5" name="Round Same Side Corner Rectangle 22">
            <a:extLst>
              <a:ext uri="{FF2B5EF4-FFF2-40B4-BE49-F238E27FC236}">
                <a16:creationId xmlns:a16="http://schemas.microsoft.com/office/drawing/2014/main" id="{5AEBBF71-6105-6646-A594-73CB8F9757CB}"/>
              </a:ext>
            </a:extLst>
          </p:cNvPr>
          <p:cNvSpPr/>
          <p:nvPr/>
        </p:nvSpPr>
        <p:spPr>
          <a:xfrm>
            <a:off x="6313556" y="415226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8" name="Round Same Side Corner Rectangle 22">
            <a:extLst>
              <a:ext uri="{FF2B5EF4-FFF2-40B4-BE49-F238E27FC236}">
                <a16:creationId xmlns:a16="http://schemas.microsoft.com/office/drawing/2014/main" id="{35B7DD11-12A6-7E4C-8BC1-F96FABC7ECC2}"/>
              </a:ext>
            </a:extLst>
          </p:cNvPr>
          <p:cNvSpPr/>
          <p:nvPr/>
        </p:nvSpPr>
        <p:spPr>
          <a:xfrm>
            <a:off x="351105" y="4867414"/>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9" name="Round Same Side Corner Rectangle 22">
            <a:extLst>
              <a:ext uri="{FF2B5EF4-FFF2-40B4-BE49-F238E27FC236}">
                <a16:creationId xmlns:a16="http://schemas.microsoft.com/office/drawing/2014/main" id="{396B5712-3EB9-284F-A149-6090C7F01327}"/>
              </a:ext>
            </a:extLst>
          </p:cNvPr>
          <p:cNvSpPr/>
          <p:nvPr/>
        </p:nvSpPr>
        <p:spPr>
          <a:xfrm>
            <a:off x="6313555" y="9223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Tree>
    <p:extLst>
      <p:ext uri="{BB962C8B-B14F-4D97-AF65-F5344CB8AC3E}">
        <p14:creationId xmlns:p14="http://schemas.microsoft.com/office/powerpoint/2010/main" val="385297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210472" y="4724400"/>
            <a:ext cx="5598955" cy="12495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8</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990600"/>
            <a:ext cx="5635864" cy="345850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990599"/>
            <a:ext cx="5552496" cy="307655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148347" y="4295993"/>
            <a:ext cx="5598954" cy="17419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38200"/>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443724" y="-31264"/>
            <a:ext cx="11519676"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4: Poultry Trade and Distribution.</a:t>
            </a:r>
          </a:p>
        </p:txBody>
      </p:sp>
      <p:sp>
        <p:nvSpPr>
          <p:cNvPr id="2" name="Rectangle 1">
            <a:extLst>
              <a:ext uri="{FF2B5EF4-FFF2-40B4-BE49-F238E27FC236}">
                <a16:creationId xmlns:a16="http://schemas.microsoft.com/office/drawing/2014/main" id="{446ED2EC-CE0E-3841-ACF1-8EDFCBA10A15}"/>
              </a:ext>
            </a:extLst>
          </p:cNvPr>
          <p:cNvSpPr/>
          <p:nvPr/>
        </p:nvSpPr>
        <p:spPr>
          <a:xfrm>
            <a:off x="200712" y="1251116"/>
            <a:ext cx="5766370" cy="3108543"/>
          </a:xfrm>
          <a:prstGeom prst="rect">
            <a:avLst/>
          </a:prstGeom>
        </p:spPr>
        <p:txBody>
          <a:bodyPr wrap="square">
            <a:spAutoFit/>
          </a:bodyPr>
          <a:lstStyle/>
          <a:p>
            <a:pPr marL="285750" indent="-285750">
              <a:buFont typeface="Arial" panose="020B0604020202020204" pitchFamily="34" charset="0"/>
              <a:buChar char="•"/>
            </a:pPr>
            <a:r>
              <a:rPr lang="en-US" sz="1400" dirty="0"/>
              <a:t>Annual trade and distribution turnover 10,000 live chickens</a:t>
            </a:r>
          </a:p>
          <a:p>
            <a:pPr marL="285750" indent="-285750">
              <a:buFont typeface="Arial" panose="020B0604020202020204" pitchFamily="34" charset="0"/>
              <a:buChar char="•"/>
            </a:pPr>
            <a:r>
              <a:rPr lang="en-US" sz="1400" dirty="0"/>
              <a:t>Trade  turnover  scale up capacity up to 20,000 day live chickens.</a:t>
            </a:r>
          </a:p>
          <a:p>
            <a:pPr marL="285750" indent="-285750">
              <a:buFont typeface="Arial" panose="020B0604020202020204" pitchFamily="34" charset="0"/>
              <a:buChar char="•"/>
            </a:pPr>
            <a:r>
              <a:rPr lang="en-US" sz="1400" dirty="0"/>
              <a:t>Traders mainly sells the chickens to small shops, directly to households and to smaller hotels and restaurants</a:t>
            </a:r>
          </a:p>
          <a:p>
            <a:pPr marL="285750" indent="-285750">
              <a:buFont typeface="Arial" panose="020B0604020202020204" pitchFamily="34" charset="0"/>
              <a:buChar char="•"/>
            </a:pPr>
            <a:r>
              <a:rPr lang="en-US" sz="1400" dirty="0"/>
              <a:t>Traders mainly sell the chickens in open markets and directly to urban households.</a:t>
            </a:r>
          </a:p>
          <a:p>
            <a:pPr marL="285750" indent="-285750">
              <a:buFont typeface="Arial" panose="020B0604020202020204" pitchFamily="34" charset="0"/>
              <a:buChar char="•"/>
            </a:pPr>
            <a:r>
              <a:rPr lang="en-US" sz="1400" dirty="0"/>
              <a:t>Some trades also sell the chicken  to small shops, restaurant and hotels. are also retailers and sell live chickens in open markets or small shops</a:t>
            </a:r>
            <a:endParaRPr lang="en-US" sz="1400" dirty="0">
              <a:latin typeface="Raleway Medium" panose="020B0603030101060003" pitchFamily="34" charset="77"/>
              <a:cs typeface="Futura Medium" panose="020B0602020204020303" pitchFamily="34" charset="-79"/>
            </a:endParaRPr>
          </a:p>
          <a:p>
            <a:pPr marL="285750" indent="-285750">
              <a:buFont typeface="Arial" panose="020B0604020202020204" pitchFamily="34" charset="0"/>
              <a:buChar char="•"/>
            </a:pPr>
            <a:r>
              <a:rPr lang="en-US" sz="1400" dirty="0"/>
              <a:t>Traders buy chickens a mostly small and medium size poultry farms.</a:t>
            </a:r>
          </a:p>
          <a:p>
            <a:pPr marL="285750" indent="-285750">
              <a:buFont typeface="Arial" panose="020B0604020202020204" pitchFamily="34" charset="0"/>
              <a:buChar char="•"/>
            </a:pPr>
            <a:r>
              <a:rPr lang="en-US" sz="1400" dirty="0"/>
              <a:t>Most of the traders use motorbikes and tricycles to transport chickens from farm.</a:t>
            </a:r>
          </a:p>
          <a:p>
            <a:pPr marL="285750" indent="-285750">
              <a:buFont typeface="Arial" panose="020B0604020202020204" pitchFamily="34" charset="0"/>
              <a:buChar char="•"/>
            </a:pPr>
            <a:r>
              <a:rPr lang="en-US" sz="1400" dirty="0"/>
              <a:t>Currently a one-person job, but there is space for professional distributors running several vehicles with administrative and sales staff</a:t>
            </a:r>
          </a:p>
          <a:p>
            <a:pPr marL="285750" indent="-285750">
              <a:buFont typeface="Arial" panose="020B0604020202020204" pitchFamily="34" charset="0"/>
              <a:buChar char="•"/>
            </a:pPr>
            <a:endParaRPr lang="en-US" sz="1400" dirty="0"/>
          </a:p>
        </p:txBody>
      </p:sp>
      <p:sp>
        <p:nvSpPr>
          <p:cNvPr id="18" name="Rectangle 17">
            <a:extLst>
              <a:ext uri="{FF2B5EF4-FFF2-40B4-BE49-F238E27FC236}">
                <a16:creationId xmlns:a16="http://schemas.microsoft.com/office/drawing/2014/main" id="{07DA7546-57DD-DD46-90BD-F83D04374E9F}"/>
              </a:ext>
            </a:extLst>
          </p:cNvPr>
          <p:cNvSpPr/>
          <p:nvPr/>
        </p:nvSpPr>
        <p:spPr>
          <a:xfrm>
            <a:off x="6176271" y="1405265"/>
            <a:ext cx="5637299" cy="2246769"/>
          </a:xfrm>
          <a:prstGeom prst="rect">
            <a:avLst/>
          </a:prstGeom>
        </p:spPr>
        <p:txBody>
          <a:bodyPr wrap="square">
            <a:spAutoFit/>
          </a:bodyPr>
          <a:lstStyle/>
          <a:p>
            <a:pPr marL="285750" indent="-285750">
              <a:buFont typeface="Arial" panose="020B0604020202020204" pitchFamily="34" charset="0"/>
              <a:buChar char="•"/>
            </a:pPr>
            <a:r>
              <a:rPr lang="en-US" sz="1400" dirty="0"/>
              <a:t>Investment cost per business model is 700 EU to buy motorbike.</a:t>
            </a:r>
          </a:p>
          <a:p>
            <a:pPr marL="285750" indent="-285750">
              <a:buFont typeface="Arial" panose="020B0604020202020204" pitchFamily="34" charset="0"/>
              <a:buChar char="•"/>
            </a:pPr>
            <a:r>
              <a:rPr lang="en-US" sz="1400" dirty="0"/>
              <a:t>Requires small amount of working capital of 200 EU to buy chickens from farms.</a:t>
            </a:r>
          </a:p>
          <a:p>
            <a:pPr marL="285750" indent="-285750">
              <a:buFont typeface="Arial" panose="020B0604020202020204" pitchFamily="34" charset="0"/>
              <a:buChar char="•"/>
            </a:pPr>
            <a:r>
              <a:rPr lang="en-US" sz="1400" dirty="0"/>
              <a:t>Opportunity to create 1FTE (self employment) per business model.</a:t>
            </a:r>
          </a:p>
          <a:p>
            <a:pPr marL="285750" indent="-285750">
              <a:buFont typeface="Arial" panose="020B0604020202020204" pitchFamily="34" charset="0"/>
              <a:buChar char="•"/>
            </a:pPr>
            <a:r>
              <a:rPr lang="en-US" sz="1400" dirty="0"/>
              <a:t>Growing poultry market provides space around 3000 poultry traders.</a:t>
            </a:r>
          </a:p>
          <a:p>
            <a:pPr marL="285750" indent="-285750">
              <a:buFont typeface="Arial" panose="020B0604020202020204" pitchFamily="34" charset="0"/>
              <a:buChar char="•"/>
            </a:pPr>
            <a:r>
              <a:rPr lang="en-US" sz="1400" dirty="0"/>
              <a:t>High employment opportunity for youth.</a:t>
            </a:r>
          </a:p>
          <a:p>
            <a:pPr marL="285750" indent="-285750">
              <a:buFont typeface="Arial" panose="020B0604020202020204" pitchFamily="34" charset="0"/>
              <a:buChar char="•"/>
            </a:pPr>
            <a:r>
              <a:rPr lang="en-US" sz="1400" dirty="0"/>
              <a:t>Does not require high technical skills.</a:t>
            </a:r>
          </a:p>
          <a:p>
            <a:pPr marL="285750" indent="-285750">
              <a:buFont typeface="Arial" panose="020B0604020202020204" pitchFamily="34" charset="0"/>
              <a:buChar char="•"/>
            </a:pPr>
            <a:r>
              <a:rPr lang="en-US" sz="1400" dirty="0"/>
              <a:t>Total new FTE opportunity 3,000 (self-employment). </a:t>
            </a:r>
          </a:p>
          <a:p>
            <a:pPr marL="285750" indent="-285750">
              <a:buFont typeface="Arial" panose="020B0604020202020204" pitchFamily="34" charset="0"/>
              <a:buChar char="•"/>
            </a:pPr>
            <a:r>
              <a:rPr lang="en-US" sz="1400" dirty="0"/>
              <a:t>EUR 1 million investment in the value chain will create 1200 high value job (self-employment). </a:t>
            </a:r>
            <a:endParaRPr lang="en-US" sz="1400" strike="sngStrike" dirty="0"/>
          </a:p>
        </p:txBody>
      </p:sp>
      <p:sp>
        <p:nvSpPr>
          <p:cNvPr id="22" name="Rectangle 21">
            <a:extLst>
              <a:ext uri="{FF2B5EF4-FFF2-40B4-BE49-F238E27FC236}">
                <a16:creationId xmlns:a16="http://schemas.microsoft.com/office/drawing/2014/main" id="{7B9B2B30-59C5-8D4B-BD5A-AFA89F443D1A}"/>
              </a:ext>
            </a:extLst>
          </p:cNvPr>
          <p:cNvSpPr/>
          <p:nvPr/>
        </p:nvSpPr>
        <p:spPr>
          <a:xfrm>
            <a:off x="6148346" y="4419600"/>
            <a:ext cx="5552497" cy="1908215"/>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  </a:t>
            </a:r>
            <a:r>
              <a:rPr lang="en-US" sz="1400" dirty="0"/>
              <a:t>young entrepreneurs who are interested  in the poultry business. Open markets, hotels and restaurant  which are interested to buy improved local chickens from village farms</a:t>
            </a:r>
            <a:r>
              <a:rPr lang="en-US" sz="1400" b="1" dirty="0"/>
              <a:t>.</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Support needed</a:t>
            </a:r>
            <a:r>
              <a:rPr lang="en-US" sz="1600" b="1" dirty="0"/>
              <a:t>: </a:t>
            </a:r>
            <a:r>
              <a:rPr lang="en-US" sz="1400" b="1" dirty="0"/>
              <a:t> </a:t>
            </a:r>
            <a:r>
              <a:rPr lang="en-US" sz="1400" dirty="0"/>
              <a:t>co-matching  grants to buy motorbikes  and market linkages development.</a:t>
            </a:r>
            <a:endParaRPr lang="en-US" sz="1600" dirty="0"/>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
        <p:nvSpPr>
          <p:cNvPr id="24" name="Round Same Side Corner Rectangle 22">
            <a:extLst>
              <a:ext uri="{FF2B5EF4-FFF2-40B4-BE49-F238E27FC236}">
                <a16:creationId xmlns:a16="http://schemas.microsoft.com/office/drawing/2014/main" id="{CA27AC23-73AA-C542-8002-41D9BC8D2061}"/>
              </a:ext>
            </a:extLst>
          </p:cNvPr>
          <p:cNvSpPr/>
          <p:nvPr/>
        </p:nvSpPr>
        <p:spPr>
          <a:xfrm>
            <a:off x="326226" y="89115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5" name="Round Same Side Corner Rectangle 22">
            <a:extLst>
              <a:ext uri="{FF2B5EF4-FFF2-40B4-BE49-F238E27FC236}">
                <a16:creationId xmlns:a16="http://schemas.microsoft.com/office/drawing/2014/main" id="{5AEBBF71-6105-6646-A594-73CB8F9757CB}"/>
              </a:ext>
            </a:extLst>
          </p:cNvPr>
          <p:cNvSpPr/>
          <p:nvPr/>
        </p:nvSpPr>
        <p:spPr>
          <a:xfrm>
            <a:off x="6313556" y="415226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8" name="Round Same Side Corner Rectangle 22">
            <a:extLst>
              <a:ext uri="{FF2B5EF4-FFF2-40B4-BE49-F238E27FC236}">
                <a16:creationId xmlns:a16="http://schemas.microsoft.com/office/drawing/2014/main" id="{35B7DD11-12A6-7E4C-8BC1-F96FABC7ECC2}"/>
              </a:ext>
            </a:extLst>
          </p:cNvPr>
          <p:cNvSpPr/>
          <p:nvPr/>
        </p:nvSpPr>
        <p:spPr>
          <a:xfrm>
            <a:off x="351105" y="45799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9" name="Round Same Side Corner Rectangle 22">
            <a:extLst>
              <a:ext uri="{FF2B5EF4-FFF2-40B4-BE49-F238E27FC236}">
                <a16:creationId xmlns:a16="http://schemas.microsoft.com/office/drawing/2014/main" id="{396B5712-3EB9-284F-A149-6090C7F01327}"/>
              </a:ext>
            </a:extLst>
          </p:cNvPr>
          <p:cNvSpPr/>
          <p:nvPr/>
        </p:nvSpPr>
        <p:spPr>
          <a:xfrm>
            <a:off x="6313555" y="9223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
        <p:nvSpPr>
          <p:cNvPr id="6" name="Rectangle 5">
            <a:extLst>
              <a:ext uri="{FF2B5EF4-FFF2-40B4-BE49-F238E27FC236}">
                <a16:creationId xmlns:a16="http://schemas.microsoft.com/office/drawing/2014/main" id="{99219517-1762-8443-A7F8-A383344D184B}"/>
              </a:ext>
            </a:extLst>
          </p:cNvPr>
          <p:cNvSpPr/>
          <p:nvPr/>
        </p:nvSpPr>
        <p:spPr>
          <a:xfrm>
            <a:off x="219492" y="4857804"/>
            <a:ext cx="5314553" cy="1169551"/>
          </a:xfrm>
          <a:prstGeom prst="rect">
            <a:avLst/>
          </a:prstGeom>
        </p:spPr>
        <p:txBody>
          <a:bodyPr wrap="square">
            <a:spAutoFit/>
          </a:bodyPr>
          <a:lstStyle/>
          <a:p>
            <a:pPr marL="285750" indent="-285750">
              <a:buFont typeface="Arial" panose="020B0604020202020204" pitchFamily="34" charset="0"/>
              <a:buChar char="•"/>
            </a:pPr>
            <a:r>
              <a:rPr lang="en-US" sz="1400" dirty="0"/>
              <a:t>In case of opportunity for full time job in other sector youth prefer to quit business activities in trading and distributions.</a:t>
            </a:r>
          </a:p>
          <a:p>
            <a:pPr marL="285750" indent="-285750">
              <a:buFont typeface="Arial" panose="020B0604020202020204" pitchFamily="34" charset="0"/>
              <a:buChar char="•"/>
            </a:pPr>
            <a:r>
              <a:rPr lang="en-US" sz="1400" dirty="0"/>
              <a:t>Banks do not finance traders.</a:t>
            </a:r>
          </a:p>
          <a:p>
            <a:pPr marL="285750" indent="-285750">
              <a:buFont typeface="Arial" panose="020B0604020202020204" pitchFamily="34" charset="0"/>
              <a:buChar char="•"/>
            </a:pPr>
            <a:r>
              <a:rPr lang="en-US" sz="1400" dirty="0"/>
              <a:t>MFIs work with traders but interest rate is high at average 10% more that  in banks. </a:t>
            </a:r>
          </a:p>
        </p:txBody>
      </p:sp>
    </p:spTree>
    <p:extLst>
      <p:ext uri="{BB962C8B-B14F-4D97-AF65-F5344CB8AC3E}">
        <p14:creationId xmlns:p14="http://schemas.microsoft.com/office/powerpoint/2010/main" val="69961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2E6BA2-B222-A742-9FD2-4F6057279C53}"/>
              </a:ext>
            </a:extLst>
          </p:cNvPr>
          <p:cNvSpPr/>
          <p:nvPr/>
        </p:nvSpPr>
        <p:spPr>
          <a:xfrm>
            <a:off x="210472" y="5036105"/>
            <a:ext cx="5598955" cy="124959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3" name="Slide Number Placeholder 2">
            <a:extLst>
              <a:ext uri="{FF2B5EF4-FFF2-40B4-BE49-F238E27FC236}">
                <a16:creationId xmlns:a16="http://schemas.microsoft.com/office/drawing/2014/main" id="{BB828C00-9D10-464A-B4D6-19D381F221E8}"/>
              </a:ext>
            </a:extLst>
          </p:cNvPr>
          <p:cNvSpPr>
            <a:spLocks noGrp="1"/>
          </p:cNvSpPr>
          <p:nvPr>
            <p:ph type="sldNum" sz="quarter" idx="12"/>
          </p:nvPr>
        </p:nvSpPr>
        <p:spPr/>
        <p:txBody>
          <a:bodyPr/>
          <a:lstStyle/>
          <a:p>
            <a:fld id="{D47D5607-B8B2-1045-B45F-7FE67DA2B3EB}" type="slidenum">
              <a:rPr lang="en-US" smtClean="0"/>
              <a:pPr/>
              <a:t>9</a:t>
            </a:fld>
            <a:endParaRPr lang="en-US" dirty="0"/>
          </a:p>
        </p:txBody>
      </p:sp>
      <p:sp>
        <p:nvSpPr>
          <p:cNvPr id="4" name="Rectangle 3">
            <a:extLst>
              <a:ext uri="{FF2B5EF4-FFF2-40B4-BE49-F238E27FC236}">
                <a16:creationId xmlns:a16="http://schemas.microsoft.com/office/drawing/2014/main" id="{AF9B581A-8251-B641-820E-BA00B00553AF}"/>
              </a:ext>
            </a:extLst>
          </p:cNvPr>
          <p:cNvSpPr/>
          <p:nvPr/>
        </p:nvSpPr>
        <p:spPr>
          <a:xfrm>
            <a:off x="210473" y="990599"/>
            <a:ext cx="5635864" cy="379803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5" name="Rectangle 4">
            <a:extLst>
              <a:ext uri="{FF2B5EF4-FFF2-40B4-BE49-F238E27FC236}">
                <a16:creationId xmlns:a16="http://schemas.microsoft.com/office/drawing/2014/main" id="{5015DF1A-FD2C-4848-A1D1-483866D043A5}"/>
              </a:ext>
            </a:extLst>
          </p:cNvPr>
          <p:cNvSpPr/>
          <p:nvPr/>
        </p:nvSpPr>
        <p:spPr>
          <a:xfrm>
            <a:off x="6197292" y="990599"/>
            <a:ext cx="5552496" cy="3076559"/>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Rectangle 6">
            <a:extLst>
              <a:ext uri="{FF2B5EF4-FFF2-40B4-BE49-F238E27FC236}">
                <a16:creationId xmlns:a16="http://schemas.microsoft.com/office/drawing/2014/main" id="{F80E0BEB-8B9A-914A-9327-7115279B33E9}"/>
              </a:ext>
            </a:extLst>
          </p:cNvPr>
          <p:cNvSpPr/>
          <p:nvPr/>
        </p:nvSpPr>
        <p:spPr>
          <a:xfrm>
            <a:off x="6148347" y="4295993"/>
            <a:ext cx="5598954" cy="198970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Helvetica" pitchFamily="2" charset="0"/>
            </a:endParaRPr>
          </a:p>
        </p:txBody>
      </p:sp>
      <p:sp>
        <p:nvSpPr>
          <p:cNvPr id="10" name="TextBox 9">
            <a:extLst>
              <a:ext uri="{FF2B5EF4-FFF2-40B4-BE49-F238E27FC236}">
                <a16:creationId xmlns:a16="http://schemas.microsoft.com/office/drawing/2014/main" id="{771DF43D-751A-8444-BF33-B50E4E3818A1}"/>
              </a:ext>
            </a:extLst>
          </p:cNvPr>
          <p:cNvSpPr txBox="1"/>
          <p:nvPr/>
        </p:nvSpPr>
        <p:spPr>
          <a:xfrm>
            <a:off x="335518" y="838200"/>
            <a:ext cx="2951429" cy="369332"/>
          </a:xfrm>
          <a:prstGeom prst="rect">
            <a:avLst/>
          </a:prstGeom>
          <a:noFill/>
        </p:spPr>
        <p:txBody>
          <a:bodyPr wrap="square" rtlCol="0">
            <a:spAutoFit/>
          </a:bodyPr>
          <a:lstStyle/>
          <a:p>
            <a:r>
              <a:rPr lang="en-GB" dirty="0">
                <a:solidFill>
                  <a:schemeClr val="bg1"/>
                </a:solidFill>
                <a:latin typeface="Raleway Medium" panose="020B0603030101060003" pitchFamily="34" charset="77"/>
                <a:cs typeface="Futura Medium" panose="020B0602020204020303" pitchFamily="34" charset="-79"/>
              </a:rPr>
              <a:t>Product or Service </a:t>
            </a:r>
          </a:p>
        </p:txBody>
      </p:sp>
      <p:pic>
        <p:nvPicPr>
          <p:cNvPr id="26" name="Picture 4" descr="Chicken Icon - Free Download, PNG and Vector">
            <a:extLst>
              <a:ext uri="{FF2B5EF4-FFF2-40B4-BE49-F238E27FC236}">
                <a16:creationId xmlns:a16="http://schemas.microsoft.com/office/drawing/2014/main" id="{0D19D7E4-095D-5641-9599-308E29167B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1" y="227835"/>
            <a:ext cx="485438" cy="457965"/>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6946F88E-65AB-3F46-9E99-9C5AF368A6DB}"/>
              </a:ext>
            </a:extLst>
          </p:cNvPr>
          <p:cNvSpPr txBox="1">
            <a:spLocks/>
          </p:cNvSpPr>
          <p:nvPr/>
        </p:nvSpPr>
        <p:spPr>
          <a:xfrm>
            <a:off x="443724" y="-31264"/>
            <a:ext cx="11519676" cy="1125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lumMod val="65000"/>
                    <a:lumOff val="35000"/>
                  </a:schemeClr>
                </a:solidFill>
                <a:latin typeface="Raleway Medium" panose="020B0603030101060003" pitchFamily="34" charset="77"/>
                <a:ea typeface="+mj-ea"/>
                <a:cs typeface="+mj-cs"/>
              </a:defRPr>
            </a:lvl1pPr>
          </a:lstStyle>
          <a:p>
            <a:r>
              <a:rPr lang="en-US" dirty="0"/>
              <a:t>Business Model 5: Medium Poultry Feed Plant.</a:t>
            </a:r>
          </a:p>
        </p:txBody>
      </p:sp>
      <p:sp>
        <p:nvSpPr>
          <p:cNvPr id="22" name="Rectangle 21">
            <a:extLst>
              <a:ext uri="{FF2B5EF4-FFF2-40B4-BE49-F238E27FC236}">
                <a16:creationId xmlns:a16="http://schemas.microsoft.com/office/drawing/2014/main" id="{7B9B2B30-59C5-8D4B-BD5A-AFA89F443D1A}"/>
              </a:ext>
            </a:extLst>
          </p:cNvPr>
          <p:cNvSpPr/>
          <p:nvPr/>
        </p:nvSpPr>
        <p:spPr>
          <a:xfrm>
            <a:off x="6124699" y="4592830"/>
            <a:ext cx="5552497" cy="1908215"/>
          </a:xfrm>
          <a:prstGeom prst="rect">
            <a:avLst/>
          </a:prstGeom>
        </p:spPr>
        <p:txBody>
          <a:bodyPr wrap="square">
            <a:spAutoFit/>
          </a:bodyPr>
          <a:lstStyle/>
          <a:p>
            <a:pPr marL="285750" indent="-285750">
              <a:buFont typeface="Arial" panose="020B0604020202020204" pitchFamily="34" charset="0"/>
              <a:buChar char="•"/>
            </a:pPr>
            <a:r>
              <a:rPr lang="en-US" sz="1400" b="1" dirty="0"/>
              <a:t>Potential partners: </a:t>
            </a:r>
            <a:r>
              <a:rPr lang="en-US" sz="1400" dirty="0"/>
              <a:t>Existing feed mills plant which are interested  to scale up the business. Farmers producing maize, soyabean and sunflower . Small  and medium poultry farms, TVET colleges and agricultural extension offices</a:t>
            </a:r>
            <a:r>
              <a:rPr lang="en-US" sz="1400" b="1" dirty="0"/>
              <a:t>.  </a:t>
            </a:r>
          </a:p>
          <a:p>
            <a:pPr marL="285750" indent="-285750">
              <a:buFont typeface="Arial" panose="020B0604020202020204" pitchFamily="34" charset="0"/>
              <a:buChar char="•"/>
            </a:pPr>
            <a:r>
              <a:rPr lang="en-US" sz="1400" b="1" dirty="0"/>
              <a:t>Support needed</a:t>
            </a:r>
            <a:r>
              <a:rPr lang="en-US" sz="1600" b="1" dirty="0"/>
              <a:t>: </a:t>
            </a:r>
            <a:r>
              <a:rPr lang="en-US" sz="1400" b="1" dirty="0"/>
              <a:t> </a:t>
            </a:r>
            <a:r>
              <a:rPr lang="en-US" sz="1400" dirty="0"/>
              <a:t>co-matching  grants,  capacity building and training in good quality feed formation, market linkages development.</a:t>
            </a:r>
            <a:endParaRPr lang="en-US" sz="1600" dirty="0"/>
          </a:p>
          <a:p>
            <a:pPr marL="285750" indent="-285750">
              <a:buFont typeface="Arial" panose="020B0604020202020204" pitchFamily="34" charset="0"/>
              <a:buChar char="•"/>
            </a:pPr>
            <a:endParaRPr lang="en-US" sz="1600" dirty="0">
              <a:solidFill>
                <a:schemeClr val="tx2"/>
              </a:solidFill>
            </a:endParaRPr>
          </a:p>
          <a:p>
            <a:r>
              <a:rPr lang="en-US" sz="1600" dirty="0">
                <a:solidFill>
                  <a:schemeClr val="tx2"/>
                </a:solidFill>
              </a:rPr>
              <a:t> </a:t>
            </a:r>
          </a:p>
        </p:txBody>
      </p:sp>
      <p:sp>
        <p:nvSpPr>
          <p:cNvPr id="24" name="Round Same Side Corner Rectangle 22">
            <a:extLst>
              <a:ext uri="{FF2B5EF4-FFF2-40B4-BE49-F238E27FC236}">
                <a16:creationId xmlns:a16="http://schemas.microsoft.com/office/drawing/2014/main" id="{CA27AC23-73AA-C542-8002-41D9BC8D2061}"/>
              </a:ext>
            </a:extLst>
          </p:cNvPr>
          <p:cNvSpPr/>
          <p:nvPr/>
        </p:nvSpPr>
        <p:spPr>
          <a:xfrm>
            <a:off x="326226" y="891157"/>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Product or Service</a:t>
            </a:r>
          </a:p>
        </p:txBody>
      </p:sp>
      <p:sp>
        <p:nvSpPr>
          <p:cNvPr id="25" name="Round Same Side Corner Rectangle 22">
            <a:extLst>
              <a:ext uri="{FF2B5EF4-FFF2-40B4-BE49-F238E27FC236}">
                <a16:creationId xmlns:a16="http://schemas.microsoft.com/office/drawing/2014/main" id="{5AEBBF71-6105-6646-A594-73CB8F9757CB}"/>
              </a:ext>
            </a:extLst>
          </p:cNvPr>
          <p:cNvSpPr/>
          <p:nvPr/>
        </p:nvSpPr>
        <p:spPr>
          <a:xfrm>
            <a:off x="6313556" y="4152268"/>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Entry Point</a:t>
            </a:r>
          </a:p>
        </p:txBody>
      </p:sp>
      <p:sp>
        <p:nvSpPr>
          <p:cNvPr id="28" name="Round Same Side Corner Rectangle 22">
            <a:extLst>
              <a:ext uri="{FF2B5EF4-FFF2-40B4-BE49-F238E27FC236}">
                <a16:creationId xmlns:a16="http://schemas.microsoft.com/office/drawing/2014/main" id="{35B7DD11-12A6-7E4C-8BC1-F96FABC7ECC2}"/>
              </a:ext>
            </a:extLst>
          </p:cNvPr>
          <p:cNvSpPr/>
          <p:nvPr/>
        </p:nvSpPr>
        <p:spPr>
          <a:xfrm>
            <a:off x="351105" y="4867414"/>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Barriers to Entry </a:t>
            </a:r>
          </a:p>
        </p:txBody>
      </p:sp>
      <p:sp>
        <p:nvSpPr>
          <p:cNvPr id="29" name="Round Same Side Corner Rectangle 22">
            <a:extLst>
              <a:ext uri="{FF2B5EF4-FFF2-40B4-BE49-F238E27FC236}">
                <a16:creationId xmlns:a16="http://schemas.microsoft.com/office/drawing/2014/main" id="{396B5712-3EB9-284F-A149-6090C7F01327}"/>
              </a:ext>
            </a:extLst>
          </p:cNvPr>
          <p:cNvSpPr/>
          <p:nvPr/>
        </p:nvSpPr>
        <p:spPr>
          <a:xfrm>
            <a:off x="6313555" y="922363"/>
            <a:ext cx="3864827" cy="296837"/>
          </a:xfrm>
          <a:prstGeom prst="round2Same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Raleway Medium" panose="020B0603030101060003" pitchFamily="34" charset="77"/>
                <a:cs typeface="Futura Medium" panose="020B0602020204020303" pitchFamily="34" charset="-79"/>
              </a:rPr>
              <a:t>Employment Impact </a:t>
            </a:r>
          </a:p>
        </p:txBody>
      </p:sp>
      <p:sp>
        <p:nvSpPr>
          <p:cNvPr id="6" name="Rectangle 5">
            <a:extLst>
              <a:ext uri="{FF2B5EF4-FFF2-40B4-BE49-F238E27FC236}">
                <a16:creationId xmlns:a16="http://schemas.microsoft.com/office/drawing/2014/main" id="{99219517-1762-8443-A7F8-A383344D184B}"/>
              </a:ext>
            </a:extLst>
          </p:cNvPr>
          <p:cNvSpPr/>
          <p:nvPr/>
        </p:nvSpPr>
        <p:spPr>
          <a:xfrm>
            <a:off x="324247" y="5164251"/>
            <a:ext cx="5314553" cy="1169551"/>
          </a:xfrm>
          <a:prstGeom prst="rect">
            <a:avLst/>
          </a:prstGeom>
        </p:spPr>
        <p:txBody>
          <a:bodyPr wrap="square">
            <a:spAutoFit/>
          </a:bodyPr>
          <a:lstStyle/>
          <a:p>
            <a:pPr marL="285750" indent="-285750">
              <a:buFont typeface="Arial" panose="020B0604020202020204" pitchFamily="34" charset="0"/>
              <a:buChar char="•"/>
            </a:pPr>
            <a:r>
              <a:rPr lang="en-US" sz="1400" dirty="0"/>
              <a:t>High cost of raw materials such as maize and wheat makes very difficult to achieve the long-term financial sustainability of the business.</a:t>
            </a:r>
          </a:p>
          <a:p>
            <a:pPr marL="285750" indent="-285750">
              <a:buFont typeface="Arial" panose="020B0604020202020204" pitchFamily="34" charset="0"/>
              <a:buChar char="•"/>
            </a:pPr>
            <a:r>
              <a:rPr lang="en-US" sz="1400" dirty="0"/>
              <a:t>High market competition from large scale  feed mill plants. Most of these plants are located in Nairobi.</a:t>
            </a:r>
          </a:p>
        </p:txBody>
      </p:sp>
      <p:sp>
        <p:nvSpPr>
          <p:cNvPr id="8" name="Rectangle 7">
            <a:extLst>
              <a:ext uri="{FF2B5EF4-FFF2-40B4-BE49-F238E27FC236}">
                <a16:creationId xmlns:a16="http://schemas.microsoft.com/office/drawing/2014/main" id="{CCA607B3-CC92-A942-93B3-54A694C938BA}"/>
              </a:ext>
            </a:extLst>
          </p:cNvPr>
          <p:cNvSpPr/>
          <p:nvPr/>
        </p:nvSpPr>
        <p:spPr>
          <a:xfrm>
            <a:off x="279752" y="1232698"/>
            <a:ext cx="5403542" cy="3631763"/>
          </a:xfrm>
          <a:prstGeom prst="rect">
            <a:avLst/>
          </a:prstGeom>
        </p:spPr>
        <p:txBody>
          <a:bodyPr wrap="square">
            <a:spAutoFit/>
          </a:bodyPr>
          <a:lstStyle/>
          <a:p>
            <a:pPr marL="285750" indent="-285750">
              <a:buFont typeface="Arial" panose="020B0604020202020204" pitchFamily="34" charset="0"/>
              <a:buChar char="•"/>
            </a:pPr>
            <a:r>
              <a:rPr lang="en-US" sz="1400" dirty="0"/>
              <a:t>Annual production capacity of 5,000-10,000 tons of poultry feed, plus mixing service for farmers who bring own ingredients.</a:t>
            </a:r>
          </a:p>
          <a:p>
            <a:pPr marL="285750" indent="-285750">
              <a:buFont typeface="Arial" panose="020B0604020202020204" pitchFamily="34" charset="0"/>
              <a:buChar char="•"/>
            </a:pPr>
            <a:r>
              <a:rPr lang="en-US" sz="1400" dirty="0"/>
              <a:t>Diversified source of revenue:</a:t>
            </a:r>
          </a:p>
          <a:p>
            <a:pPr marL="285750" indent="-285750">
              <a:buFont typeface="Arial" panose="020B0604020202020204" pitchFamily="34" charset="0"/>
              <a:buChar char="•"/>
            </a:pPr>
            <a:r>
              <a:rPr lang="en-US" sz="1400" dirty="0"/>
              <a:t>Selling the poultry feed mill</a:t>
            </a:r>
          </a:p>
          <a:p>
            <a:pPr marL="285750" indent="-285750">
              <a:buFont typeface="Arial" panose="020B0604020202020204" pitchFamily="34" charset="0"/>
              <a:buChar char="•"/>
            </a:pPr>
            <a:r>
              <a:rPr lang="en-US" sz="1400" dirty="0"/>
              <a:t>Fee for raw materials mixing service</a:t>
            </a:r>
          </a:p>
          <a:p>
            <a:pPr marL="285750" indent="-285750">
              <a:buFont typeface="Arial" panose="020B0604020202020204" pitchFamily="34" charset="0"/>
              <a:buChar char="•"/>
            </a:pPr>
            <a:r>
              <a:rPr lang="en-US" sz="1400" dirty="0"/>
              <a:t>Different mixes for each stage in the growth cycle:</a:t>
            </a:r>
          </a:p>
          <a:p>
            <a:pPr marL="742950" lvl="1" indent="-285750">
              <a:buFont typeface="Arial" panose="020B0604020202020204" pitchFamily="34" charset="0"/>
              <a:buChar char="•"/>
            </a:pPr>
            <a:r>
              <a:rPr lang="en-US" sz="1200" dirty="0"/>
              <a:t>Starter</a:t>
            </a:r>
          </a:p>
          <a:p>
            <a:pPr marL="742950" lvl="1" indent="-285750">
              <a:buFont typeface="Arial" panose="020B0604020202020204" pitchFamily="34" charset="0"/>
              <a:buChar char="•"/>
            </a:pPr>
            <a:r>
              <a:rPr lang="en-US" sz="1200" dirty="0"/>
              <a:t>Growing</a:t>
            </a:r>
          </a:p>
          <a:p>
            <a:pPr marL="742950" lvl="1" indent="-285750">
              <a:buFont typeface="Arial" panose="020B0604020202020204" pitchFamily="34" charset="0"/>
              <a:buChar char="•"/>
            </a:pPr>
            <a:r>
              <a:rPr lang="en-US" sz="1200" dirty="0"/>
              <a:t>Finishing </a:t>
            </a:r>
          </a:p>
          <a:p>
            <a:pPr marL="285750" indent="-285750">
              <a:buFont typeface="Arial" panose="020B0604020202020204" pitchFamily="34" charset="0"/>
              <a:buChar char="•"/>
            </a:pPr>
            <a:r>
              <a:rPr lang="en-US" sz="1400" dirty="0"/>
              <a:t>Maize and wheat are main components and imported pre-mix (minerals and vitamins).</a:t>
            </a:r>
          </a:p>
          <a:p>
            <a:pPr marL="285750" indent="-285750">
              <a:buFont typeface="Arial" panose="020B0604020202020204" pitchFamily="34" charset="0"/>
              <a:buChar char="•"/>
            </a:pPr>
            <a:r>
              <a:rPr lang="en-US" sz="1400" dirty="0"/>
              <a:t>Plant sells feed meal to small and medium poultry farms.</a:t>
            </a:r>
          </a:p>
          <a:p>
            <a:pPr marL="285750" indent="-285750">
              <a:buFont typeface="Arial" panose="020B0604020202020204" pitchFamily="34" charset="0"/>
              <a:buChar char="•"/>
            </a:pPr>
            <a:r>
              <a:rPr lang="en-US" sz="1400" dirty="0"/>
              <a:t>To increase the outreach of farmers plant can open small shops in the  villages. This  will require additional investments in infrastructure  and as well  recruitment of new staff.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200" dirty="0">
              <a:solidFill>
                <a:schemeClr val="tx2"/>
              </a:solidFill>
            </a:endParaRPr>
          </a:p>
        </p:txBody>
      </p:sp>
      <p:sp>
        <p:nvSpPr>
          <p:cNvPr id="9" name="Rectangle 8">
            <a:extLst>
              <a:ext uri="{FF2B5EF4-FFF2-40B4-BE49-F238E27FC236}">
                <a16:creationId xmlns:a16="http://schemas.microsoft.com/office/drawing/2014/main" id="{FA89A674-0A1A-5E4D-A651-EC05282B7346}"/>
              </a:ext>
            </a:extLst>
          </p:cNvPr>
          <p:cNvSpPr/>
          <p:nvPr/>
        </p:nvSpPr>
        <p:spPr>
          <a:xfrm>
            <a:off x="6308300" y="1258468"/>
            <a:ext cx="5392543" cy="2893100"/>
          </a:xfrm>
          <a:prstGeom prst="rect">
            <a:avLst/>
          </a:prstGeom>
        </p:spPr>
        <p:txBody>
          <a:bodyPr wrap="square">
            <a:spAutoFit/>
          </a:bodyPr>
          <a:lstStyle/>
          <a:p>
            <a:pPr marL="285750" indent="-285750">
              <a:buFont typeface="Arial" panose="020B0604020202020204" pitchFamily="34" charset="0"/>
              <a:buChar char="•"/>
            </a:pPr>
            <a:r>
              <a:rPr lang="en-US" sz="1400" dirty="0"/>
              <a:t>Investment cost per business model EUR 25,000 </a:t>
            </a:r>
          </a:p>
          <a:p>
            <a:pPr marL="285750" indent="-285750">
              <a:buFont typeface="Arial" panose="020B0604020202020204" pitchFamily="34" charset="0"/>
              <a:buChar char="•"/>
            </a:pPr>
            <a:r>
              <a:rPr lang="en-US" sz="1400" dirty="0"/>
              <a:t>Opportunity to create 5 FTE per business model. </a:t>
            </a:r>
          </a:p>
          <a:p>
            <a:pPr marL="285750" indent="-285750">
              <a:buFont typeface="Arial" panose="020B0604020202020204" pitchFamily="34" charset="0"/>
              <a:buChar char="•"/>
            </a:pPr>
            <a:r>
              <a:rPr lang="en-US" sz="1400" dirty="0"/>
              <a:t>Limited market growth opportunity does not create big opportunity to scale up business models and increase total employment.</a:t>
            </a:r>
          </a:p>
          <a:p>
            <a:pPr marL="285750" indent="-285750">
              <a:buFont typeface="Arial" panose="020B0604020202020204" pitchFamily="34" charset="0"/>
              <a:buChar char="•"/>
            </a:pPr>
            <a:r>
              <a:rPr lang="en-US" sz="1400" dirty="0"/>
              <a:t>Current market demand allows maximum 50 business models development </a:t>
            </a:r>
          </a:p>
          <a:p>
            <a:pPr marL="285750" indent="-285750">
              <a:buFont typeface="Arial" panose="020B0604020202020204" pitchFamily="34" charset="0"/>
              <a:buChar char="•"/>
            </a:pPr>
            <a:r>
              <a:rPr lang="en-US" sz="1400" dirty="0"/>
              <a:t>Total new FTE opportunity 250</a:t>
            </a:r>
          </a:p>
          <a:p>
            <a:pPr marL="285750" indent="-285750">
              <a:buFont typeface="Arial" panose="020B0604020202020204" pitchFamily="34" charset="0"/>
              <a:buChar char="•"/>
            </a:pPr>
            <a:r>
              <a:rPr lang="en-US" sz="1400" dirty="0"/>
              <a:t>Opportunity to create additional 1,500  indirect full-time jobs in:</a:t>
            </a:r>
          </a:p>
          <a:p>
            <a:pPr marL="742950" lvl="1" indent="-285750">
              <a:buFont typeface="Arial" panose="020B0604020202020204" pitchFamily="34" charset="0"/>
              <a:buChar char="•"/>
            </a:pPr>
            <a:r>
              <a:rPr lang="en-US" sz="1400" dirty="0"/>
              <a:t>Primary production of maize and soybean.</a:t>
            </a:r>
          </a:p>
          <a:p>
            <a:pPr marL="742950" lvl="1" indent="-285750">
              <a:buFont typeface="Arial" panose="020B0604020202020204" pitchFamily="34" charset="0"/>
              <a:buChar char="•"/>
            </a:pPr>
            <a:r>
              <a:rPr lang="en-US" sz="1400" dirty="0"/>
              <a:t>Agricultural extension and vocational education. </a:t>
            </a:r>
          </a:p>
          <a:p>
            <a:pPr marL="285750" indent="-285750">
              <a:buFont typeface="Arial" panose="020B0604020202020204" pitchFamily="34" charset="0"/>
              <a:buChar char="•"/>
            </a:pPr>
            <a:r>
              <a:rPr lang="en-US" sz="1400" dirty="0"/>
              <a:t>EUR 1 million investment in the value chain will create:</a:t>
            </a:r>
          </a:p>
          <a:p>
            <a:pPr marL="742950" lvl="1" indent="-285750">
              <a:buFont typeface="Arial" panose="020B0604020202020204" pitchFamily="34" charset="0"/>
              <a:buChar char="•"/>
            </a:pPr>
            <a:r>
              <a:rPr lang="en-US" sz="1400" dirty="0"/>
              <a:t>200  full time jobs</a:t>
            </a:r>
          </a:p>
          <a:p>
            <a:pPr marL="742950" lvl="1" indent="-285750">
              <a:buFont typeface="Arial" panose="020B0604020202020204" pitchFamily="34" charset="0"/>
              <a:buChar char="•"/>
            </a:pPr>
            <a:r>
              <a:rPr lang="en-US" sz="1400" dirty="0"/>
              <a:t>40  new business </a:t>
            </a:r>
            <a:endParaRPr lang="en-US" sz="1400" strike="sngStrike" dirty="0"/>
          </a:p>
        </p:txBody>
      </p:sp>
    </p:spTree>
    <p:extLst>
      <p:ext uri="{BB962C8B-B14F-4D97-AF65-F5344CB8AC3E}">
        <p14:creationId xmlns:p14="http://schemas.microsoft.com/office/powerpoint/2010/main" val="35542164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3B94105A4FF73458EF8A55CC7072EE3" ma:contentTypeVersion="25" ma:contentTypeDescription="Ein neues Dokument erstellen." ma:contentTypeScope="" ma:versionID="a40ab8e27473742e2e0bb7bd9a66dfce">
  <xsd:schema xmlns:xsd="http://www.w3.org/2001/XMLSchema" xmlns:xs="http://www.w3.org/2001/XMLSchema" xmlns:p="http://schemas.microsoft.com/office/2006/metadata/properties" xmlns:ns2="c212e057-d64f-4ede-8435-d99f042e3c2b" xmlns:ns3="a04186fc-7ca8-40ce-8d8b-5ed029ed0295" targetNamespace="http://schemas.microsoft.com/office/2006/metadata/properties" ma:root="true" ma:fieldsID="59dc06a5876723267be9a7846341cf01" ns2:_="" ns3:_="">
    <xsd:import namespace="c212e057-d64f-4ede-8435-d99f042e3c2b"/>
    <xsd:import namespace="a04186fc-7ca8-40ce-8d8b-5ed029ed0295"/>
    <xsd:element name="properties">
      <xsd:complexType>
        <xsd:sequence>
          <xsd:element name="documentManagement">
            <xsd:complexType>
              <xsd:all>
                <xsd:element ref="ns2:Country_x002f_Region" minOccurs="0"/>
                <xsd:element ref="ns2:Motif"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fc931562-8c25-4c48-acd9-30d1961e39d1CountryOrRegion" minOccurs="0"/>
                <xsd:element ref="ns2:fc931562-8c25-4c48-acd9-30d1961e39d1State" minOccurs="0"/>
                <xsd:element ref="ns2:fc931562-8c25-4c48-acd9-30d1961e39d1City" minOccurs="0"/>
                <xsd:element ref="ns2:fc931562-8c25-4c48-acd9-30d1961e39d1PostalCode" minOccurs="0"/>
                <xsd:element ref="ns2:fc931562-8c25-4c48-acd9-30d1961e39d1Street" minOccurs="0"/>
                <xsd:element ref="ns2:fc931562-8c25-4c48-acd9-30d1961e39d1GeoLoc" minOccurs="0"/>
                <xsd:element ref="ns2:fc931562-8c25-4c48-acd9-30d1961e39d1DispNa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2e057-d64f-4ede-8435-d99f042e3c2b" elementFormDefault="qualified">
    <xsd:import namespace="http://schemas.microsoft.com/office/2006/documentManagement/types"/>
    <xsd:import namespace="http://schemas.microsoft.com/office/infopath/2007/PartnerControls"/>
    <xsd:element name="Country_x002f_Region" ma:index="2" nillable="true" ma:displayName="Country / Region" ma:description="Country and Region where the picture was taken" ma:format="Dropdown" ma:internalName="Country_x002f_Region">
      <xsd:simpleType>
        <xsd:restriction base="dms:Unknown"/>
      </xsd:simpleType>
    </xsd:element>
    <xsd:element name="Motif" ma:index="3" nillable="true" ma:displayName="Motif" ma:format="Dropdown" ma:internalName="Motif">
      <xsd:complexType>
        <xsd:complexContent>
          <xsd:extension base="dms:MultiChoice">
            <xsd:sequence>
              <xsd:element name="Value" maxOccurs="unbounded" minOccurs="0" nillable="true">
                <xsd:simpleType>
                  <xsd:restriction base="dms:Choice">
                    <xsd:enumeration value="People"/>
                    <xsd:enumeration value="Landscape"/>
                    <xsd:enumeration value="Agricultural Products"/>
                    <xsd:enumeration value="Machinery"/>
                    <xsd:enumeration value="Training"/>
                  </xsd:restrict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fc931562-8c25-4c48-acd9-30d1961e39d1CountryOrRegion" ma:index="21" nillable="true" ma:displayName="Country / Region: Land/Region" ma:hidden="true" ma:internalName="CountryOrRegion" ma:readOnly="true">
      <xsd:simpleType>
        <xsd:restriction base="dms:Text"/>
      </xsd:simpleType>
    </xsd:element>
    <xsd:element name="fc931562-8c25-4c48-acd9-30d1961e39d1State" ma:index="22" nillable="true" ma:displayName="Country / Region: Bundesland" ma:hidden="true" ma:internalName="State" ma:readOnly="true">
      <xsd:simpleType>
        <xsd:restriction base="dms:Text"/>
      </xsd:simpleType>
    </xsd:element>
    <xsd:element name="fc931562-8c25-4c48-acd9-30d1961e39d1City" ma:index="23" nillable="true" ma:displayName="Country / Region: Ort" ma:hidden="true" ma:internalName="City" ma:readOnly="true">
      <xsd:simpleType>
        <xsd:restriction base="dms:Text"/>
      </xsd:simpleType>
    </xsd:element>
    <xsd:element name="fc931562-8c25-4c48-acd9-30d1961e39d1PostalCode" ma:index="24" nillable="true" ma:displayName="Country / Region: Postleitzahl" ma:hidden="true" ma:internalName="PostalCode" ma:readOnly="true">
      <xsd:simpleType>
        <xsd:restriction base="dms:Text"/>
      </xsd:simpleType>
    </xsd:element>
    <xsd:element name="fc931562-8c25-4c48-acd9-30d1961e39d1Street" ma:index="25" nillable="true" ma:displayName="Country / Region: Straße" ma:hidden="true" ma:internalName="Street" ma:readOnly="true">
      <xsd:simpleType>
        <xsd:restriction base="dms:Text"/>
      </xsd:simpleType>
    </xsd:element>
    <xsd:element name="fc931562-8c25-4c48-acd9-30d1961e39d1GeoLoc" ma:index="26" nillable="true" ma:displayName="Country / Region: Koordinaten" ma:hidden="true" ma:internalName="GeoLoc" ma:readOnly="true">
      <xsd:simpleType>
        <xsd:restriction base="dms:Unknown"/>
      </xsd:simpleType>
    </xsd:element>
    <xsd:element name="fc931562-8c25-4c48-acd9-30d1961e39d1DispName" ma:index="27" nillable="true" ma:displayName="Country / Region: Name" ma:hidden="true" ma:internalName="DispName"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4186fc-7ca8-40ce-8d8b-5ed029ed0295" elementFormDefault="qualified">
    <xsd:import namespace="http://schemas.microsoft.com/office/2006/documentManagement/types"/>
    <xsd:import namespace="http://schemas.microsoft.com/office/infopath/2007/PartnerControls"/>
    <xsd:element name="SharedWithUsers" ma:index="18"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try_x002f_Region xmlns="c212e057-d64f-4ede-8435-d99f042e3c2b" xsi:nil="true"/>
    <Motif xmlns="c212e057-d64f-4ede-8435-d99f042e3c2b" xsi:nil="true"/>
  </documentManagement>
</p:properties>
</file>

<file path=customXml/itemProps1.xml><?xml version="1.0" encoding="utf-8"?>
<ds:datastoreItem xmlns:ds="http://schemas.openxmlformats.org/officeDocument/2006/customXml" ds:itemID="{9E50261B-5048-4378-B654-967C9246E2F3}">
  <ds:schemaRefs>
    <ds:schemaRef ds:uri="http://schemas.microsoft.com/sharepoint/v3/contenttype/forms"/>
  </ds:schemaRefs>
</ds:datastoreItem>
</file>

<file path=customXml/itemProps2.xml><?xml version="1.0" encoding="utf-8"?>
<ds:datastoreItem xmlns:ds="http://schemas.openxmlformats.org/officeDocument/2006/customXml" ds:itemID="{C9D22675-AFC4-4299-A472-BDA222C35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2e057-d64f-4ede-8435-d99f042e3c2b"/>
    <ds:schemaRef ds:uri="a04186fc-7ca8-40ce-8d8b-5ed029ed02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FED4C-88F8-4FF9-A065-04DA80ADAA60}">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a04186fc-7ca8-40ce-8d8b-5ed029ed0295"/>
    <ds:schemaRef ds:uri="http://www.w3.org/XML/1998/namespace"/>
    <ds:schemaRef ds:uri="http://purl.org/dc/terms/"/>
    <ds:schemaRef ds:uri="http://schemas.microsoft.com/office/infopath/2007/PartnerControls"/>
    <ds:schemaRef ds:uri="c212e057-d64f-4ede-8435-d99f042e3c2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5777</Words>
  <Application>Microsoft Office PowerPoint</Application>
  <PresentationFormat>Breitbild</PresentationFormat>
  <Paragraphs>1078</Paragraphs>
  <Slides>35</Slides>
  <Notes>25</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35</vt:i4>
      </vt:variant>
    </vt:vector>
  </HeadingPairs>
  <TitlesOfParts>
    <vt:vector size="45" baseType="lpstr">
      <vt:lpstr>Aharoni</vt:lpstr>
      <vt:lpstr>Arial</vt:lpstr>
      <vt:lpstr>Calibri</vt:lpstr>
      <vt:lpstr>Calibri Light</vt:lpstr>
      <vt:lpstr>Futura Medium</vt:lpstr>
      <vt:lpstr>Helvetica</vt:lpstr>
      <vt:lpstr>Raleway Medium</vt:lpstr>
      <vt:lpstr>Sathu</vt:lpstr>
      <vt:lpstr>1_Office Theme</vt:lpstr>
      <vt:lpstr>Office Theme</vt:lpstr>
      <vt:lpstr>PowerPoint-Präsentation</vt:lpstr>
      <vt:lpstr>PowerPoint-Präsentation</vt:lpstr>
      <vt:lpstr>PowerPoint-Präsentation</vt:lpstr>
      <vt:lpstr> Overview Of The Business Models In The Poultry Value Chain.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Issues and Opportunities in Passionfruit</vt:lpstr>
      <vt:lpstr>Unlocking jobs for women and youth in the passionfruit value chain in West Kenya</vt:lpstr>
      <vt:lpstr>No to passionfruit with vegetable intercropping</vt:lpstr>
      <vt:lpstr> Recommended business models in the Passionfruit Value Chain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Issues and Opportunities in Groundnuts</vt:lpstr>
      <vt:lpstr> Recommended business models in the Groundnut Value Chain </vt:lpstr>
      <vt:lpstr>PowerPoint-Präsentation</vt:lpstr>
      <vt:lpstr>PowerPoint-Präsentation</vt:lpstr>
      <vt:lpstr>PowerPoint-Präsentation</vt:lpstr>
      <vt:lpstr>PowerPoint-Präsentation</vt:lpstr>
      <vt:lpstr>PowerPoint-Präsentation</vt:lpstr>
      <vt:lpstr>PowerPoint-Präsentation</vt:lpstr>
      <vt:lpstr>Issues and Opportunities in Apiculture</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Senegal Value Chain Study</dc:title>
  <dc:subject/>
  <dc:creator>Prell, Lea GIZ</dc:creator>
  <cp:keywords/>
  <dc:description/>
  <cp:lastModifiedBy>Reckzeh, Hannah GIZ</cp:lastModifiedBy>
  <cp:revision>757</cp:revision>
  <dcterms:created xsi:type="dcterms:W3CDTF">2021-01-18T11:26:01Z</dcterms:created>
  <dcterms:modified xsi:type="dcterms:W3CDTF">2024-12-11T14:59:41Z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0x010100D3B94105A4FF73458EF8A55CC7072EE3</vt:lpwstr>
  </property>
  <property fmtid="{D5CDD505-2E9C-101B-9397-08002B2CF9AE}" pid="3" name="Order">
    <vt:r8>83900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