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8"/>
  </p:notesMasterIdLst>
  <p:sldIdLst>
    <p:sldId id="1124" r:id="rId5"/>
    <p:sldId id="258" r:id="rId6"/>
    <p:sldId id="1075" r:id="rId7"/>
    <p:sldId id="1127" r:id="rId8"/>
    <p:sldId id="599" r:id="rId9"/>
    <p:sldId id="1060" r:id="rId10"/>
    <p:sldId id="1076" r:id="rId11"/>
    <p:sldId id="1074" r:id="rId12"/>
    <p:sldId id="1126" r:id="rId13"/>
    <p:sldId id="1125" r:id="rId14"/>
    <p:sldId id="1128" r:id="rId15"/>
    <p:sldId id="1121" r:id="rId16"/>
    <p:sldId id="1123" r:id="rId17"/>
    <p:sldId id="1129" r:id="rId18"/>
    <p:sldId id="1130" r:id="rId19"/>
    <p:sldId id="810" r:id="rId20"/>
    <p:sldId id="1095" r:id="rId21"/>
    <p:sldId id="1096" r:id="rId22"/>
    <p:sldId id="1097" r:id="rId23"/>
    <p:sldId id="1098" r:id="rId24"/>
    <p:sldId id="1099" r:id="rId25"/>
    <p:sldId id="1100" r:id="rId26"/>
    <p:sldId id="1091" r:id="rId27"/>
    <p:sldId id="1131" r:id="rId28"/>
    <p:sldId id="1102" r:id="rId29"/>
    <p:sldId id="1105" r:id="rId30"/>
    <p:sldId id="1106" r:id="rId31"/>
    <p:sldId id="1132" r:id="rId32"/>
    <p:sldId id="1108" r:id="rId33"/>
    <p:sldId id="1109" r:id="rId34"/>
    <p:sldId id="1111" r:id="rId35"/>
    <p:sldId id="1118" r:id="rId36"/>
    <p:sldId id="1133" r:id="rId37"/>
    <p:sldId id="1113" r:id="rId38"/>
    <p:sldId id="1114" r:id="rId39"/>
    <p:sldId id="1115" r:id="rId40"/>
    <p:sldId id="1116" r:id="rId41"/>
    <p:sldId id="1110" r:id="rId42"/>
    <p:sldId id="1134" r:id="rId43"/>
    <p:sldId id="1119" r:id="rId44"/>
    <p:sldId id="1120" r:id="rId45"/>
    <p:sldId id="1092" r:id="rId46"/>
    <p:sldId id="109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x, Lukas GIZ" initials="MLG" lastIdx="1" clrIdx="0">
    <p:extLst>
      <p:ext uri="{19B8F6BF-5375-455C-9EA6-DF929625EA0E}">
        <p15:presenceInfo xmlns:p15="http://schemas.microsoft.com/office/powerpoint/2012/main" userId="S::lukas.marx@giz.de::7cf6061c-2c3d-4892-9465-b438a826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DED1"/>
    <a:srgbClr val="D7BF55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5" autoAdjust="0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ckzeh, Hannah GIZ" userId="d21ffde9-c09d-4a12-a246-fbda56e1b73b" providerId="ADAL" clId="{9645E924-E312-46B7-99C8-D03D1924183F}"/>
    <pc:docChg chg="undo custSel delSld modSld">
      <pc:chgData name="Reckzeh, Hannah GIZ" userId="d21ffde9-c09d-4a12-a246-fbda56e1b73b" providerId="ADAL" clId="{9645E924-E312-46B7-99C8-D03D1924183F}" dt="2024-12-11T15:48:53.640" v="268" actId="20577"/>
      <pc:docMkLst>
        <pc:docMk/>
      </pc:docMkLst>
      <pc:sldChg chg="modSp mod">
        <pc:chgData name="Reckzeh, Hannah GIZ" userId="d21ffde9-c09d-4a12-a246-fbda56e1b73b" providerId="ADAL" clId="{9645E924-E312-46B7-99C8-D03D1924183F}" dt="2024-12-11T15:36:33.146" v="8" actId="1076"/>
        <pc:sldMkLst>
          <pc:docMk/>
          <pc:sldMk cId="0" sldId="258"/>
        </pc:sldMkLst>
        <pc:spChg chg="mod">
          <ac:chgData name="Reckzeh, Hannah GIZ" userId="d21ffde9-c09d-4a12-a246-fbda56e1b73b" providerId="ADAL" clId="{9645E924-E312-46B7-99C8-D03D1924183F}" dt="2024-12-11T15:36:33.146" v="8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Reckzeh, Hannah GIZ" userId="d21ffde9-c09d-4a12-a246-fbda56e1b73b" providerId="ADAL" clId="{9645E924-E312-46B7-99C8-D03D1924183F}" dt="2024-12-11T15:36:28.676" v="7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Reckzeh, Hannah GIZ" userId="d21ffde9-c09d-4a12-a246-fbda56e1b73b" providerId="ADAL" clId="{9645E924-E312-46B7-99C8-D03D1924183F}" dt="2024-12-11T15:36:17.458" v="6" actId="14100"/>
          <ac:spMkLst>
            <pc:docMk/>
            <pc:sldMk cId="0" sldId="258"/>
            <ac:spMk id="6" creationId="{00000000-0000-0000-0000-000000000000}"/>
          </ac:spMkLst>
        </pc:spChg>
        <pc:spChg chg="mod">
          <ac:chgData name="Reckzeh, Hannah GIZ" userId="d21ffde9-c09d-4a12-a246-fbda56e1b73b" providerId="ADAL" clId="{9645E924-E312-46B7-99C8-D03D1924183F}" dt="2024-12-11T15:36:13.052" v="5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Reckzeh, Hannah GIZ" userId="d21ffde9-c09d-4a12-a246-fbda56e1b73b" providerId="ADAL" clId="{9645E924-E312-46B7-99C8-D03D1924183F}" dt="2024-12-11T15:36:28.676" v="7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Reckzeh, Hannah GIZ" userId="d21ffde9-c09d-4a12-a246-fbda56e1b73b" providerId="ADAL" clId="{9645E924-E312-46B7-99C8-D03D1924183F}" dt="2024-12-11T15:36:28.676" v="7" actId="1076"/>
          <ac:spMkLst>
            <pc:docMk/>
            <pc:sldMk cId="0" sldId="258"/>
            <ac:spMk id="25" creationId="{459EE2EB-8598-0548-841C-C0DDCAEB63FD}"/>
          </ac:spMkLst>
        </pc:spChg>
        <pc:spChg chg="mod">
          <ac:chgData name="Reckzeh, Hannah GIZ" userId="d21ffde9-c09d-4a12-a246-fbda56e1b73b" providerId="ADAL" clId="{9645E924-E312-46B7-99C8-D03D1924183F}" dt="2024-12-11T15:36:28.676" v="7" actId="1076"/>
          <ac:spMkLst>
            <pc:docMk/>
            <pc:sldMk cId="0" sldId="258"/>
            <ac:spMk id="30" creationId="{00000000-0000-0000-0000-000000000000}"/>
          </ac:spMkLst>
        </pc:spChg>
        <pc:spChg chg="mod">
          <ac:chgData name="Reckzeh, Hannah GIZ" userId="d21ffde9-c09d-4a12-a246-fbda56e1b73b" providerId="ADAL" clId="{9645E924-E312-46B7-99C8-D03D1924183F}" dt="2024-12-11T15:36:28.676" v="7" actId="1076"/>
          <ac:spMkLst>
            <pc:docMk/>
            <pc:sldMk cId="0" sldId="258"/>
            <ac:spMk id="32" creationId="{00000000-0000-0000-0000-000000000000}"/>
          </ac:spMkLst>
        </pc:spChg>
      </pc:sldChg>
      <pc:sldChg chg="modSp mod">
        <pc:chgData name="Reckzeh, Hannah GIZ" userId="d21ffde9-c09d-4a12-a246-fbda56e1b73b" providerId="ADAL" clId="{9645E924-E312-46B7-99C8-D03D1924183F}" dt="2024-12-11T15:37:18.150" v="32" actId="20577"/>
        <pc:sldMkLst>
          <pc:docMk/>
          <pc:sldMk cId="2082233493" sldId="599"/>
        </pc:sldMkLst>
        <pc:spChg chg="mod">
          <ac:chgData name="Reckzeh, Hannah GIZ" userId="d21ffde9-c09d-4a12-a246-fbda56e1b73b" providerId="ADAL" clId="{9645E924-E312-46B7-99C8-D03D1924183F}" dt="2024-12-11T15:37:04.328" v="26" actId="20577"/>
          <ac:spMkLst>
            <pc:docMk/>
            <pc:sldMk cId="2082233493" sldId="599"/>
            <ac:spMk id="11" creationId="{F2C398BB-3C12-954E-A810-3607B3F42DCE}"/>
          </ac:spMkLst>
        </pc:spChg>
        <pc:spChg chg="mod">
          <ac:chgData name="Reckzeh, Hannah GIZ" userId="d21ffde9-c09d-4a12-a246-fbda56e1b73b" providerId="ADAL" clId="{9645E924-E312-46B7-99C8-D03D1924183F}" dt="2024-12-11T15:37:08.725" v="28" actId="20577"/>
          <ac:spMkLst>
            <pc:docMk/>
            <pc:sldMk cId="2082233493" sldId="599"/>
            <ac:spMk id="12" creationId="{13A70BC4-6C84-BF46-915B-96CC935CDF78}"/>
          </ac:spMkLst>
        </pc:spChg>
        <pc:spChg chg="mod">
          <ac:chgData name="Reckzeh, Hannah GIZ" userId="d21ffde9-c09d-4a12-a246-fbda56e1b73b" providerId="ADAL" clId="{9645E924-E312-46B7-99C8-D03D1924183F}" dt="2024-12-11T15:37:13.643" v="30" actId="20577"/>
          <ac:spMkLst>
            <pc:docMk/>
            <pc:sldMk cId="2082233493" sldId="599"/>
            <ac:spMk id="48" creationId="{9ED5FF0C-6A4D-B442-BC85-286FA561CAC7}"/>
          </ac:spMkLst>
        </pc:spChg>
        <pc:spChg chg="mod">
          <ac:chgData name="Reckzeh, Hannah GIZ" userId="d21ffde9-c09d-4a12-a246-fbda56e1b73b" providerId="ADAL" clId="{9645E924-E312-46B7-99C8-D03D1924183F}" dt="2024-12-11T15:37:18.150" v="32" actId="20577"/>
          <ac:spMkLst>
            <pc:docMk/>
            <pc:sldMk cId="2082233493" sldId="599"/>
            <ac:spMk id="50" creationId="{D8B2809F-4E06-7D4E-831D-21418ED51643}"/>
          </ac:spMkLst>
        </pc:spChg>
      </pc:sldChg>
      <pc:sldChg chg="modSp mod">
        <pc:chgData name="Reckzeh, Hannah GIZ" userId="d21ffde9-c09d-4a12-a246-fbda56e1b73b" providerId="ADAL" clId="{9645E924-E312-46B7-99C8-D03D1924183F}" dt="2024-12-11T15:40:29.676" v="89" actId="20577"/>
        <pc:sldMkLst>
          <pc:docMk/>
          <pc:sldMk cId="1882493560" sldId="810"/>
        </pc:sldMkLst>
        <pc:spChg chg="mod">
          <ac:chgData name="Reckzeh, Hannah GIZ" userId="d21ffde9-c09d-4a12-a246-fbda56e1b73b" providerId="ADAL" clId="{9645E924-E312-46B7-99C8-D03D1924183F}" dt="2024-12-11T15:40:01.225" v="85" actId="20577"/>
          <ac:spMkLst>
            <pc:docMk/>
            <pc:sldMk cId="1882493560" sldId="810"/>
            <ac:spMk id="14" creationId="{97F6311C-3733-1F4E-A1BB-54C072C3A37B}"/>
          </ac:spMkLst>
        </pc:spChg>
        <pc:spChg chg="mod">
          <ac:chgData name="Reckzeh, Hannah GIZ" userId="d21ffde9-c09d-4a12-a246-fbda56e1b73b" providerId="ADAL" clId="{9645E924-E312-46B7-99C8-D03D1924183F}" dt="2024-12-11T15:40:29.676" v="89" actId="20577"/>
          <ac:spMkLst>
            <pc:docMk/>
            <pc:sldMk cId="1882493560" sldId="810"/>
            <ac:spMk id="15" creationId="{9E2F5380-0FE0-2046-88EF-FBC9ABFA0DD8}"/>
          </ac:spMkLst>
        </pc:spChg>
      </pc:sldChg>
      <pc:sldChg chg="modSp mod">
        <pc:chgData name="Reckzeh, Hannah GIZ" userId="d21ffde9-c09d-4a12-a246-fbda56e1b73b" providerId="ADAL" clId="{9645E924-E312-46B7-99C8-D03D1924183F}" dt="2024-12-11T15:37:43.225" v="33" actId="14100"/>
        <pc:sldMkLst>
          <pc:docMk/>
          <pc:sldMk cId="2755283889" sldId="1060"/>
        </pc:sldMkLst>
        <pc:spChg chg="mod">
          <ac:chgData name="Reckzeh, Hannah GIZ" userId="d21ffde9-c09d-4a12-a246-fbda56e1b73b" providerId="ADAL" clId="{9645E924-E312-46B7-99C8-D03D1924183F}" dt="2024-12-11T15:37:43.225" v="33" actId="14100"/>
          <ac:spMkLst>
            <pc:docMk/>
            <pc:sldMk cId="2755283889" sldId="1060"/>
            <ac:spMk id="39" creationId="{80058729-304C-D84A-A1B6-5B5A27F057D5}"/>
          </ac:spMkLst>
        </pc:spChg>
      </pc:sldChg>
      <pc:sldChg chg="del">
        <pc:chgData name="Reckzeh, Hannah GIZ" userId="d21ffde9-c09d-4a12-a246-fbda56e1b73b" providerId="ADAL" clId="{9645E924-E312-46B7-99C8-D03D1924183F}" dt="2024-12-11T15:39:39.042" v="71" actId="47"/>
        <pc:sldMkLst>
          <pc:docMk/>
          <pc:sldMk cId="892429427" sldId="1094"/>
        </pc:sldMkLst>
      </pc:sldChg>
      <pc:sldChg chg="modSp mod">
        <pc:chgData name="Reckzeh, Hannah GIZ" userId="d21ffde9-c09d-4a12-a246-fbda56e1b73b" providerId="ADAL" clId="{9645E924-E312-46B7-99C8-D03D1924183F}" dt="2024-12-11T15:41:49.364" v="164" actId="20577"/>
        <pc:sldMkLst>
          <pc:docMk/>
          <pc:sldMk cId="3683036797" sldId="1096"/>
        </pc:sldMkLst>
        <pc:spChg chg="mod">
          <ac:chgData name="Reckzeh, Hannah GIZ" userId="d21ffde9-c09d-4a12-a246-fbda56e1b73b" providerId="ADAL" clId="{9645E924-E312-46B7-99C8-D03D1924183F}" dt="2024-12-11T15:41:49.364" v="164" actId="20577"/>
          <ac:spMkLst>
            <pc:docMk/>
            <pc:sldMk cId="3683036797" sldId="1096"/>
            <ac:spMk id="4" creationId="{D8ABA6E6-BB4A-1241-BA28-2028BD18843A}"/>
          </ac:spMkLst>
        </pc:spChg>
      </pc:sldChg>
      <pc:sldChg chg="modSp mod">
        <pc:chgData name="Reckzeh, Hannah GIZ" userId="d21ffde9-c09d-4a12-a246-fbda56e1b73b" providerId="ADAL" clId="{9645E924-E312-46B7-99C8-D03D1924183F}" dt="2024-12-11T15:42:09.987" v="174" actId="20577"/>
        <pc:sldMkLst>
          <pc:docMk/>
          <pc:sldMk cId="2226657593" sldId="1097"/>
        </pc:sldMkLst>
        <pc:spChg chg="mod">
          <ac:chgData name="Reckzeh, Hannah GIZ" userId="d21ffde9-c09d-4a12-a246-fbda56e1b73b" providerId="ADAL" clId="{9645E924-E312-46B7-99C8-D03D1924183F}" dt="2024-12-11T15:42:09.987" v="174" actId="20577"/>
          <ac:spMkLst>
            <pc:docMk/>
            <pc:sldMk cId="2226657593" sldId="1097"/>
            <ac:spMk id="16" creationId="{D8725BF6-5A60-C348-BAFF-31C04A816356}"/>
          </ac:spMkLst>
        </pc:spChg>
      </pc:sldChg>
      <pc:sldChg chg="modSp mod">
        <pc:chgData name="Reckzeh, Hannah GIZ" userId="d21ffde9-c09d-4a12-a246-fbda56e1b73b" providerId="ADAL" clId="{9645E924-E312-46B7-99C8-D03D1924183F}" dt="2024-12-11T15:42:57.381" v="216" actId="20577"/>
        <pc:sldMkLst>
          <pc:docMk/>
          <pc:sldMk cId="2392595035" sldId="1098"/>
        </pc:sldMkLst>
        <pc:spChg chg="mod">
          <ac:chgData name="Reckzeh, Hannah GIZ" userId="d21ffde9-c09d-4a12-a246-fbda56e1b73b" providerId="ADAL" clId="{9645E924-E312-46B7-99C8-D03D1924183F}" dt="2024-12-11T15:42:57.381" v="216" actId="20577"/>
          <ac:spMkLst>
            <pc:docMk/>
            <pc:sldMk cId="2392595035" sldId="1098"/>
            <ac:spMk id="23" creationId="{16F433A9-270D-DF4C-BC60-3A1FAE1A9EF7}"/>
          </ac:spMkLst>
        </pc:spChg>
      </pc:sldChg>
      <pc:sldChg chg="modSp mod">
        <pc:chgData name="Reckzeh, Hannah GIZ" userId="d21ffde9-c09d-4a12-a246-fbda56e1b73b" providerId="ADAL" clId="{9645E924-E312-46B7-99C8-D03D1924183F}" dt="2024-12-11T15:43:23.666" v="217"/>
        <pc:sldMkLst>
          <pc:docMk/>
          <pc:sldMk cId="3514368332" sldId="1099"/>
        </pc:sldMkLst>
        <pc:spChg chg="mod">
          <ac:chgData name="Reckzeh, Hannah GIZ" userId="d21ffde9-c09d-4a12-a246-fbda56e1b73b" providerId="ADAL" clId="{9645E924-E312-46B7-99C8-D03D1924183F}" dt="2024-12-11T15:43:23.666" v="217"/>
          <ac:spMkLst>
            <pc:docMk/>
            <pc:sldMk cId="3514368332" sldId="1099"/>
            <ac:spMk id="23" creationId="{16F433A9-270D-DF4C-BC60-3A1FAE1A9EF7}"/>
          </ac:spMkLst>
        </pc:spChg>
      </pc:sldChg>
      <pc:sldChg chg="modSp mod">
        <pc:chgData name="Reckzeh, Hannah GIZ" userId="d21ffde9-c09d-4a12-a246-fbda56e1b73b" providerId="ADAL" clId="{9645E924-E312-46B7-99C8-D03D1924183F}" dt="2024-12-11T15:43:54.270" v="219" actId="20577"/>
        <pc:sldMkLst>
          <pc:docMk/>
          <pc:sldMk cId="2366006824" sldId="1100"/>
        </pc:sldMkLst>
        <pc:spChg chg="mod">
          <ac:chgData name="Reckzeh, Hannah GIZ" userId="d21ffde9-c09d-4a12-a246-fbda56e1b73b" providerId="ADAL" clId="{9645E924-E312-46B7-99C8-D03D1924183F}" dt="2024-12-11T15:43:54.270" v="219" actId="20577"/>
          <ac:spMkLst>
            <pc:docMk/>
            <pc:sldMk cId="2366006824" sldId="1100"/>
            <ac:spMk id="23" creationId="{16F433A9-270D-DF4C-BC60-3A1FAE1A9EF7}"/>
          </ac:spMkLst>
        </pc:spChg>
      </pc:sldChg>
      <pc:sldChg chg="modSp mod">
        <pc:chgData name="Reckzeh, Hannah GIZ" userId="d21ffde9-c09d-4a12-a246-fbda56e1b73b" providerId="ADAL" clId="{9645E924-E312-46B7-99C8-D03D1924183F}" dt="2024-12-11T15:45:45.654" v="231" actId="313"/>
        <pc:sldMkLst>
          <pc:docMk/>
          <pc:sldMk cId="3125807121" sldId="1102"/>
        </pc:sldMkLst>
        <pc:spChg chg="mod">
          <ac:chgData name="Reckzeh, Hannah GIZ" userId="d21ffde9-c09d-4a12-a246-fbda56e1b73b" providerId="ADAL" clId="{9645E924-E312-46B7-99C8-D03D1924183F}" dt="2024-12-11T15:45:45.654" v="231" actId="313"/>
          <ac:spMkLst>
            <pc:docMk/>
            <pc:sldMk cId="3125807121" sldId="1102"/>
            <ac:spMk id="15" creationId="{9E2F5380-0FE0-2046-88EF-FBC9ABFA0DD8}"/>
          </ac:spMkLst>
        </pc:spChg>
      </pc:sldChg>
      <pc:sldChg chg="modSp mod">
        <pc:chgData name="Reckzeh, Hannah GIZ" userId="d21ffde9-c09d-4a12-a246-fbda56e1b73b" providerId="ADAL" clId="{9645E924-E312-46B7-99C8-D03D1924183F}" dt="2024-12-11T15:46:07.095" v="241" actId="20577"/>
        <pc:sldMkLst>
          <pc:docMk/>
          <pc:sldMk cId="123821008" sldId="1105"/>
        </pc:sldMkLst>
        <pc:spChg chg="mod">
          <ac:chgData name="Reckzeh, Hannah GIZ" userId="d21ffde9-c09d-4a12-a246-fbda56e1b73b" providerId="ADAL" clId="{9645E924-E312-46B7-99C8-D03D1924183F}" dt="2024-12-11T15:46:07.095" v="241" actId="20577"/>
          <ac:spMkLst>
            <pc:docMk/>
            <pc:sldMk cId="123821008" sldId="1105"/>
            <ac:spMk id="16" creationId="{D8725BF6-5A60-C348-BAFF-31C04A816356}"/>
          </ac:spMkLst>
        </pc:spChg>
      </pc:sldChg>
      <pc:sldChg chg="modSp mod">
        <pc:chgData name="Reckzeh, Hannah GIZ" userId="d21ffde9-c09d-4a12-a246-fbda56e1b73b" providerId="ADAL" clId="{9645E924-E312-46B7-99C8-D03D1924183F}" dt="2024-12-11T15:47:59.936" v="265" actId="20577"/>
        <pc:sldMkLst>
          <pc:docMk/>
          <pc:sldMk cId="557408665" sldId="1114"/>
        </pc:sldMkLst>
        <pc:spChg chg="mod">
          <ac:chgData name="Reckzeh, Hannah GIZ" userId="d21ffde9-c09d-4a12-a246-fbda56e1b73b" providerId="ADAL" clId="{9645E924-E312-46B7-99C8-D03D1924183F}" dt="2024-12-11T15:47:59.936" v="265" actId="20577"/>
          <ac:spMkLst>
            <pc:docMk/>
            <pc:sldMk cId="557408665" sldId="1114"/>
            <ac:spMk id="16" creationId="{D8725BF6-5A60-C348-BAFF-31C04A816356}"/>
          </ac:spMkLst>
        </pc:spChg>
      </pc:sldChg>
      <pc:sldChg chg="modSp mod">
        <pc:chgData name="Reckzeh, Hannah GIZ" userId="d21ffde9-c09d-4a12-a246-fbda56e1b73b" providerId="ADAL" clId="{9645E924-E312-46B7-99C8-D03D1924183F}" dt="2024-12-11T15:39:09.630" v="70" actId="20577"/>
        <pc:sldMkLst>
          <pc:docMk/>
          <pc:sldMk cId="553885714" sldId="1129"/>
        </pc:sldMkLst>
        <pc:spChg chg="mod">
          <ac:chgData name="Reckzeh, Hannah GIZ" userId="d21ffde9-c09d-4a12-a246-fbda56e1b73b" providerId="ADAL" clId="{9645E924-E312-46B7-99C8-D03D1924183F}" dt="2024-12-11T15:39:09.630" v="70" actId="20577"/>
          <ac:spMkLst>
            <pc:docMk/>
            <pc:sldMk cId="553885714" sldId="1129"/>
            <ac:spMk id="16" creationId="{D8725BF6-5A60-C348-BAFF-31C04A816356}"/>
          </ac:spMkLst>
        </pc:spChg>
      </pc:sldChg>
      <pc:sldChg chg="modSp mod">
        <pc:chgData name="Reckzeh, Hannah GIZ" userId="d21ffde9-c09d-4a12-a246-fbda56e1b73b" providerId="ADAL" clId="{9645E924-E312-46B7-99C8-D03D1924183F}" dt="2024-12-11T15:45:22.179" v="229" actId="20577"/>
        <pc:sldMkLst>
          <pc:docMk/>
          <pc:sldMk cId="2287327283" sldId="1131"/>
        </pc:sldMkLst>
        <pc:spChg chg="mod">
          <ac:chgData name="Reckzeh, Hannah GIZ" userId="d21ffde9-c09d-4a12-a246-fbda56e1b73b" providerId="ADAL" clId="{9645E924-E312-46B7-99C8-D03D1924183F}" dt="2024-12-11T15:44:48.443" v="222" actId="14100"/>
          <ac:spMkLst>
            <pc:docMk/>
            <pc:sldMk cId="2287327283" sldId="1131"/>
            <ac:spMk id="8" creationId="{38C68281-57D5-B746-BF48-3CE9A73FE99D}"/>
          </ac:spMkLst>
        </pc:spChg>
        <pc:spChg chg="mod">
          <ac:chgData name="Reckzeh, Hannah GIZ" userId="d21ffde9-c09d-4a12-a246-fbda56e1b73b" providerId="ADAL" clId="{9645E924-E312-46B7-99C8-D03D1924183F}" dt="2024-12-11T15:45:22.179" v="229" actId="20577"/>
          <ac:spMkLst>
            <pc:docMk/>
            <pc:sldMk cId="2287327283" sldId="1131"/>
            <ac:spMk id="36868" creationId="{66F75FD5-981B-9F4B-A524-6716D63FE612}"/>
          </ac:spMkLst>
        </pc:spChg>
        <pc:picChg chg="mod modCrop">
          <ac:chgData name="Reckzeh, Hannah GIZ" userId="d21ffde9-c09d-4a12-a246-fbda56e1b73b" providerId="ADAL" clId="{9645E924-E312-46B7-99C8-D03D1924183F}" dt="2024-12-11T15:44:43.056" v="221" actId="732"/>
          <ac:picMkLst>
            <pc:docMk/>
            <pc:sldMk cId="2287327283" sldId="1131"/>
            <ac:picMk id="13" creationId="{704AB5DC-DB82-D349-AF51-BA44C67675F2}"/>
          </ac:picMkLst>
        </pc:picChg>
      </pc:sldChg>
      <pc:sldChg chg="modSp mod">
        <pc:chgData name="Reckzeh, Hannah GIZ" userId="d21ffde9-c09d-4a12-a246-fbda56e1b73b" providerId="ADAL" clId="{9645E924-E312-46B7-99C8-D03D1924183F}" dt="2024-12-11T15:47:18.160" v="245" actId="20577"/>
        <pc:sldMkLst>
          <pc:docMk/>
          <pc:sldMk cId="3573071428" sldId="1133"/>
        </pc:sldMkLst>
        <pc:spChg chg="mod">
          <ac:chgData name="Reckzeh, Hannah GIZ" userId="d21ffde9-c09d-4a12-a246-fbda56e1b73b" providerId="ADAL" clId="{9645E924-E312-46B7-99C8-D03D1924183F}" dt="2024-12-11T15:47:18.160" v="245" actId="20577"/>
          <ac:spMkLst>
            <pc:docMk/>
            <pc:sldMk cId="3573071428" sldId="1133"/>
            <ac:spMk id="36868" creationId="{66F75FD5-981B-9F4B-A524-6716D63FE612}"/>
          </ac:spMkLst>
        </pc:spChg>
      </pc:sldChg>
      <pc:sldChg chg="modSp mod">
        <pc:chgData name="Reckzeh, Hannah GIZ" userId="d21ffde9-c09d-4a12-a246-fbda56e1b73b" providerId="ADAL" clId="{9645E924-E312-46B7-99C8-D03D1924183F}" dt="2024-12-11T15:48:53.640" v="268" actId="20577"/>
        <pc:sldMkLst>
          <pc:docMk/>
          <pc:sldMk cId="2932490703" sldId="1134"/>
        </pc:sldMkLst>
        <pc:spChg chg="mod">
          <ac:chgData name="Reckzeh, Hannah GIZ" userId="d21ffde9-c09d-4a12-a246-fbda56e1b73b" providerId="ADAL" clId="{9645E924-E312-46B7-99C8-D03D1924183F}" dt="2024-12-11T15:48:53.640" v="268" actId="20577"/>
          <ac:spMkLst>
            <pc:docMk/>
            <pc:sldMk cId="2932490703" sldId="1134"/>
            <ac:spMk id="36868" creationId="{66F75FD5-981B-9F4B-A524-6716D63FE61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30T08:59:59.766" idx="1">
    <p:pos x="5952" y="1590"/>
    <p:text>And additional labour?!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595D1-0744-4D47-AB62-36835C9AC48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947B-5433-E648-A648-1A1F8E42B35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8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64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0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4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5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7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18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52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35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3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80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72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91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55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7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0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9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6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248ACFB-5E18-FE48-90A1-7077974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9EF48711-4F23-324F-A292-162EE05C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D47974E-3C5F-8940-BF19-FAFE79896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44B39-909E-EF49-9E5E-FFF697773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59B12-1F74-404E-AF61-3EE9286F92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0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96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37D0-EF37-F142-A020-873DCD0E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0A6C8-CEC4-6049-8F9A-80F53D045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3133-2E75-1C44-AD64-74713A7B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D98E-DFC2-1E46-AB5C-A15C2F346880}" type="datetime1">
              <a:rPr lang="en-ZA" smtClean="0"/>
              <a:t>2024/12/11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A902F-5C9C-5047-8210-0093C8A3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09543-900C-0A4A-B604-C238E8F7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1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7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71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931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2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56E5B0-F25E-F24D-8D1F-3F899EBC7A1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A25719-F942-9247-B08C-CF9EBD1590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tif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tif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1226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Flock Of Brown Hens">
            <a:extLst>
              <a:ext uri="{FF2B5EF4-FFF2-40B4-BE49-F238E27FC236}">
                <a16:creationId xmlns:a16="http://schemas.microsoft.com/office/drawing/2014/main" id="{99C33FD4-5460-3845-AFAC-97E3F0D3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8175" cy="60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798" y="2153482"/>
            <a:ext cx="7385159" cy="2185598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en-US" sz="2400" dirty="0">
              <a:solidFill>
                <a:schemeClr val="bg1"/>
              </a:solidFill>
              <a:latin typeface="Helvetica" pitchFamily="2" charset="0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Value chain Quick Scan &amp;</a:t>
            </a: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</a:t>
            </a:r>
          </a:p>
          <a:p>
            <a:pPr algn="ctr">
              <a:buNone/>
            </a:pPr>
            <a:endParaRPr lang="en-US" sz="2400" dirty="0">
              <a:solidFill>
                <a:schemeClr val="bg1"/>
              </a:solidFill>
              <a:latin typeface="Helvetica" pitchFamily="2" charset="0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en-US" sz="1800" i="1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September 2021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7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7" y="-197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Issues and Opportunities in Soy-Bean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129164" y="1005167"/>
            <a:ext cx="553403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Issues</a:t>
            </a:r>
          </a:p>
          <a:p>
            <a:pPr algn="ctr"/>
            <a:endParaRPr lang="en-US" sz="2400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stable market: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 local soy-bean crushers that take large amounts of soy bean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Crushers struggle to sell the smaller amounts of oil; not always competitive versus cheap palm-oil imports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There are tax incentives that lead to crushing plants and oil refineries not being used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Difficult to compete with imported soy-cake from Argentina: large scale farming and large scale processing, cheap transport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Soy-bean is like maize an extensive large scale farming crop; you need large areas of land with mechanization to have a high income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Other than maize, there is no auto-consumption for soy-bean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 Mozambique there is no processing yet of soy chunks; and requires minimum of 200,000 $ investment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5380-0FE0-2046-88EF-FBC9ABFA0DD8}"/>
              </a:ext>
            </a:extLst>
          </p:cNvPr>
          <p:cNvSpPr txBox="1"/>
          <p:nvPr/>
        </p:nvSpPr>
        <p:spPr>
          <a:xfrm>
            <a:off x="6063768" y="1096895"/>
            <a:ext cx="6034635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Opportunities</a:t>
            </a:r>
          </a:p>
          <a:p>
            <a:pPr algn="ctr"/>
            <a:endParaRPr lang="en-US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Large poultry sector that is growing fast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Local feed mills that use high quality soy cake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There is one large mill with solvent extraction and another one in the process of being developed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Large local market for cooking oil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212806" y="1559216"/>
            <a:ext cx="11766387" cy="4159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49EA5-DDBC-3E4F-A271-8651FEA1908E}"/>
              </a:ext>
            </a:extLst>
          </p:cNvPr>
          <p:cNvCxnSpPr>
            <a:cxnSpLocks/>
          </p:cNvCxnSpPr>
          <p:nvPr/>
        </p:nvCxnSpPr>
        <p:spPr>
          <a:xfrm>
            <a:off x="5791200" y="1005167"/>
            <a:ext cx="0" cy="501463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omment Dislike with solid fill">
            <a:extLst>
              <a:ext uri="{FF2B5EF4-FFF2-40B4-BE49-F238E27FC236}">
                <a16:creationId xmlns:a16="http://schemas.microsoft.com/office/drawing/2014/main" id="{E22C58B7-5922-9544-909D-0DFB0A5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47800" y="868984"/>
            <a:ext cx="762000" cy="762000"/>
          </a:xfrm>
          <a:prstGeom prst="rect">
            <a:avLst/>
          </a:prstGeom>
        </p:spPr>
      </p:pic>
      <p:pic>
        <p:nvPicPr>
          <p:cNvPr id="18" name="Graphic 17" descr="Comment Like with solid fill">
            <a:extLst>
              <a:ext uri="{FF2B5EF4-FFF2-40B4-BE49-F238E27FC236}">
                <a16:creationId xmlns:a16="http://schemas.microsoft.com/office/drawing/2014/main" id="{1330C408-3E65-9640-8381-A0C339260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9800" y="868984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B3878-D0E0-1345-A290-F22842921A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0" y="81023"/>
            <a:ext cx="960301" cy="9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9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7" y="-197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There are no clear business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259080" y="1170631"/>
            <a:ext cx="11213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Soy-bean farming is not particularly lucrative or interesting for youth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To improve the market you need to invest in processing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There are large once-off investments, not suitable for the project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180574" y="984370"/>
            <a:ext cx="11766387" cy="4159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DFB3878-D0E0-1345-A290-F22842921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0" y="81023"/>
            <a:ext cx="960301" cy="9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4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418258-3C35-6548-8065-1D0083546472}"/>
              </a:ext>
            </a:extLst>
          </p:cNvPr>
          <p:cNvSpPr txBox="1"/>
          <p:nvPr/>
        </p:nvSpPr>
        <p:spPr>
          <a:xfrm>
            <a:off x="2432843" y="24777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Cashew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5B1CC-EE9D-E242-B3BF-7CA58E9FBC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60181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81056E-ACB2-1248-A0BC-99B7BF104C67}"/>
              </a:ext>
            </a:extLst>
          </p:cNvPr>
          <p:cNvSpPr/>
          <p:nvPr/>
        </p:nvSpPr>
        <p:spPr>
          <a:xfrm>
            <a:off x="4601817" y="0"/>
            <a:ext cx="7509428" cy="6858000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5516DEB-8C45-CD48-AFD3-6AFB418BF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930" y="2312509"/>
            <a:ext cx="6758608" cy="887231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Selection: 
Common Bean Value Chain</a:t>
            </a:r>
          </a:p>
        </p:txBody>
      </p:sp>
    </p:spTree>
    <p:extLst>
      <p:ext uri="{BB962C8B-B14F-4D97-AF65-F5344CB8AC3E}">
        <p14:creationId xmlns:p14="http://schemas.microsoft.com/office/powerpoint/2010/main" val="275296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17" y="44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Issues and Opportunities in Common Bean Value Chain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93597" y="1713956"/>
            <a:ext cx="5534034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Issues</a:t>
            </a:r>
            <a:endParaRPr lang="en-US" sz="2400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Limited availability of basic seed for the seed. multiplication to produce good quality seed. 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Limited knowledge about modern agricultural practices.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Lack of proper irrigation infrastructure; most farmers produce bean without irrigations.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Low production per ha: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Without irrigation and input materials maximum 1 tons per ha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With irrigation 3,5 tons per ha</a:t>
            </a:r>
            <a:endParaRPr lang="en-US" sz="1400" dirty="0">
              <a:latin typeface="+mj-lt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Complex business process to organize and manage outgrower model (at least 500 farmers per model). </a:t>
            </a:r>
            <a:endParaRPr lang="en-US" sz="1400" dirty="0">
              <a:latin typeface="+mj-lt"/>
              <a:cs typeface="Aharoni" panose="02010803020104030203" pitchFamily="2" charset="-79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  <a:cs typeface="Aharoni" panose="02010803020104030203" pitchFamily="2" charset="-79"/>
              </a:rPr>
              <a:t> Good quality seed is expensive: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  <a:cs typeface="Aharoni" panose="02010803020104030203" pitchFamily="2" charset="-79"/>
              </a:rPr>
              <a:t>1kg seed prices 180 NT.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  <a:cs typeface="Aharoni" panose="02010803020104030203" pitchFamily="2" charset="-79"/>
              </a:rPr>
              <a:t>50-60 kg of seed per hectare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  <a:cs typeface="Aharoni" panose="02010803020104030203" pitchFamily="2" charset="-79"/>
              </a:rPr>
              <a:t>10,800 NT investment in seed per hectare.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  <a:cs typeface="Aharoni" panose="02010803020104030203" pitchFamily="2" charset="-79"/>
              </a:rPr>
              <a:t>Lack of access to working capital and investment loans: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  <a:cs typeface="Aharoni" panose="02010803020104030203" pitchFamily="2" charset="-79"/>
              </a:rPr>
              <a:t>Working capital loan for seed and input materials per ha -50,000 MT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j-lt"/>
                <a:cs typeface="Aharoni" panose="02010803020104030203" pitchFamily="2" charset="-79"/>
              </a:rPr>
              <a:t>Investment loan for drip irrigation-  150,000 MT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5380-0FE0-2046-88EF-FBC9ABFA0DD8}"/>
              </a:ext>
            </a:extLst>
          </p:cNvPr>
          <p:cNvSpPr txBox="1"/>
          <p:nvPr/>
        </p:nvSpPr>
        <p:spPr>
          <a:xfrm>
            <a:off x="5943578" y="1574432"/>
            <a:ext cx="6034635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Opportunities</a:t>
            </a:r>
          </a:p>
          <a:p>
            <a:pPr algn="ctr"/>
            <a:endParaRPr lang="en-US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 the irrigated farm  the production capacity is 3,5 tons.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Growing demand for bean in the export market.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price for one kg bean at average is 40% higher per kg compared to other staple crops. For example: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1kg price bean prices- 55 NT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1kg maize price-  20 NT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Opportunity for the small scale farmers to earn good income.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For example with 3,5 tons per ha production farmers can get around 90 EU income per month.</a:t>
            </a:r>
          </a:p>
          <a:p>
            <a:pPr>
              <a:spcBef>
                <a:spcPts val="400"/>
              </a:spcBef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557371" y="1406986"/>
            <a:ext cx="10772415" cy="6454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49EA5-DDBC-3E4F-A271-8651FEA1908E}"/>
              </a:ext>
            </a:extLst>
          </p:cNvPr>
          <p:cNvCxnSpPr>
            <a:cxnSpLocks/>
          </p:cNvCxnSpPr>
          <p:nvPr/>
        </p:nvCxnSpPr>
        <p:spPr>
          <a:xfrm>
            <a:off x="5791200" y="1713956"/>
            <a:ext cx="0" cy="501463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omment Dislike with solid fill">
            <a:extLst>
              <a:ext uri="{FF2B5EF4-FFF2-40B4-BE49-F238E27FC236}">
                <a16:creationId xmlns:a16="http://schemas.microsoft.com/office/drawing/2014/main" id="{E22C58B7-5922-9544-909D-0DFB0A5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663230" y="1528615"/>
            <a:ext cx="686555" cy="640509"/>
          </a:xfrm>
          <a:prstGeom prst="rect">
            <a:avLst/>
          </a:prstGeom>
        </p:spPr>
      </p:pic>
      <p:pic>
        <p:nvPicPr>
          <p:cNvPr id="18" name="Graphic 17" descr="Comment Like with solid fill">
            <a:extLst>
              <a:ext uri="{FF2B5EF4-FFF2-40B4-BE49-F238E27FC236}">
                <a16:creationId xmlns:a16="http://schemas.microsoft.com/office/drawing/2014/main" id="{1330C408-3E65-9640-8381-A0C339260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5357" y="1467869"/>
            <a:ext cx="762000" cy="762000"/>
          </a:xfrm>
          <a:prstGeom prst="rect">
            <a:avLst/>
          </a:prstGeom>
        </p:spPr>
      </p:pic>
      <p:pic>
        <p:nvPicPr>
          <p:cNvPr id="1026" name="Picture 2" descr="5 Health Benefits of Beans">
            <a:extLst>
              <a:ext uri="{FF2B5EF4-FFF2-40B4-BE49-F238E27FC236}">
                <a16:creationId xmlns:a16="http://schemas.microsoft.com/office/drawing/2014/main" id="{BBA3BFE4-7AB9-2D49-915D-60DF4CBA2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83" y="159658"/>
            <a:ext cx="1024455" cy="9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8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044699" cy="24592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5404834" y="1102408"/>
            <a:ext cx="633155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5512854" y="875253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5404834" y="3962400"/>
            <a:ext cx="6300793" cy="23621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5523938" y="845527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5430234" y="370503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641352"/>
            <a:ext cx="5062235" cy="26801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4736" y="3408931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1: Common bean export outgrower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262759"/>
            <a:ext cx="5005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Export company starts outgrower program with small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Provides inputs, notably good seed, purchases and sorts and cleans beans, proper drying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Export to South Africa, India, China in bulk (50kg bags)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Minimum scale is 500 </a:t>
            </a:r>
            <a:r>
              <a:rPr lang="en-US" sz="1400" dirty="0" err="1"/>
              <a:t>outgrowers</a:t>
            </a:r>
            <a:r>
              <a:rPr lang="en-US" sz="1400" dirty="0"/>
              <a:t> if they reach 3,5t/ ha or 1500 if they produce 1t/ ha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42799" y="3871555"/>
            <a:ext cx="50622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Existing exporters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Define further potential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irrigation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Farmer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5507230" y="957293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400" b="1" dirty="0"/>
              <a:t>Direct FTE (60)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people at exporter including extension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Temporary labour for 1-2 months for sorting and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Maybe 3 exporters can be created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r>
              <a:rPr lang="en-US" sz="1400" b="1" dirty="0"/>
              <a:t>Indirect FTE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Improved income for 1500 – 4500 farmers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5696800" y="4172072"/>
            <a:ext cx="50622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Finding entrepreneurs/ companies willing to set-up programs and able to manage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Good quality seed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of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Danger of side-selling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Managing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2" name="Picture 2" descr="5 Health Benefits of Beans">
            <a:extLst>
              <a:ext uri="{FF2B5EF4-FFF2-40B4-BE49-F238E27FC236}">
                <a16:creationId xmlns:a16="http://schemas.microsoft.com/office/drawing/2014/main" id="{45F12263-40C5-5B4E-A2C9-0FDD5758B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548" y="54333"/>
            <a:ext cx="866993" cy="8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8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1226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379" y="2312509"/>
            <a:ext cx="7385159" cy="887231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Selection: 
Cashew Value Chain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081A26-E542-314B-962E-1F00CC7A21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813" y="-1"/>
            <a:ext cx="4902698" cy="61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7" y="-197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Issues and Opportunities in Cashew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137956" y="1120093"/>
            <a:ext cx="5534034" cy="631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Issues</a:t>
            </a:r>
          </a:p>
          <a:p>
            <a:pPr algn="ctr"/>
            <a:endParaRPr lang="en-US" sz="2400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Declining production, and poor kernel quality due to diseases and old trees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proper orchards; most farmers own clumps of individual trees, without regular spacing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High incidence of pests and fungal diseases mean that spraying is now required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Few farmers do maintenance such as pruning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Low planting density even for ‘orchards’(10x10m)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Unclear genetic origin of trees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Some exporters have left the country due to lack of quality and quantity, while others are running far below capacity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Public sector has been responsible for production of seedlings and spraying, pushing out private sector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Very limited local processing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Almost no processing of by-product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5380-0FE0-2046-88EF-FBC9ABFA0DD8}"/>
              </a:ext>
            </a:extLst>
          </p:cNvPr>
          <p:cNvSpPr txBox="1"/>
          <p:nvPr/>
        </p:nvSpPr>
        <p:spPr>
          <a:xfrm>
            <a:off x="6063768" y="1096895"/>
            <a:ext cx="6034635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Opportunities</a:t>
            </a:r>
          </a:p>
          <a:p>
            <a:pPr algn="ctr"/>
            <a:endParaRPr lang="en-US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Fertile soils suitable for cashew and good climate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lots of land available for planting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Government is retracting from spray services and seedlings, opening space for private sector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Wide acceptance of the need for spraying, over 25% of trees are sprayed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Chemicals and equipment for spraying are widely available, can be imported from SA easily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Local community based spray services have been developed, and farmers are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prepated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to pay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There is an interest in planting cashew in certain areas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Cashew juice blend bottled on industrial scale is on local market since February and selling well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Strong potential partners available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All stakeholders are aligned regarding the needs for the industry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212806" y="1559216"/>
            <a:ext cx="11766387" cy="4159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49EA5-DDBC-3E4F-A271-8651FEA1908E}"/>
              </a:ext>
            </a:extLst>
          </p:cNvPr>
          <p:cNvCxnSpPr>
            <a:cxnSpLocks/>
          </p:cNvCxnSpPr>
          <p:nvPr/>
        </p:nvCxnSpPr>
        <p:spPr>
          <a:xfrm>
            <a:off x="5791200" y="1005167"/>
            <a:ext cx="0" cy="501463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omment Dislike with solid fill">
            <a:extLst>
              <a:ext uri="{FF2B5EF4-FFF2-40B4-BE49-F238E27FC236}">
                <a16:creationId xmlns:a16="http://schemas.microsoft.com/office/drawing/2014/main" id="{E22C58B7-5922-9544-909D-0DFB0A5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47800" y="868984"/>
            <a:ext cx="762000" cy="762000"/>
          </a:xfrm>
          <a:prstGeom prst="rect">
            <a:avLst/>
          </a:prstGeom>
        </p:spPr>
      </p:pic>
      <p:pic>
        <p:nvPicPr>
          <p:cNvPr id="18" name="Graphic 17" descr="Comment Like with solid fill">
            <a:extLst>
              <a:ext uri="{FF2B5EF4-FFF2-40B4-BE49-F238E27FC236}">
                <a16:creationId xmlns:a16="http://schemas.microsoft.com/office/drawing/2014/main" id="{1330C408-3E65-9640-8381-A0C339260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9800" y="868984"/>
            <a:ext cx="762000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5B6FE-14B6-5543-9C0E-7EFA3EA987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82"/>
            <a:ext cx="1176297" cy="10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9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8B83-6582-9240-915F-BF9EF496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28" y="55782"/>
            <a:ext cx="10058400" cy="762000"/>
          </a:xfrm>
        </p:spPr>
        <p:txBody>
          <a:bodyPr>
            <a:normAutofit/>
          </a:bodyPr>
          <a:lstStyle/>
          <a:p>
            <a:r>
              <a:rPr lang="en-GB" sz="3600" dirty="0"/>
              <a:t>Cashew requires investments in 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BA6E6-BB4A-1241-BA28-2028BD18843A}"/>
              </a:ext>
            </a:extLst>
          </p:cNvPr>
          <p:cNvSpPr txBox="1"/>
          <p:nvPr/>
        </p:nvSpPr>
        <p:spPr>
          <a:xfrm>
            <a:off x="304800" y="1066800"/>
            <a:ext cx="11085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There is market for Cashew, but chronic lack of supply of quality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large part of the trees are beyond rescue, even </a:t>
            </a:r>
            <a:r>
              <a:rPr lang="en-GB" sz="2000" dirty="0" err="1"/>
              <a:t>staghorning</a:t>
            </a:r>
            <a:r>
              <a:rPr lang="en-GB" sz="2000" dirty="0"/>
              <a:t> will not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Diseases pressure means spraying is a must, but it is also economical. There is a clear business case for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Service provision in certain areas is difficult due to long distances between clumps of trees/ small orchards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The solution: we need massive planting of new trees &amp; better maintenance of all orchards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Blocks of at least ½ ha with proper spacing of 8x8, not 10x10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Clustering of producers in same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Quality trees are necessary: high production, kernel quality, compact dwarf varieties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need to increase maintenance to existing orchards to increase productivity and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All stakeholders agree we need to promote nurseries and maintenance service providers!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1365B-AB43-8D47-B76C-C8A4F0285E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82"/>
            <a:ext cx="1176297" cy="10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8B83-6582-9240-915F-BF9EF496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28" y="55782"/>
            <a:ext cx="10058400" cy="762000"/>
          </a:xfrm>
        </p:spPr>
        <p:txBody>
          <a:bodyPr>
            <a:normAutofit/>
          </a:bodyPr>
          <a:lstStyle/>
          <a:p>
            <a:r>
              <a:rPr lang="en-GB" sz="3600" dirty="0"/>
              <a:t>Business cases in processing are less clear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BA6E6-BB4A-1241-BA28-2028BD18843A}"/>
              </a:ext>
            </a:extLst>
          </p:cNvPr>
          <p:cNvSpPr txBox="1"/>
          <p:nvPr/>
        </p:nvSpPr>
        <p:spPr>
          <a:xfrm>
            <a:off x="304800" y="1066800"/>
            <a:ext cx="11085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Kernel Processing in Africa is difficult, let alone in Mozambique where the quality and supply are very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There are a few initiatives with direct marketing channel, but these organisations are better suited to promote nurseries and services. Kernel Processing is not a model that can be replicated easily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Cashew Apple is challenging: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Artisanal juice is possible due to availability of single use glass, but better equipment is needed, which is expensive ($20,000)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Cashew apple collection is difficult in many areas due to the lack of proper orchards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Stakeholder is interested in replacing imported Brazilian pulp, but this would require investment in a juicing plant.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Volumes for now are also limited to 20tons/ month, or 240 tons per year.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Potential partner project, but it will be 2-3 years before the 300,000 new cashew trees comes into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96F76-3372-834E-A18E-6F5928378C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82"/>
            <a:ext cx="1176297" cy="10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6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044699" cy="24592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5404834" y="1102408"/>
            <a:ext cx="633155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5512854" y="875253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5404834" y="3962400"/>
            <a:ext cx="6300793" cy="23621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5523938" y="845527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5430234" y="370503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641352"/>
            <a:ext cx="5062235" cy="26801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4736" y="3408931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1: Professional local nurseries producing quality cashew and other trees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262759"/>
            <a:ext cx="50052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 professional decentralized nurseries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Production of 25,000 to 50,000 trees under </a:t>
            </a:r>
            <a:r>
              <a:rPr lang="en-US" sz="1400" dirty="0" err="1"/>
              <a:t>shadecloth</a:t>
            </a:r>
            <a:r>
              <a:rPr lang="en-US" sz="1400" dirty="0"/>
              <a:t> close to a source of water for irrigation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Sell grafted cashew seedlings, as well as citrus, mango and other trees to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Has tricycle for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and seedlings can be co-financed by off-takers in exchange for contracted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 be combined with orchard maintenance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42799" y="3700499"/>
            <a:ext cx="50622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Define potential partners: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in nursery management and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Set-up of certification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small finance for set-up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Promotion of planting amongst farmers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5507230" y="95729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 (480)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Manager and 3 Staff in full time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Replacing 15 million trees in Nampula over 10 years means 1,5 </a:t>
            </a:r>
            <a:r>
              <a:rPr lang="en-US" sz="1400" dirty="0" err="1"/>
              <a:t>mln</a:t>
            </a:r>
            <a:r>
              <a:rPr lang="en-US" sz="1400" dirty="0"/>
              <a:t> trees are needed. </a:t>
            </a:r>
            <a:r>
              <a:rPr lang="en-US" sz="1400" dirty="0" err="1"/>
              <a:t>Sofala</a:t>
            </a:r>
            <a:r>
              <a:rPr lang="en-US" sz="1400" dirty="0"/>
              <a:t> already plants 300,000 trees per year, but has more potential. 3 million trees per year require 120 nurseries doing 25,000 cashew plus 25,000 other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Indirect FTE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Orchard maintenance for new fruit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Harvesting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5696800" y="4172072"/>
            <a:ext cx="50622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Ability and interest of farmers to buy trees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C58915-21EA-6447-BADE-9EF7A806F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29BF3DD-DE4F-3A40-93A3-44903363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24" y="1606035"/>
            <a:ext cx="2617081" cy="429037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 rot="5400000">
            <a:off x="5296182" y="4288437"/>
            <a:ext cx="339725" cy="2388219"/>
          </a:xfrm>
          <a:custGeom>
            <a:avLst/>
            <a:gdLst/>
            <a:ahLst/>
            <a:cxnLst/>
            <a:rect l="l" t="t" r="r" b="b"/>
            <a:pathLst>
              <a:path w="339725" h="1794510">
                <a:moveTo>
                  <a:pt x="339634" y="0"/>
                </a:moveTo>
                <a:lnTo>
                  <a:pt x="56606" y="0"/>
                </a:lnTo>
                <a:lnTo>
                  <a:pt x="34572" y="4448"/>
                </a:lnTo>
                <a:lnTo>
                  <a:pt x="16579" y="16579"/>
                </a:lnTo>
                <a:lnTo>
                  <a:pt x="4448" y="34572"/>
                </a:lnTo>
                <a:lnTo>
                  <a:pt x="0" y="56606"/>
                </a:lnTo>
                <a:lnTo>
                  <a:pt x="0" y="1737358"/>
                </a:lnTo>
                <a:lnTo>
                  <a:pt x="4448" y="1759393"/>
                </a:lnTo>
                <a:lnTo>
                  <a:pt x="16579" y="1777386"/>
                </a:lnTo>
                <a:lnTo>
                  <a:pt x="34572" y="1789517"/>
                </a:lnTo>
                <a:lnTo>
                  <a:pt x="56606" y="1793966"/>
                </a:lnTo>
                <a:lnTo>
                  <a:pt x="339634" y="1793966"/>
                </a:lnTo>
                <a:lnTo>
                  <a:pt x="339634" y="0"/>
                </a:lnTo>
                <a:close/>
              </a:path>
            </a:pathLst>
          </a:custGeom>
          <a:solidFill>
            <a:srgbClr val="3231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046" y="147149"/>
            <a:ext cx="12496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7985" algn="l"/>
              </a:tabLst>
            </a:pPr>
            <a:r>
              <a:rPr sz="2350" spc="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lang="en-US" sz="2350" spc="1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lang="en-US" sz="2400" spc="160" dirty="0">
                <a:solidFill>
                  <a:schemeClr val="accent2"/>
                </a:solidFill>
                <a:uFill>
                  <a:solidFill>
                    <a:srgbClr val="ED7D31"/>
                  </a:solidFill>
                </a:uFill>
                <a:latin typeface="Helvetica" pitchFamily="2" charset="0"/>
              </a:rPr>
              <a:t>Method – Project Overview</a:t>
            </a:r>
            <a:r>
              <a:rPr sz="2350" spc="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	</a:t>
            </a:r>
            <a:endParaRPr sz="2350" dirty="0"/>
          </a:p>
        </p:txBody>
      </p:sp>
      <p:sp>
        <p:nvSpPr>
          <p:cNvPr id="5" name="object 5"/>
          <p:cNvSpPr/>
          <p:nvPr/>
        </p:nvSpPr>
        <p:spPr>
          <a:xfrm>
            <a:off x="4344151" y="4208504"/>
            <a:ext cx="2195195" cy="741045"/>
          </a:xfrm>
          <a:custGeom>
            <a:avLst/>
            <a:gdLst/>
            <a:ahLst/>
            <a:cxnLst/>
            <a:rect l="l" t="t" r="r" b="b"/>
            <a:pathLst>
              <a:path w="2195195" h="741045">
                <a:moveTo>
                  <a:pt x="0" y="0"/>
                </a:moveTo>
                <a:lnTo>
                  <a:pt x="2194671" y="0"/>
                </a:lnTo>
                <a:lnTo>
                  <a:pt x="2194671" y="740543"/>
                </a:lnTo>
                <a:lnTo>
                  <a:pt x="0" y="740543"/>
                </a:lnTo>
                <a:lnTo>
                  <a:pt x="0" y="0"/>
                </a:lnTo>
                <a:close/>
              </a:path>
            </a:pathLst>
          </a:custGeom>
          <a:solidFill>
            <a:srgbClr val="009193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337683" y="3211518"/>
            <a:ext cx="2195195" cy="472407"/>
          </a:xfrm>
          <a:custGeom>
            <a:avLst/>
            <a:gdLst/>
            <a:ahLst/>
            <a:cxnLst/>
            <a:rect l="l" t="t" r="r" b="b"/>
            <a:pathLst>
              <a:path w="2195195" h="827404">
                <a:moveTo>
                  <a:pt x="0" y="0"/>
                </a:moveTo>
                <a:lnTo>
                  <a:pt x="2194671" y="0"/>
                </a:lnTo>
                <a:lnTo>
                  <a:pt x="2194671" y="827100"/>
                </a:lnTo>
                <a:lnTo>
                  <a:pt x="0" y="827100"/>
                </a:lnTo>
                <a:lnTo>
                  <a:pt x="0" y="0"/>
                </a:lnTo>
                <a:close/>
              </a:path>
            </a:pathLst>
          </a:custGeom>
          <a:solidFill>
            <a:srgbClr val="009193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68448" y="2009336"/>
            <a:ext cx="2195195" cy="1115695"/>
          </a:xfrm>
          <a:custGeom>
            <a:avLst/>
            <a:gdLst/>
            <a:ahLst/>
            <a:cxnLst/>
            <a:rect l="l" t="t" r="r" b="b"/>
            <a:pathLst>
              <a:path w="2195195" h="1115695">
                <a:moveTo>
                  <a:pt x="0" y="1115622"/>
                </a:moveTo>
                <a:lnTo>
                  <a:pt x="2194673" y="1115622"/>
                </a:lnTo>
                <a:lnTo>
                  <a:pt x="2194673" y="0"/>
                </a:lnTo>
                <a:lnTo>
                  <a:pt x="0" y="0"/>
                </a:lnTo>
                <a:lnTo>
                  <a:pt x="0" y="1115622"/>
                </a:lnTo>
                <a:close/>
              </a:path>
            </a:pathLst>
          </a:custGeom>
          <a:solidFill>
            <a:srgbClr val="009193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368448" y="1499610"/>
            <a:ext cx="2205355" cy="509905"/>
          </a:xfrm>
          <a:custGeom>
            <a:avLst/>
            <a:gdLst/>
            <a:ahLst/>
            <a:cxnLst/>
            <a:rect l="l" t="t" r="r" b="b"/>
            <a:pathLst>
              <a:path w="2205354" h="509905">
                <a:moveTo>
                  <a:pt x="0" y="0"/>
                </a:moveTo>
                <a:lnTo>
                  <a:pt x="2204928" y="0"/>
                </a:lnTo>
                <a:lnTo>
                  <a:pt x="2204928" y="509725"/>
                </a:lnTo>
                <a:lnTo>
                  <a:pt x="0" y="509725"/>
                </a:lnTo>
                <a:lnTo>
                  <a:pt x="0" y="0"/>
                </a:lnTo>
                <a:close/>
              </a:path>
            </a:pathLst>
          </a:custGeom>
          <a:solidFill>
            <a:srgbClr val="009193"/>
          </a:solidFill>
        </p:spPr>
        <p:txBody>
          <a:bodyPr wrap="square" lIns="0" tIns="0" rIns="0" bIns="0" rtlCol="0"/>
          <a:lstStyle/>
          <a:p>
            <a:pPr marL="474980"/>
            <a:endParaRPr lang="en-US" sz="1050" spc="80" dirty="0">
              <a:solidFill>
                <a:srgbClr val="FFFFFF"/>
              </a:solidFill>
              <a:latin typeface="Century Gothic"/>
            </a:endParaRPr>
          </a:p>
          <a:p>
            <a:pPr marL="474980"/>
            <a:r>
              <a:rPr lang="en-US" sz="1100" spc="80" dirty="0">
                <a:solidFill>
                  <a:srgbClr val="FFFFFF"/>
                </a:solidFill>
                <a:latin typeface="Century Gothic"/>
              </a:rPr>
              <a:t>VALUE CHAIN STEP</a:t>
            </a:r>
            <a:endParaRPr sz="1100" spc="80" dirty="0">
              <a:solidFill>
                <a:srgbClr val="FFFFFF"/>
              </a:solidFill>
              <a:latin typeface="Century Gothic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53874"/>
              </p:ext>
            </p:extLst>
          </p:nvPr>
        </p:nvGraphicFramePr>
        <p:xfrm>
          <a:off x="2021858" y="1509227"/>
          <a:ext cx="2214880" cy="4165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050" spc="8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QUICK SCAN</a:t>
                      </a:r>
                      <a:r>
                        <a:rPr sz="1050" spc="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7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STEP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193"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b="1" spc="3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Desktop</a:t>
                      </a:r>
                      <a:r>
                        <a:rPr sz="1050" b="1" spc="-70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 </a:t>
                      </a:r>
                      <a:r>
                        <a:rPr sz="1050" b="1" spc="30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Research</a:t>
                      </a:r>
                      <a:endParaRPr sz="1050" dirty="0">
                        <a:latin typeface="Dubai"/>
                        <a:cs typeface="Dubai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21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spc="25" dirty="0">
                          <a:latin typeface="Calibri Light"/>
                          <a:cs typeface="Calibri Light"/>
                        </a:rPr>
                        <a:t>Existing </a:t>
                      </a:r>
                      <a:r>
                        <a:rPr sz="1050" b="0" spc="20" dirty="0">
                          <a:latin typeface="Calibri Light"/>
                          <a:cs typeface="Calibri Light"/>
                        </a:rPr>
                        <a:t>Value </a:t>
                      </a:r>
                      <a:r>
                        <a:rPr sz="1050" b="0" spc="35" dirty="0">
                          <a:latin typeface="Calibri Light"/>
                          <a:cs typeface="Calibri Light"/>
                        </a:rPr>
                        <a:t>Chain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Studies</a:t>
                      </a:r>
                      <a:endParaRPr sz="1050" dirty="0">
                        <a:latin typeface="Calibri Light"/>
                        <a:cs typeface="Calibri Light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160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Food consumption Studies</a:t>
                      </a:r>
                      <a:endParaRPr sz="1050" dirty="0">
                        <a:latin typeface="Calibri Light"/>
                        <a:cs typeface="Calibri Light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130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spc="35" dirty="0">
                          <a:latin typeface="Calibri Light"/>
                          <a:cs typeface="Calibri Light"/>
                        </a:rPr>
                        <a:t>Gender</a:t>
                      </a:r>
                      <a:r>
                        <a:rPr sz="105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50" dirty="0"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105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20" dirty="0">
                          <a:latin typeface="Calibri Light"/>
                          <a:cs typeface="Calibri Light"/>
                        </a:rPr>
                        <a:t>Youth</a:t>
                      </a:r>
                      <a:r>
                        <a:rPr sz="105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Reports</a:t>
                      </a:r>
                      <a:endParaRPr sz="1050" dirty="0">
                        <a:latin typeface="Calibri Light"/>
                        <a:cs typeface="Calibri Light"/>
                      </a:endParaRPr>
                    </a:p>
                    <a:p>
                      <a:pPr marL="44450">
                        <a:lnSpc>
                          <a:spcPts val="1235"/>
                        </a:lnSpc>
                        <a:spcBef>
                          <a:spcPts val="25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229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spc="25" dirty="0">
                          <a:latin typeface="Calibri Light"/>
                          <a:cs typeface="Calibri Light"/>
                        </a:rPr>
                        <a:t>Fact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sheets </a:t>
                      </a:r>
                      <a:r>
                        <a:rPr sz="1050" b="0" spc="3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050" b="0" spc="20" dirty="0">
                          <a:latin typeface="Calibri Light"/>
                          <a:cs typeface="Calibri Light"/>
                        </a:rPr>
                        <a:t>statistics</a:t>
                      </a:r>
                      <a:endParaRPr sz="1050" dirty="0">
                        <a:latin typeface="Calibri Light"/>
                        <a:cs typeface="Calibri Light"/>
                      </a:endParaRPr>
                    </a:p>
                    <a:p>
                      <a:pPr marL="44450">
                        <a:lnSpc>
                          <a:spcPts val="1235"/>
                        </a:lnSpc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12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spc="15" dirty="0">
                          <a:latin typeface="Calibri Light"/>
                          <a:cs typeface="Calibri Light"/>
                        </a:rPr>
                        <a:t>Trade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Data</a:t>
                      </a:r>
                      <a:endParaRPr sz="1050" dirty="0">
                        <a:latin typeface="Calibri Light"/>
                        <a:cs typeface="Calibri Light"/>
                      </a:endParaRPr>
                    </a:p>
                  </a:txBody>
                  <a:tcPr marL="0" marR="0" marT="10795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19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208"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50" b="1" spc="30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Expert</a:t>
                      </a:r>
                      <a:r>
                        <a:rPr sz="1050" b="1" spc="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 </a:t>
                      </a:r>
                      <a:r>
                        <a:rPr sz="1050" b="1" spc="2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Interviews</a:t>
                      </a:r>
                      <a:endParaRPr sz="1050" dirty="0">
                        <a:latin typeface="Dubai"/>
                        <a:cs typeface="Dubai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lang="en-US" sz="1050" spc="6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lang="en-US" sz="1050" b="0" spc="30" dirty="0">
                          <a:latin typeface="Calibri Light"/>
                          <a:cs typeface="Calibri Light"/>
                        </a:rPr>
                        <a:t>Mozambique 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Sector</a:t>
                      </a:r>
                      <a:r>
                        <a:rPr sz="1050" b="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Experts</a:t>
                      </a:r>
                      <a:endParaRPr sz="1050" dirty="0">
                        <a:latin typeface="Calibri Light"/>
                        <a:cs typeface="Calibri Light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15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lang="en-US" sz="1050" spc="-15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lang="en-US" sz="1050" b="0" spc="30" dirty="0">
                          <a:latin typeface="Calibri Light"/>
                          <a:cs typeface="Calibri Light"/>
                        </a:rPr>
                        <a:t>International 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Sector Experts</a:t>
                      </a:r>
                      <a:endParaRPr sz="1050" dirty="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19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952"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lang="en-US" sz="1050" b="1" spc="30" dirty="0">
                        <a:solidFill>
                          <a:srgbClr val="009193"/>
                        </a:solidFill>
                        <a:latin typeface="Dubai"/>
                        <a:cs typeface="Dubai"/>
                      </a:endParaRPr>
                    </a:p>
                    <a:p>
                      <a:pPr marL="6146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lang="en-US" sz="1050" b="1" spc="30" dirty="0">
                        <a:solidFill>
                          <a:srgbClr val="009193"/>
                        </a:solidFill>
                        <a:latin typeface="Dubai"/>
                        <a:cs typeface="Dubai"/>
                      </a:endParaRPr>
                    </a:p>
                  </a:txBody>
                  <a:tcPr marL="0" marR="0" marT="107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19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09514"/>
              </p:ext>
            </p:extLst>
          </p:nvPr>
        </p:nvGraphicFramePr>
        <p:xfrm>
          <a:off x="6655420" y="1489994"/>
          <a:ext cx="2194560" cy="382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050" spc="114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BUSINESS </a:t>
                      </a:r>
                      <a:r>
                        <a:rPr sz="1050" spc="5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CASE</a:t>
                      </a:r>
                      <a:r>
                        <a:rPr sz="1050" spc="3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50" spc="7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STEP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301"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b="1" spc="3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Business Case</a:t>
                      </a:r>
                      <a:r>
                        <a:rPr sz="1050" b="1" spc="-1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 </a:t>
                      </a:r>
                      <a:r>
                        <a:rPr sz="1050" b="1" spc="30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Fieldwork</a:t>
                      </a:r>
                      <a:endParaRPr sz="1050" dirty="0">
                        <a:latin typeface="Dubai"/>
                        <a:cs typeface="Dubai"/>
                      </a:endParaRPr>
                    </a:p>
                    <a:p>
                      <a:pPr marL="157480" marR="147320" indent="-146685">
                        <a:lnSpc>
                          <a:spcPct val="102200"/>
                        </a:lnSpc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18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i="0" spc="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Fieldwork </a:t>
                      </a:r>
                      <a:r>
                        <a:rPr sz="1050" b="0" i="0" spc="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gather </a:t>
                      </a:r>
                      <a:r>
                        <a:rPr sz="1050" b="0" i="0" spc="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final </a:t>
                      </a:r>
                      <a:r>
                        <a:rPr sz="1050" b="0" i="0" spc="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data </a:t>
                      </a:r>
                      <a:r>
                        <a:rPr sz="1050" b="0" i="0" spc="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  </a:t>
                      </a:r>
                      <a:r>
                        <a:rPr sz="1050" b="0" i="0" spc="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business</a:t>
                      </a:r>
                      <a:r>
                        <a:rPr sz="1050" b="0" i="0" spc="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050" b="0" i="0" spc="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cases</a:t>
                      </a:r>
                      <a:endParaRPr sz="105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079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19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891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en-US" sz="1050" b="1" spc="3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      </a:t>
                      </a:r>
                      <a:r>
                        <a:rPr sz="1050" b="1" spc="3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Business Case</a:t>
                      </a:r>
                      <a:r>
                        <a:rPr sz="1050" b="1" spc="-1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 </a:t>
                      </a:r>
                      <a:r>
                        <a:rPr sz="1050" b="1" spc="3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Modelling</a:t>
                      </a:r>
                      <a:endParaRPr sz="1050" dirty="0">
                        <a:latin typeface="Dubai"/>
                        <a:cs typeface="Dubai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19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i="0" spc="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Input </a:t>
                      </a:r>
                      <a:r>
                        <a:rPr sz="1050" b="0" i="0" spc="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data in </a:t>
                      </a:r>
                      <a:r>
                        <a:rPr sz="1050" b="0" i="0" spc="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business </a:t>
                      </a:r>
                      <a:r>
                        <a:rPr sz="1050" b="0" i="0" spc="3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models</a:t>
                      </a:r>
                      <a:endParaRPr sz="105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0" i="0" spc="6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▸</a:t>
                      </a:r>
                      <a:r>
                        <a:rPr sz="1050" b="0" i="0" spc="-18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050" b="0" i="0" spc="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Verify </a:t>
                      </a:r>
                      <a:r>
                        <a:rPr sz="1050" b="0" i="0" spc="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Data (clean-up </a:t>
                      </a:r>
                      <a:r>
                        <a:rPr sz="1050" b="0" i="0" spc="2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fieldwork)</a:t>
                      </a:r>
                      <a:endParaRPr sz="105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781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19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82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050" b="1" spc="35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Business Case </a:t>
                      </a:r>
                      <a:r>
                        <a:rPr sz="1050" b="1" spc="30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Brief</a:t>
                      </a:r>
                      <a:r>
                        <a:rPr sz="1050" b="1" spc="-40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 </a:t>
                      </a:r>
                      <a:r>
                        <a:rPr sz="1050" b="1" spc="30" dirty="0">
                          <a:solidFill>
                            <a:srgbClr val="009193"/>
                          </a:solidFill>
                          <a:latin typeface="Dubai"/>
                          <a:cs typeface="Dubai"/>
                        </a:rPr>
                        <a:t>Development</a:t>
                      </a:r>
                      <a:endParaRPr sz="1050" dirty="0">
                        <a:latin typeface="Dubai"/>
                        <a:cs typeface="Dubai"/>
                      </a:endParaRPr>
                    </a:p>
                    <a:p>
                      <a:pPr marL="176530" marR="357505" indent="-146685">
                        <a:lnSpc>
                          <a:spcPct val="102200"/>
                        </a:lnSpc>
                        <a:spcBef>
                          <a:spcPts val="225"/>
                        </a:spcBef>
                      </a:pPr>
                      <a:r>
                        <a:rPr sz="1050" spc="6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050" spc="-23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1050" b="0" i="0" spc="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Develop </a:t>
                      </a:r>
                      <a:r>
                        <a:rPr sz="1050" b="0" i="0" spc="5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&amp; </a:t>
                      </a:r>
                      <a:r>
                        <a:rPr sz="1050" b="0" i="0" spc="2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Visualize </a:t>
                      </a:r>
                      <a:r>
                        <a:rPr sz="1050" b="0" i="0" spc="3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Business  </a:t>
                      </a:r>
                      <a:r>
                        <a:rPr sz="1050" b="0" i="0" spc="3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Case</a:t>
                      </a:r>
                      <a:r>
                        <a:rPr sz="1050" b="0" i="0" spc="5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sz="1050" b="0" i="0" spc="2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Briefs</a:t>
                      </a:r>
                      <a:endParaRPr sz="105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2636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19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451143" y="2160132"/>
            <a:ext cx="159575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65" dirty="0">
                <a:latin typeface="Segoe UI Symbol"/>
                <a:cs typeface="Segoe UI Symbol"/>
              </a:rPr>
              <a:t>▸</a:t>
            </a:r>
            <a:r>
              <a:rPr sz="1050" b="0" spc="25" dirty="0">
                <a:latin typeface="Calibri Light"/>
                <a:cs typeface="Calibri Light"/>
              </a:rPr>
              <a:t>Private </a:t>
            </a:r>
            <a:r>
              <a:rPr sz="1050" b="0" spc="30" dirty="0">
                <a:latin typeface="Calibri Light"/>
                <a:cs typeface="Calibri Light"/>
              </a:rPr>
              <a:t>Sector</a:t>
            </a:r>
            <a:r>
              <a:rPr sz="1050" b="0" spc="10" dirty="0">
                <a:latin typeface="Calibri Light"/>
                <a:cs typeface="Calibri Light"/>
              </a:rPr>
              <a:t> </a:t>
            </a:r>
            <a:r>
              <a:rPr sz="1050" b="0" spc="30" dirty="0">
                <a:latin typeface="Calibri Light"/>
                <a:cs typeface="Calibri Light"/>
              </a:rPr>
              <a:t>Fieldwork</a:t>
            </a:r>
            <a:endParaRPr sz="105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159" y="2285623"/>
            <a:ext cx="1831339" cy="514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▸</a:t>
            </a:r>
            <a:r>
              <a:rPr sz="1050" spc="-16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Knowledge </a:t>
            </a:r>
            <a:r>
              <a:rPr sz="1050" spc="25" dirty="0">
                <a:latin typeface="Calibri Light" panose="020F0302020204030204" pitchFamily="34" charset="0"/>
                <a:cs typeface="Calibri Light" panose="020F0302020204030204" pitchFamily="34" charset="0"/>
              </a:rPr>
              <a:t>industry </a:t>
            </a:r>
            <a:r>
              <a:rPr sz="105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Experts</a:t>
            </a:r>
            <a:endParaRPr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8750" marR="5080" indent="-146685">
              <a:lnSpc>
                <a:spcPct val="102200"/>
              </a:lnSpc>
            </a:pPr>
            <a:r>
              <a:rPr sz="1050" spc="65" dirty="0">
                <a:latin typeface="Calibri Light" panose="020F0302020204030204" pitchFamily="34" charset="0"/>
                <a:cs typeface="Calibri Light" panose="020F0302020204030204" pitchFamily="34" charset="0"/>
              </a:rPr>
              <a:t>▸</a:t>
            </a:r>
            <a:r>
              <a:rPr sz="1050" spc="-17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 </a:t>
            </a:r>
            <a:r>
              <a:rPr sz="1050" spc="50" dirty="0"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sz="1050" spc="30" dirty="0">
                <a:latin typeface="Calibri Light" panose="020F0302020204030204" pitchFamily="34" charset="0"/>
                <a:cs typeface="Calibri Light" panose="020F0302020204030204" pitchFamily="34" charset="0"/>
              </a:rPr>
              <a:t>Government  Experts</a:t>
            </a:r>
            <a:endParaRPr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1931" y="3279978"/>
            <a:ext cx="2201871" cy="33983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66115" marR="353060" indent="-172720">
              <a:lnSpc>
                <a:spcPct val="102200"/>
              </a:lnSpc>
              <a:spcBef>
                <a:spcPts val="80"/>
              </a:spcBef>
            </a:pPr>
            <a:r>
              <a:rPr lang="en-US" sz="1050" b="1" spc="30" dirty="0">
                <a:solidFill>
                  <a:srgbClr val="009193"/>
                </a:solidFill>
                <a:latin typeface="Dubai"/>
                <a:cs typeface="Dubai"/>
              </a:rPr>
              <a:t>      Mozambique                    </a:t>
            </a:r>
            <a:r>
              <a:rPr lang="en-US" sz="1050" b="1" spc="25" dirty="0">
                <a:solidFill>
                  <a:srgbClr val="009193"/>
                </a:solidFill>
                <a:latin typeface="Dubai"/>
                <a:cs typeface="Dubai"/>
              </a:rPr>
              <a:t>  </a:t>
            </a:r>
            <a:r>
              <a:rPr sz="1050" b="1" spc="25" dirty="0">
                <a:solidFill>
                  <a:srgbClr val="009193"/>
                </a:solidFill>
                <a:latin typeface="Dubai"/>
                <a:cs typeface="Dubai"/>
              </a:rPr>
              <a:t>(</a:t>
            </a:r>
            <a:r>
              <a:rPr lang="en-US" sz="1050" b="1" spc="25" dirty="0">
                <a:solidFill>
                  <a:srgbClr val="009193"/>
                </a:solidFill>
                <a:latin typeface="Dubai"/>
                <a:cs typeface="Dubai"/>
              </a:rPr>
              <a:t>Interviews</a:t>
            </a:r>
            <a:r>
              <a:rPr sz="1050" b="1" spc="25" dirty="0">
                <a:solidFill>
                  <a:srgbClr val="009193"/>
                </a:solidFill>
                <a:latin typeface="Dubai"/>
                <a:cs typeface="Dubai"/>
              </a:rPr>
              <a:t>)</a:t>
            </a:r>
            <a:endParaRPr sz="1050" dirty="0">
              <a:latin typeface="Dubai"/>
              <a:cs typeface="Duba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2748" y="4203499"/>
            <a:ext cx="2146597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50" b="1" spc="15" dirty="0">
                <a:solidFill>
                  <a:srgbClr val="009193"/>
                </a:solidFill>
                <a:latin typeface="Dubai"/>
                <a:cs typeface="Dubai"/>
              </a:rPr>
              <a:t>Value </a:t>
            </a:r>
            <a:r>
              <a:rPr sz="1050" b="1" spc="35" dirty="0">
                <a:solidFill>
                  <a:srgbClr val="009193"/>
                </a:solidFill>
                <a:latin typeface="Dubai"/>
                <a:cs typeface="Dubai"/>
              </a:rPr>
              <a:t>Chain </a:t>
            </a:r>
            <a:r>
              <a:rPr sz="1050" b="1" spc="30" dirty="0">
                <a:solidFill>
                  <a:srgbClr val="009193"/>
                </a:solidFill>
                <a:latin typeface="Dubai"/>
                <a:cs typeface="Dubai"/>
              </a:rPr>
              <a:t>Brief</a:t>
            </a:r>
            <a:r>
              <a:rPr sz="1050" b="1" spc="-25" dirty="0">
                <a:solidFill>
                  <a:srgbClr val="009193"/>
                </a:solidFill>
                <a:latin typeface="Dubai"/>
                <a:cs typeface="Dubai"/>
              </a:rPr>
              <a:t> </a:t>
            </a:r>
            <a:r>
              <a:rPr sz="1050" b="1" spc="30" dirty="0">
                <a:solidFill>
                  <a:srgbClr val="009193"/>
                </a:solidFill>
                <a:latin typeface="Dubai"/>
                <a:cs typeface="Dubai"/>
              </a:rPr>
              <a:t>Development</a:t>
            </a:r>
            <a:endParaRPr sz="1050" dirty="0">
              <a:latin typeface="Dubai"/>
              <a:cs typeface="Dubai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050" spc="65" dirty="0">
                <a:latin typeface="Segoe UI Symbol"/>
                <a:cs typeface="Segoe UI Symbol"/>
              </a:rPr>
              <a:t>▸</a:t>
            </a:r>
            <a:r>
              <a:rPr sz="1050" spc="-165" dirty="0">
                <a:latin typeface="Segoe UI Symbol"/>
                <a:cs typeface="Segoe UI Symbol"/>
              </a:rPr>
              <a:t> </a:t>
            </a:r>
            <a:r>
              <a:rPr lang="en-US" sz="1050" b="0" spc="30" dirty="0">
                <a:latin typeface="Calibri Light"/>
                <a:cs typeface="Calibri Light"/>
              </a:rPr>
              <a:t>Develop value chain presentation</a:t>
            </a: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lang="en-ZA" sz="1050" spc="65" dirty="0">
                <a:latin typeface="Segoe UI Symbol"/>
                <a:cs typeface="Segoe UI Symbol"/>
              </a:rPr>
              <a:t>▸</a:t>
            </a:r>
            <a:r>
              <a:rPr lang="en-ZA" sz="1050" spc="30" dirty="0">
                <a:latin typeface="Calibri Light"/>
                <a:cs typeface="Calibri Light"/>
              </a:rPr>
              <a:t>Business model selection</a:t>
            </a:r>
            <a:endParaRPr sz="1050" spc="30" dirty="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1858" y="5675205"/>
            <a:ext cx="2195195" cy="221213"/>
          </a:xfrm>
          <a:prstGeom prst="rect">
            <a:avLst/>
          </a:prstGeom>
          <a:solidFill>
            <a:srgbClr val="002060">
              <a:alpha val="87059"/>
            </a:srgbClr>
          </a:solidFill>
        </p:spPr>
        <p:txBody>
          <a:bodyPr vert="horz" wrap="square" lIns="0" tIns="59054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464"/>
              </a:spcBef>
            </a:pPr>
            <a:r>
              <a:rPr lang="en-US" sz="1050" b="1" spc="30" dirty="0">
                <a:solidFill>
                  <a:srgbClr val="FFFFFF"/>
                </a:solidFill>
                <a:latin typeface="Dubai"/>
                <a:cs typeface="Dubai"/>
              </a:rPr>
              <a:t>Quick Scan Meeting </a:t>
            </a:r>
            <a:endParaRPr sz="1050" dirty="0">
              <a:latin typeface="Dubai"/>
              <a:cs typeface="Duba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44151" y="3766102"/>
            <a:ext cx="2195195" cy="356235"/>
          </a:xfrm>
          <a:prstGeom prst="rect">
            <a:avLst/>
          </a:prstGeom>
          <a:solidFill>
            <a:srgbClr val="002060">
              <a:alpha val="90979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615"/>
              </a:spcBef>
            </a:pPr>
            <a:r>
              <a:rPr sz="1050" b="1" spc="30" dirty="0">
                <a:solidFill>
                  <a:srgbClr val="FFFFFF"/>
                </a:solidFill>
                <a:latin typeface="Dubai"/>
                <a:cs typeface="Dubai"/>
              </a:rPr>
              <a:t>Exit Meeting/Value </a:t>
            </a:r>
            <a:r>
              <a:rPr sz="1050" b="1" spc="35" dirty="0">
                <a:solidFill>
                  <a:srgbClr val="FFFFFF"/>
                </a:solidFill>
                <a:latin typeface="Dubai"/>
                <a:cs typeface="Dubai"/>
              </a:rPr>
              <a:t>Chain</a:t>
            </a:r>
            <a:r>
              <a:rPr sz="1050" b="1" spc="-70" dirty="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sz="1050" b="1" spc="30" dirty="0">
                <a:solidFill>
                  <a:srgbClr val="FFFFFF"/>
                </a:solidFill>
                <a:latin typeface="Dubai"/>
                <a:cs typeface="Dubai"/>
              </a:rPr>
              <a:t>Debrief</a:t>
            </a:r>
            <a:endParaRPr sz="1050" dirty="0">
              <a:latin typeface="Dubai"/>
              <a:cs typeface="Dubai"/>
            </a:endParaRPr>
          </a:p>
        </p:txBody>
      </p:sp>
      <p:sp>
        <p:nvSpPr>
          <p:cNvPr id="32" name="object 32"/>
          <p:cNvSpPr txBox="1"/>
          <p:nvPr/>
        </p:nvSpPr>
        <p:spPr>
          <a:xfrm rot="5400000">
            <a:off x="5256883" y="4858390"/>
            <a:ext cx="294005" cy="1346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8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6614FF-B4F7-F944-95DD-35F060E69BA9}"/>
              </a:ext>
            </a:extLst>
          </p:cNvPr>
          <p:cNvSpPr/>
          <p:nvPr/>
        </p:nvSpPr>
        <p:spPr>
          <a:xfrm>
            <a:off x="1400402" y="4702597"/>
            <a:ext cx="2811996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138113">
              <a:lnSpc>
                <a:spcPct val="100000"/>
              </a:lnSpc>
              <a:spcBef>
                <a:spcPts val="85"/>
              </a:spcBef>
              <a:buFont typeface="System Font Regular"/>
              <a:buChar char="‣"/>
            </a:pPr>
            <a:r>
              <a:rPr lang="en-ZA" sz="1050" spc="30" dirty="0">
                <a:latin typeface="Calibri Light"/>
                <a:cs typeface="Calibri Light"/>
              </a:rPr>
              <a:t>Quick Scan Highlights and  Recommendations</a:t>
            </a:r>
          </a:p>
          <a:p>
            <a:pPr marL="715963" indent="-138113">
              <a:lnSpc>
                <a:spcPct val="100000"/>
              </a:lnSpc>
              <a:spcBef>
                <a:spcPts val="85"/>
              </a:spcBef>
              <a:buFont typeface="System Font Regular"/>
              <a:buChar char="‣"/>
            </a:pPr>
            <a:r>
              <a:rPr lang="en-ZA" sz="1050" spc="30" dirty="0">
                <a:latin typeface="Calibri Light"/>
                <a:cs typeface="Calibri Light"/>
              </a:rPr>
              <a:t>Complete Scoring Sheet</a:t>
            </a:r>
          </a:p>
          <a:p>
            <a:pPr marL="715963" indent="-138113">
              <a:lnSpc>
                <a:spcPct val="100000"/>
              </a:lnSpc>
              <a:spcBef>
                <a:spcPts val="85"/>
              </a:spcBef>
              <a:buFont typeface="System Font Regular"/>
              <a:buChar char="‣"/>
            </a:pPr>
            <a:r>
              <a:rPr lang="en-ZA" sz="1050" spc="30" dirty="0">
                <a:latin typeface="Calibri Light"/>
                <a:cs typeface="Calibri Light"/>
              </a:rPr>
              <a:t>Agree 5 Value Chains for Next  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E0A38D-7320-614C-9FFD-DA26388915FA}"/>
              </a:ext>
            </a:extLst>
          </p:cNvPr>
          <p:cNvSpPr/>
          <p:nvPr/>
        </p:nvSpPr>
        <p:spPr>
          <a:xfrm>
            <a:off x="1706971" y="4448681"/>
            <a:ext cx="2844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5">
              <a:spcBef>
                <a:spcPts val="615"/>
              </a:spcBef>
            </a:pPr>
            <a:r>
              <a:rPr lang="en-US" sz="1050" b="1" spc="30" dirty="0">
                <a:solidFill>
                  <a:srgbClr val="009193"/>
                </a:solidFill>
                <a:latin typeface="Dubai"/>
                <a:cs typeface="Dubai"/>
              </a:rPr>
              <a:t>Quick Scan Presentation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A97D3-C2F2-8047-B67F-787081870B33}"/>
              </a:ext>
            </a:extLst>
          </p:cNvPr>
          <p:cNvCxnSpPr>
            <a:cxnSpLocks/>
          </p:cNvCxnSpPr>
          <p:nvPr/>
        </p:nvCxnSpPr>
        <p:spPr>
          <a:xfrm>
            <a:off x="572429" y="599304"/>
            <a:ext cx="1067624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parking&#10;&#10;Description automatically generated">
            <a:extLst>
              <a:ext uri="{FF2B5EF4-FFF2-40B4-BE49-F238E27FC236}">
                <a16:creationId xmlns:a16="http://schemas.microsoft.com/office/drawing/2014/main" id="{C0C6E81A-851A-CB40-8605-153C3F4AC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-84290"/>
            <a:ext cx="682702" cy="696481"/>
          </a:xfrm>
          <a:prstGeom prst="rect">
            <a:avLst/>
          </a:prstGeom>
        </p:spPr>
      </p:pic>
      <p:sp>
        <p:nvSpPr>
          <p:cNvPr id="33" name="Chevron 32">
            <a:extLst>
              <a:ext uri="{FF2B5EF4-FFF2-40B4-BE49-F238E27FC236}">
                <a16:creationId xmlns:a16="http://schemas.microsoft.com/office/drawing/2014/main" id="{9C2B2549-AAFA-C740-BD04-4316C90448DF}"/>
              </a:ext>
            </a:extLst>
          </p:cNvPr>
          <p:cNvSpPr/>
          <p:nvPr/>
        </p:nvSpPr>
        <p:spPr>
          <a:xfrm>
            <a:off x="11354184" y="2734806"/>
            <a:ext cx="267299" cy="14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hevron 35">
            <a:extLst>
              <a:ext uri="{FF2B5EF4-FFF2-40B4-BE49-F238E27FC236}">
                <a16:creationId xmlns:a16="http://schemas.microsoft.com/office/drawing/2014/main" id="{E78F9222-A16E-4B44-8E59-EA1E43E8F519}"/>
              </a:ext>
            </a:extLst>
          </p:cNvPr>
          <p:cNvSpPr/>
          <p:nvPr/>
        </p:nvSpPr>
        <p:spPr>
          <a:xfrm>
            <a:off x="10319085" y="3790979"/>
            <a:ext cx="204488" cy="144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459EE2EB-8598-0548-841C-C0DDCAEB63FD}"/>
              </a:ext>
            </a:extLst>
          </p:cNvPr>
          <p:cNvSpPr txBox="1"/>
          <p:nvPr/>
        </p:nvSpPr>
        <p:spPr>
          <a:xfrm>
            <a:off x="4368448" y="5014242"/>
            <a:ext cx="2195195" cy="221213"/>
          </a:xfrm>
          <a:prstGeom prst="rect">
            <a:avLst/>
          </a:prstGeom>
          <a:solidFill>
            <a:srgbClr val="002060">
              <a:alpha val="87059"/>
            </a:srgbClr>
          </a:solidFill>
        </p:spPr>
        <p:txBody>
          <a:bodyPr vert="horz" wrap="square" lIns="0" tIns="59054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464"/>
              </a:spcBef>
            </a:pPr>
            <a:r>
              <a:rPr lang="en-US" sz="1050" b="1" spc="30" dirty="0">
                <a:solidFill>
                  <a:srgbClr val="FFFFFF"/>
                </a:solidFill>
                <a:latin typeface="Dubai"/>
                <a:cs typeface="Dubai"/>
              </a:rPr>
              <a:t>Business case selection</a:t>
            </a:r>
            <a:endParaRPr sz="1050" dirty="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1" y="1037089"/>
            <a:ext cx="5050504" cy="2245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5404834" y="1102407"/>
            <a:ext cx="6331555" cy="29934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5512854" y="875253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5404834" y="4305399"/>
            <a:ext cx="6300793" cy="23744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5523938" y="845527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5523938" y="4161212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99521" y="3686328"/>
            <a:ext cx="5062235" cy="29934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04755" y="3442719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41100" y="-88388"/>
            <a:ext cx="11960493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2: Cashew Orchard Maintenance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186255" y="1238590"/>
            <a:ext cx="50052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Independent Service Provider managing a range of village based orchard maintenance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Services include spraying of pesticides, fungicides and foliar </a:t>
            </a:r>
            <a:r>
              <a:rPr lang="en-US" sz="1400" dirty="0" err="1"/>
              <a:t>fertiliser</a:t>
            </a:r>
            <a:r>
              <a:rPr lang="en-US" sz="1400" dirty="0"/>
              <a:t>; </a:t>
            </a:r>
            <a:r>
              <a:rPr lang="en-US" sz="1400" dirty="0" err="1"/>
              <a:t>fertiliser</a:t>
            </a:r>
            <a:r>
              <a:rPr lang="en-US" sz="1400" dirty="0"/>
              <a:t> application and pruning &amp; planting and or harvesting and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Other tree crops can be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Business owner distributes product to the village based teams on a weekly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company works with 10-30 local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5492072" y="1089071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FTE: 12500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team can spray 80 trees/ day, and there are 20 days to spray them, so 1600 trees per team/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Nampula has 15mln trees, </a:t>
            </a:r>
            <a:r>
              <a:rPr lang="en-US" sz="1400" dirty="0" err="1"/>
              <a:t>Sofala</a:t>
            </a:r>
            <a:r>
              <a:rPr lang="en-US" sz="1400" dirty="0"/>
              <a:t> 5 million?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need 12,500 teams of 2 people for all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spraying is increase from 25% to 50% of trees we need 6250 teams of 2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pruning we need 6 additional people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B2B30-59C5-8D4B-BD5A-AFA89F443D1A}"/>
              </a:ext>
            </a:extLst>
          </p:cNvPr>
          <p:cNvSpPr/>
          <p:nvPr/>
        </p:nvSpPr>
        <p:spPr>
          <a:xfrm>
            <a:off x="5512854" y="4646306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Ability of farmers to pay for services, particularly up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F433A9-270D-DF4C-BC60-3A1FAE1A9EF7}"/>
              </a:ext>
            </a:extLst>
          </p:cNvPr>
          <p:cNvSpPr/>
          <p:nvPr/>
        </p:nvSpPr>
        <p:spPr>
          <a:xfrm>
            <a:off x="157522" y="3726850"/>
            <a:ext cx="50622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Cashew Exporters &amp; Cashew 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Existing spray service providers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Input dealers for inputs and equipment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+ further potential partners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in pruning and spraying &amp; </a:t>
            </a:r>
            <a:r>
              <a:rPr lang="en-US" sz="1400" dirty="0" err="1"/>
              <a:t>fertiliser</a:t>
            </a:r>
            <a:r>
              <a:rPr lang="en-US" sz="1400" dirty="0"/>
              <a:t>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 for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Linking with input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9CA284-BC14-9745-B540-0586227FF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9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1" y="1037089"/>
            <a:ext cx="5050504" cy="2245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5404834" y="1102407"/>
            <a:ext cx="6331555" cy="29934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5512854" y="875253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5404834" y="4305400"/>
            <a:ext cx="6300793" cy="19811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5523938" y="845527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5523938" y="4161212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99521" y="3686329"/>
            <a:ext cx="5062235" cy="27207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04755" y="3442719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41100" y="-88388"/>
            <a:ext cx="11960493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3: Small Modern Cashew Farmer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4492" y="1323638"/>
            <a:ext cx="5005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 producer of Cashew with renovated or new orchard of 1ha with 130 to 160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Uses maintenance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Linked to input dealer and </a:t>
            </a:r>
            <a:r>
              <a:rPr lang="en-US" sz="1400" dirty="0" err="1"/>
              <a:t>offtaker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5492072" y="1089071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dirty="0"/>
              <a:t>Improved incomes for 200,000 farmers in Nampula and 50,000 in </a:t>
            </a:r>
            <a:r>
              <a:rPr lang="en-US" sz="1400" dirty="0" err="1"/>
              <a:t>Sofala</a:t>
            </a:r>
            <a:endParaRPr lang="en-US" sz="1400" dirty="0"/>
          </a:p>
          <a:p>
            <a:endParaRPr lang="en-US" sz="1400" b="1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B2B30-59C5-8D4B-BD5A-AFA89F443D1A}"/>
              </a:ext>
            </a:extLst>
          </p:cNvPr>
          <p:cNvSpPr/>
          <p:nvPr/>
        </p:nvSpPr>
        <p:spPr>
          <a:xfrm>
            <a:off x="5512854" y="4646306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Ability of farmers to pay for services, particularly up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Convincing farmers to </a:t>
            </a:r>
            <a:r>
              <a:rPr lang="en-US" sz="1400" dirty="0" err="1"/>
              <a:t>rennovate</a:t>
            </a:r>
            <a:r>
              <a:rPr lang="en-US" sz="1400" dirty="0"/>
              <a:t> old orchard and or invest in new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 to pay for spray services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F433A9-270D-DF4C-BC60-3A1FAE1A9EF7}"/>
              </a:ext>
            </a:extLst>
          </p:cNvPr>
          <p:cNvSpPr/>
          <p:nvPr/>
        </p:nvSpPr>
        <p:spPr>
          <a:xfrm>
            <a:off x="157522" y="3726850"/>
            <a:ext cx="506223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Cashew Exporters &amp; Cashew 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Existing spray service providers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Input dealers for inputs and equipment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+ further potential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Farmer business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Outgrower program that provides some credit to pay for inputs and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DC908D-683B-7146-87C4-1924AA286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8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1" y="1037089"/>
            <a:ext cx="5050504" cy="2245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5404834" y="1102407"/>
            <a:ext cx="6331555" cy="29934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5512854" y="875253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5404834" y="4305399"/>
            <a:ext cx="6300793" cy="247977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5523938" y="845527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5523938" y="4161212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99521" y="3686328"/>
            <a:ext cx="5062235" cy="309884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04755" y="3442719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41100" y="-88388"/>
            <a:ext cx="11960493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4: Artisanal Cashew Apple juice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4492" y="1323638"/>
            <a:ext cx="5005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 producer of Cashew with renovated or new orchard of 1ha with 130 to 160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Uses maintenance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Linked to input dealer and </a:t>
            </a:r>
            <a:r>
              <a:rPr lang="en-US" sz="1400" dirty="0" err="1"/>
              <a:t>offtaker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5492072" y="1089071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juice producer provides income to 10 seasonal jobs in factory and  a harvesting team of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micro plants would provide 180 jobs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B2B30-59C5-8D4B-BD5A-AFA89F443D1A}"/>
              </a:ext>
            </a:extLst>
          </p:cNvPr>
          <p:cNvSpPr/>
          <p:nvPr/>
        </p:nvSpPr>
        <p:spPr>
          <a:xfrm>
            <a:off x="5512854" y="4646306"/>
            <a:ext cx="563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cost of proper equipment: $20,000 + a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Gathering of apples requires harvesting from trees, potentially with harvesting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Difficult business: requires fruit collection, bottle collection, processing, marketing and distribution skills: lots of skills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Drink will always remain a premium product because of packaging cost and lack of economies of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F433A9-270D-DF4C-BC60-3A1FAE1A9EF7}"/>
              </a:ext>
            </a:extLst>
          </p:cNvPr>
          <p:cNvSpPr/>
          <p:nvPr/>
        </p:nvSpPr>
        <p:spPr>
          <a:xfrm>
            <a:off x="157522" y="3726850"/>
            <a:ext cx="50622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Cashew Exporters &amp; Cashew 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Existing spray service providers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Input dealers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+ further potential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in harvesting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in juice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in bottle collection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in marketing and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Financial management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7ACECA-1EE3-BE4D-82A8-A10277329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6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63AA2C-0521-3D4B-ABB8-1EB17D2FC7F7}"/>
              </a:ext>
            </a:extLst>
          </p:cNvPr>
          <p:cNvSpPr txBox="1">
            <a:spLocks/>
          </p:cNvSpPr>
          <p:nvPr/>
        </p:nvSpPr>
        <p:spPr>
          <a:xfrm>
            <a:off x="1182130" y="-41908"/>
            <a:ext cx="11104195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Conclusion: Final Ranking Of Business Models.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DEC2B3-7F2D-2B40-9968-033C84D5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53063"/>
              </p:ext>
            </p:extLst>
          </p:nvPr>
        </p:nvGraphicFramePr>
        <p:xfrm>
          <a:off x="393161" y="1061296"/>
          <a:ext cx="10438019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23">
                  <a:extLst>
                    <a:ext uri="{9D8B030D-6E8A-4147-A177-3AD203B41FA5}">
                      <a16:colId xmlns:a16="http://schemas.microsoft.com/office/drawing/2014/main" val="2780043706"/>
                    </a:ext>
                  </a:extLst>
                </a:gridCol>
                <a:gridCol w="2745416">
                  <a:extLst>
                    <a:ext uri="{9D8B030D-6E8A-4147-A177-3AD203B41FA5}">
                      <a16:colId xmlns:a16="http://schemas.microsoft.com/office/drawing/2014/main" val="5992829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1135395192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434910429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3841788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96208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on other sector 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8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Orchard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12,500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90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4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Nursery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90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27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Modern farmer (requires maintenance service)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8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Artisanal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56618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07D415-4BDA-D443-B324-17ACA6083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1" y="5959692"/>
            <a:ext cx="4978400" cy="62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9788B-12A4-F049-8CF3-1660E67F07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4AB5DC-DB82-D349-AF51-BA44C6767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54"/>
          <a:stretch/>
        </p:blipFill>
        <p:spPr>
          <a:xfrm>
            <a:off x="0" y="-50961"/>
            <a:ext cx="3261946" cy="6229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3261947" y="-1226"/>
            <a:ext cx="8930054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946" y="2312509"/>
            <a:ext cx="7385159" cy="887231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Selection: 
Honey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2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7" y="-197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Issues and Opportunities in Honey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119210" y="1009112"/>
            <a:ext cx="5534034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Issues</a:t>
            </a:r>
          </a:p>
          <a:p>
            <a:pPr algn="ctr"/>
            <a:endParaRPr lang="en-US" sz="2400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Market uncertainty: how much can the local market absorb?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International market access: Mozambique is not on the EU list, though apparently organic certification can solve this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Competition from cheap Chinese honey, often adulterated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Impact of natural disasters such as flooding is high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Deforestation leaves limited space to place hives in certain areas, and flowers for production of nectar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Use of pesticides &amp; herbicides in agriculture can lead to death of bees and colonies if not managed properly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Gathering of honey can be complicated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5380-0FE0-2046-88EF-FBC9ABFA0DD8}"/>
              </a:ext>
            </a:extLst>
          </p:cNvPr>
          <p:cNvSpPr txBox="1"/>
          <p:nvPr/>
        </p:nvSpPr>
        <p:spPr>
          <a:xfrm>
            <a:off x="6063768" y="1096895"/>
            <a:ext cx="603463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Opportunities</a:t>
            </a:r>
          </a:p>
          <a:p>
            <a:pPr algn="ctr"/>
            <a:endParaRPr lang="en-US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Lucrative low risk activity: Low investment cost, no cost of production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There seems to be national demand for honey in Mozambique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International market for wax and propolis 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Synergy with cashew production, can increase yields substantially, but requires coordinated spraying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Synergy with other tree crops, though there are few plantations currently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Has positive effects on deforestation and avoiding forest fires; ideally you have a ‘buffer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zone’of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hives around your cashew orchard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212806" y="1559216"/>
            <a:ext cx="11766387" cy="4159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49EA5-DDBC-3E4F-A271-8651FEA1908E}"/>
              </a:ext>
            </a:extLst>
          </p:cNvPr>
          <p:cNvCxnSpPr>
            <a:cxnSpLocks/>
          </p:cNvCxnSpPr>
          <p:nvPr/>
        </p:nvCxnSpPr>
        <p:spPr>
          <a:xfrm>
            <a:off x="5791200" y="1005167"/>
            <a:ext cx="0" cy="501463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omment Dislike with solid fill">
            <a:extLst>
              <a:ext uri="{FF2B5EF4-FFF2-40B4-BE49-F238E27FC236}">
                <a16:creationId xmlns:a16="http://schemas.microsoft.com/office/drawing/2014/main" id="{E22C58B7-5922-9544-909D-0DFB0A5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47800" y="868984"/>
            <a:ext cx="762000" cy="762000"/>
          </a:xfrm>
          <a:prstGeom prst="rect">
            <a:avLst/>
          </a:prstGeom>
        </p:spPr>
      </p:pic>
      <p:pic>
        <p:nvPicPr>
          <p:cNvPr id="18" name="Graphic 17" descr="Comment Like with solid fill">
            <a:extLst>
              <a:ext uri="{FF2B5EF4-FFF2-40B4-BE49-F238E27FC236}">
                <a16:creationId xmlns:a16="http://schemas.microsoft.com/office/drawing/2014/main" id="{1330C408-3E65-9640-8381-A0C339260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9800" y="868984"/>
            <a:ext cx="7620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E7A2A-C5B2-7441-93E8-F13ECADE46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7" y="67439"/>
            <a:ext cx="927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802267" cy="2525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6276109" y="1044389"/>
            <a:ext cx="557503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6451478" y="867594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6276108" y="3876663"/>
            <a:ext cx="5575035" cy="2512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6451478" y="845234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6451478" y="364409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826707"/>
            <a:ext cx="5802267" cy="25492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7441" y="3635420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1: Honey outgrower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262759"/>
            <a:ext cx="57913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Company trains small producers in honey production and provides them with access to hives and wax to attract bees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Harvesting is done by collectors/ extension officers on motorbike with bee suit (avoid having to invest in hundreds of suits)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Company process honey, packages and sells; local market and or 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Activity can be combined with cashew: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Maintenance service providers can be collectors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Cashew farmers can be producers (hive owners)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81986" y="4102051"/>
            <a:ext cx="50622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Define potential partners: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Integration into cashew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Development of business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finance/ donor money for hives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Export market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6373359" y="988542"/>
            <a:ext cx="547778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 (40)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people per processor, max 4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 need about 3000 to 10,000 hives as a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1000 to 3000 producers with 3-4 hives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technical assistant per 200 producers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Indirect FTE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Additional income of 3600Mzm for 4000 to 12,000 producers</a:t>
            </a:r>
          </a:p>
          <a:p>
            <a:endParaRPr lang="en-US" sz="1200" dirty="0"/>
          </a:p>
          <a:p>
            <a:r>
              <a:rPr lang="en-US" sz="1200" dirty="0"/>
              <a:t>Scale is dependent on being able to find an export market!!</a:t>
            </a: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6373359" y="4093287"/>
            <a:ext cx="50622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of hives: 3000Mzm per hive that can make 12kg*75Mzm=900Mzm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Size of local market: 10,000 hives is 120 tons of honey! Mozambique imported a total of 249 tons in 2020, of mostly cheaper honey from China (via 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Mozambique currently cannot 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Honey in itself is not economically sustainable, it will need to be an add-on activity for farmers and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C58915-21EA-6447-BADE-9EF7A806F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63AA2C-0521-3D4B-ABB8-1EB17D2FC7F7}"/>
              </a:ext>
            </a:extLst>
          </p:cNvPr>
          <p:cNvSpPr txBox="1">
            <a:spLocks/>
          </p:cNvSpPr>
          <p:nvPr/>
        </p:nvSpPr>
        <p:spPr>
          <a:xfrm>
            <a:off x="1219200" y="20021"/>
            <a:ext cx="11104195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Conclusion: Final Ranking Of Business Models.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DEC2B3-7F2D-2B40-9968-033C84D5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53968"/>
              </p:ext>
            </p:extLst>
          </p:nvPr>
        </p:nvGraphicFramePr>
        <p:xfrm>
          <a:off x="393161" y="1061296"/>
          <a:ext cx="1043801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23">
                  <a:extLst>
                    <a:ext uri="{9D8B030D-6E8A-4147-A177-3AD203B41FA5}">
                      <a16:colId xmlns:a16="http://schemas.microsoft.com/office/drawing/2014/main" val="2780043706"/>
                    </a:ext>
                  </a:extLst>
                </a:gridCol>
                <a:gridCol w="2745416">
                  <a:extLst>
                    <a:ext uri="{9D8B030D-6E8A-4147-A177-3AD203B41FA5}">
                      <a16:colId xmlns:a16="http://schemas.microsoft.com/office/drawing/2014/main" val="5992829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1135395192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434910429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3841788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96208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on other sector 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8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Honey outgrower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4000 - 12000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4089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07D415-4BDA-D443-B324-17ACA6083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1" y="5959692"/>
            <a:ext cx="4978400" cy="62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9788B-12A4-F049-8CF3-1660E67F07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CF1489-A98B-7B4F-82AE-31379E1A9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92247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1226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379" y="2312509"/>
            <a:ext cx="7385159" cy="887231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Selection: 
Vegetable Value Chain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7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7" y="-197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Issues and Opportunities in Vegetables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119210" y="1009112"/>
            <a:ext cx="5534034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Issues</a:t>
            </a:r>
          </a:p>
          <a:p>
            <a:pPr algn="ctr"/>
            <a:endParaRPr lang="en-US" sz="2400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Overproduction during rainy season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inputs in rural areas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Poor market linkages &amp; market structure: producers want to go by themselves to the market and are often forced to sell at low prices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Poor logistics and infrastructure leading to high post-harvest losses and lack of quality (crates, sorting and grading, cold storage, trucks)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quality seed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5380-0FE0-2046-88EF-FBC9ABFA0DD8}"/>
              </a:ext>
            </a:extLst>
          </p:cNvPr>
          <p:cNvSpPr txBox="1"/>
          <p:nvPr/>
        </p:nvSpPr>
        <p:spPr>
          <a:xfrm>
            <a:off x="6002787" y="1128410"/>
            <a:ext cx="60346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Opportunities</a:t>
            </a:r>
          </a:p>
          <a:p>
            <a:pPr algn="ctr"/>
            <a:endParaRPr lang="en-US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High demand in dry season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Institutional market demanding quality vegetables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High Interest and many success stories in modern production: irrigation &amp; greenhouses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Seed multiplication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Rural input supply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212806" y="1559216"/>
            <a:ext cx="11766387" cy="4159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49EA5-DDBC-3E4F-A271-8651FEA1908E}"/>
              </a:ext>
            </a:extLst>
          </p:cNvPr>
          <p:cNvCxnSpPr>
            <a:cxnSpLocks/>
          </p:cNvCxnSpPr>
          <p:nvPr/>
        </p:nvCxnSpPr>
        <p:spPr>
          <a:xfrm>
            <a:off x="5791200" y="1005167"/>
            <a:ext cx="0" cy="501463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omment Dislike with solid fill">
            <a:extLst>
              <a:ext uri="{FF2B5EF4-FFF2-40B4-BE49-F238E27FC236}">
                <a16:creationId xmlns:a16="http://schemas.microsoft.com/office/drawing/2014/main" id="{E22C58B7-5922-9544-909D-0DFB0A5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47800" y="868984"/>
            <a:ext cx="762000" cy="762000"/>
          </a:xfrm>
          <a:prstGeom prst="rect">
            <a:avLst/>
          </a:prstGeom>
        </p:spPr>
      </p:pic>
      <p:pic>
        <p:nvPicPr>
          <p:cNvPr id="18" name="Graphic 17" descr="Comment Like with solid fill">
            <a:extLst>
              <a:ext uri="{FF2B5EF4-FFF2-40B4-BE49-F238E27FC236}">
                <a16:creationId xmlns:a16="http://schemas.microsoft.com/office/drawing/2014/main" id="{1330C408-3E65-9640-8381-A0C339260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3750" y="868984"/>
            <a:ext cx="762000" cy="76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32A558-EAA5-0849-AEAA-E70A5985B5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22" y="115954"/>
            <a:ext cx="671774" cy="7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7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1226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Flock Of Brown Hens">
            <a:extLst>
              <a:ext uri="{FF2B5EF4-FFF2-40B4-BE49-F238E27FC236}">
                <a16:creationId xmlns:a16="http://schemas.microsoft.com/office/drawing/2014/main" id="{99C33FD4-5460-3845-AFAC-97E3F0D3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379" y="2312509"/>
            <a:ext cx="7385159" cy="887231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Selection: 
Poultry Value Chain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84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802267" cy="2525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6276109" y="1044389"/>
            <a:ext cx="557503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6451478" y="867594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6276108" y="3876663"/>
            <a:ext cx="5575035" cy="2512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6451478" y="845234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6451478" y="364409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826707"/>
            <a:ext cx="5802267" cy="25492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7441" y="3635420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1: Modern dry season production of vegetables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323638"/>
            <a:ext cx="57913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Farmer obtains irrigation equipment and potentially greenhouses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Produces a variety of vegetables throughout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Main market is dry season local market and institutional buyers looking for consistent supply of quality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Will require outgrower model with trader to link smaller farmers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81986" y="4102051"/>
            <a:ext cx="50622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Mines, large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Identification of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6373359" y="988542"/>
            <a:ext cx="5477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 </a:t>
            </a:r>
            <a:endParaRPr lang="en-US" sz="1400" dirty="0"/>
          </a:p>
          <a:p>
            <a:r>
              <a:rPr lang="en-US" sz="1400" b="1" dirty="0"/>
              <a:t>Indirect FTE </a:t>
            </a:r>
            <a:endParaRPr lang="en-US" sz="1400" dirty="0"/>
          </a:p>
          <a:p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6373359" y="4093287"/>
            <a:ext cx="5062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Investment cost in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F7338B-4B82-4840-BB11-64930770E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22" y="115954"/>
            <a:ext cx="671774" cy="7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06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802267" cy="2525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6276109" y="1044389"/>
            <a:ext cx="557503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6451478" y="867594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6276108" y="3876663"/>
            <a:ext cx="5575035" cy="2512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6451478" y="845234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6451478" y="364409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826707"/>
            <a:ext cx="5802267" cy="25492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7441" y="3635420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2: Vegetable outgrower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323638"/>
            <a:ext cx="5791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Company providing inputs (e.g. quality seed) to producers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Buys a variety of vegetables throughout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Washes, grades and sorts product, potentially has cold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Sells different grades to different markets/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May invest in cold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Works with 10-200 small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81986" y="4102051"/>
            <a:ext cx="50622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Mines, large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Projects supporting vegetable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6373359" y="988542"/>
            <a:ext cx="54777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FTE: 100-200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 people per company (collection, technical assistance, processing, transport,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can create maybe 5 - 10 companies</a:t>
            </a:r>
          </a:p>
          <a:p>
            <a:r>
              <a:rPr lang="en-US" sz="1400" b="1" dirty="0"/>
              <a:t> </a:t>
            </a:r>
            <a:endParaRPr lang="en-US" sz="1400" dirty="0"/>
          </a:p>
          <a:p>
            <a:r>
              <a:rPr lang="en-US" sz="1400" b="1" dirty="0"/>
              <a:t>Indirect FTE: </a:t>
            </a:r>
            <a:r>
              <a:rPr lang="en-US" sz="1400" dirty="0"/>
              <a:t>1000 - 2000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Improved market access and input access and profitability for vegetable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Contract can help with access to finance for irrigation equipment, greenhouses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6373359" y="4093287"/>
            <a:ext cx="50622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Investment cost in equipment, vehicles, crates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skills: technically difficult and perishable products, complex business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Finding the right entrepreneurs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95A786-B600-C546-A360-75A8DEC4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22" y="115954"/>
            <a:ext cx="671774" cy="7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95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63AA2C-0521-3D4B-ABB8-1EB17D2FC7F7}"/>
              </a:ext>
            </a:extLst>
          </p:cNvPr>
          <p:cNvSpPr txBox="1">
            <a:spLocks/>
          </p:cNvSpPr>
          <p:nvPr/>
        </p:nvSpPr>
        <p:spPr>
          <a:xfrm>
            <a:off x="1219200" y="20021"/>
            <a:ext cx="11104195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Conclusion: Final Ranking Of Business Models.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DEC2B3-7F2D-2B40-9968-033C84D5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86515"/>
              </p:ext>
            </p:extLst>
          </p:nvPr>
        </p:nvGraphicFramePr>
        <p:xfrm>
          <a:off x="393161" y="1061296"/>
          <a:ext cx="1043801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23">
                  <a:extLst>
                    <a:ext uri="{9D8B030D-6E8A-4147-A177-3AD203B41FA5}">
                      <a16:colId xmlns:a16="http://schemas.microsoft.com/office/drawing/2014/main" val="2780043706"/>
                    </a:ext>
                  </a:extLst>
                </a:gridCol>
                <a:gridCol w="2745416">
                  <a:extLst>
                    <a:ext uri="{9D8B030D-6E8A-4147-A177-3AD203B41FA5}">
                      <a16:colId xmlns:a16="http://schemas.microsoft.com/office/drawing/2014/main" val="5992829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1135395192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434910429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3841788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96208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Impact on other sector 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8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Vegetable outgrower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Dry season vegetable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4586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07D415-4BDA-D443-B324-17ACA6083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1" y="5959692"/>
            <a:ext cx="4978400" cy="62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9788B-12A4-F049-8CF3-1660E67F07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9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0E5B2-4D58-0F49-8611-2ACD1F466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5"/>
          <a:stretch/>
        </p:blipFill>
        <p:spPr>
          <a:xfrm>
            <a:off x="-42864" y="1"/>
            <a:ext cx="4572001" cy="6123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1226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379" y="2312509"/>
            <a:ext cx="7385159" cy="887231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Selection: 
Cross Cutting Business Models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7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7" y="-197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Cross cutting Issues and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119210" y="1009112"/>
            <a:ext cx="553403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Issues</a:t>
            </a:r>
          </a:p>
          <a:p>
            <a:pPr algn="ctr"/>
            <a:endParaRPr lang="en-US" sz="2400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access to (quality) inputs outside of urban and peri-urban areas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Input quality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access to market/ structured marketing channels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mechanization services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Poor rural infrastructure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skilled staff, even university educated agronomists have 0 practical skills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Lack of respect for contracts &amp; loan agreements, fraud and theft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Development projects that offer perverse incentives and distort markets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5380-0FE0-2046-88EF-FBC9ABFA0DD8}"/>
              </a:ext>
            </a:extLst>
          </p:cNvPr>
          <p:cNvSpPr txBox="1"/>
          <p:nvPr/>
        </p:nvSpPr>
        <p:spPr>
          <a:xfrm>
            <a:off x="6002787" y="1076356"/>
            <a:ext cx="6034635" cy="516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Opportunities</a:t>
            </a:r>
          </a:p>
          <a:p>
            <a:pPr algn="ctr"/>
            <a:endParaRPr lang="en-US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Very competitive market of entrepreneurial input dealers looking for rural distribution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Input dealers already import equipment and provide maintenance services and stock spare parts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Proximity to South Africa makes inputs and equipment easier to import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Farmers are willing to invest in quality inputs; many rural savings groups use savings for input or trading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Private companies willing to link small farmers to market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Large availability of fertile land close to water sources, even for youth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Closeness to port opens up markets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212806" y="1559216"/>
            <a:ext cx="11766387" cy="4159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49EA5-DDBC-3E4F-A271-8651FEA1908E}"/>
              </a:ext>
            </a:extLst>
          </p:cNvPr>
          <p:cNvCxnSpPr>
            <a:cxnSpLocks/>
          </p:cNvCxnSpPr>
          <p:nvPr/>
        </p:nvCxnSpPr>
        <p:spPr>
          <a:xfrm>
            <a:off x="5791200" y="1005167"/>
            <a:ext cx="0" cy="501463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omment Dislike with solid fill">
            <a:extLst>
              <a:ext uri="{FF2B5EF4-FFF2-40B4-BE49-F238E27FC236}">
                <a16:creationId xmlns:a16="http://schemas.microsoft.com/office/drawing/2014/main" id="{E22C58B7-5922-9544-909D-0DFB0A5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47800" y="868984"/>
            <a:ext cx="762000" cy="762000"/>
          </a:xfrm>
          <a:prstGeom prst="rect">
            <a:avLst/>
          </a:prstGeom>
        </p:spPr>
      </p:pic>
      <p:pic>
        <p:nvPicPr>
          <p:cNvPr id="18" name="Graphic 17" descr="Comment Like with solid fill">
            <a:extLst>
              <a:ext uri="{FF2B5EF4-FFF2-40B4-BE49-F238E27FC236}">
                <a16:creationId xmlns:a16="http://schemas.microsoft.com/office/drawing/2014/main" id="{1330C408-3E65-9640-8381-A0C339260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3750" y="868984"/>
            <a:ext cx="762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45B60-7154-B34D-9E19-C88C99D420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8413"/>
          <a:stretch/>
        </p:blipFill>
        <p:spPr>
          <a:xfrm>
            <a:off x="181986" y="204676"/>
            <a:ext cx="804338" cy="5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14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802267" cy="2525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6276109" y="1044389"/>
            <a:ext cx="557503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6451478" y="867594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6299524" y="3888747"/>
            <a:ext cx="5575035" cy="27744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6451478" y="845234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6451478" y="364409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826707"/>
            <a:ext cx="5802267" cy="28364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7441" y="3635420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1: Rural input dealer &amp; commodity trader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323638"/>
            <a:ext cx="5791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Entrepreneur with tricycle purchases and picks up inputs from private input supplier in urban area or rural distribution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Travels to rural areas to sell to small scale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Provides agricultural advice to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Optional: spraying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 also purchase crops from farmers for sale to wholesalers, processors or exporters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Works for beans, poultry, vegetables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81986" y="3982727"/>
            <a:ext cx="567857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Input dealers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Seed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Commodity traders/ wholesalers for beans, maize, soybean, vegetables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Basic finance and economics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6373359" y="988542"/>
            <a:ext cx="54777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FTE: </a:t>
            </a:r>
            <a:r>
              <a:rPr lang="en-US" sz="1400" dirty="0"/>
              <a:t>400 to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1-2 per micro 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800,000 to 1,000,000 farmers in Nampula and </a:t>
            </a:r>
            <a:r>
              <a:rPr lang="en-US" sz="1400" dirty="0" err="1"/>
              <a:t>Sofala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input dealer/ trader can service 500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Space for 1600 to 2000 dealers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realistic: 50 dealers for 4 input companies over 2 provinces= 400 dealers, is 400 to 800 FTE </a:t>
            </a:r>
          </a:p>
          <a:p>
            <a:r>
              <a:rPr lang="en-US" sz="1400" b="1" dirty="0"/>
              <a:t> </a:t>
            </a:r>
            <a:endParaRPr lang="en-US" sz="1400" dirty="0"/>
          </a:p>
          <a:p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6373359" y="4093287"/>
            <a:ext cx="506223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Investment cost in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skills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capital of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9FC85C-1EAE-8C4B-9B72-C8067A66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8413"/>
          <a:stretch/>
        </p:blipFill>
        <p:spPr>
          <a:xfrm>
            <a:off x="181986" y="204676"/>
            <a:ext cx="804338" cy="5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08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802267" cy="2525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6276109" y="1044389"/>
            <a:ext cx="557503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6451478" y="867594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6276108" y="3876663"/>
            <a:ext cx="5575035" cy="2512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6451478" y="845234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6451478" y="364409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826706"/>
            <a:ext cx="5802267" cy="295847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7441" y="3635420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2: Seed multiplication &amp; production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323638"/>
            <a:ext cx="5791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Company imports or produces basic seed, and has network of </a:t>
            </a:r>
            <a:r>
              <a:rPr lang="en-US" sz="1400" dirty="0" err="1"/>
              <a:t>outgrowers</a:t>
            </a:r>
            <a:r>
              <a:rPr lang="en-US" sz="1400" dirty="0"/>
              <a:t> who produce certified seed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Company cleans seeds and packages, sells seed via mobile input dealers and input dealer 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Has research to find varieties suitable for local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Vegetables, soybean, maize, beans are best candidates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81986" y="4102051"/>
            <a:ext cx="56785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Input dealers: develop this activity of own seed production with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Seed companies: help them to grow network of </a:t>
            </a:r>
            <a:r>
              <a:rPr lang="en-US" sz="1400" dirty="0" err="1"/>
              <a:t>outgrowers</a:t>
            </a:r>
            <a:r>
              <a:rPr lang="en-US" sz="1400" dirty="0"/>
              <a:t> for seed multiplication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Basic finance and economics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6373359" y="988542"/>
            <a:ext cx="54777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FTE: 60 -100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Seed multiplication company has 100 to 200 </a:t>
            </a:r>
            <a:r>
              <a:rPr lang="en-US" sz="1400" dirty="0" err="1"/>
              <a:t>outgrowers</a:t>
            </a:r>
            <a:r>
              <a:rPr lang="en-US" sz="1400" dirty="0"/>
              <a:t> + core plantation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Around 20 jobs per seed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Creation of 3 companies can provide 60 jobs in company plus staff at core farm plus farmers</a:t>
            </a:r>
          </a:p>
          <a:p>
            <a:endParaRPr lang="en-US" sz="1400" b="1" dirty="0"/>
          </a:p>
          <a:p>
            <a:r>
              <a:rPr lang="en-US" sz="1400" b="1" dirty="0"/>
              <a:t>Indirect FTE: </a:t>
            </a:r>
            <a:r>
              <a:rPr lang="en-US" sz="1400" dirty="0"/>
              <a:t>300 to 600 seed multiplication farms</a:t>
            </a:r>
          </a:p>
          <a:p>
            <a:r>
              <a:rPr lang="en-US" sz="1400" b="1" dirty="0"/>
              <a:t> </a:t>
            </a:r>
            <a:endParaRPr lang="en-US" sz="1400" dirty="0"/>
          </a:p>
          <a:p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6373359" y="4093287"/>
            <a:ext cx="50622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Investment cost in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linkages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skills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capital of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foundation seed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Selection of right varieties for local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50B13E-0342-2F46-9B15-4991BF365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8413"/>
          <a:stretch/>
        </p:blipFill>
        <p:spPr>
          <a:xfrm>
            <a:off x="181986" y="204676"/>
            <a:ext cx="804338" cy="5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1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B581A-8251-B641-820E-BA00B00553AF}"/>
              </a:ext>
            </a:extLst>
          </p:cNvPr>
          <p:cNvSpPr/>
          <p:nvPr/>
        </p:nvSpPr>
        <p:spPr>
          <a:xfrm>
            <a:off x="199522" y="1050318"/>
            <a:ext cx="5802267" cy="2525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5DF1A-FD2C-4848-A1D1-483866D043A5}"/>
              </a:ext>
            </a:extLst>
          </p:cNvPr>
          <p:cNvSpPr/>
          <p:nvPr/>
        </p:nvSpPr>
        <p:spPr>
          <a:xfrm>
            <a:off x="6276109" y="1044389"/>
            <a:ext cx="5575035" cy="25316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0676F59D-3493-6145-B407-9E582643A992}"/>
              </a:ext>
            </a:extLst>
          </p:cNvPr>
          <p:cNvSpPr/>
          <p:nvPr/>
        </p:nvSpPr>
        <p:spPr>
          <a:xfrm>
            <a:off x="6451478" y="867594"/>
            <a:ext cx="3864827" cy="329425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E0BEB-8B9A-914A-9327-7115279B33E9}"/>
              </a:ext>
            </a:extLst>
          </p:cNvPr>
          <p:cNvSpPr/>
          <p:nvPr/>
        </p:nvSpPr>
        <p:spPr>
          <a:xfrm>
            <a:off x="6276108" y="3876663"/>
            <a:ext cx="5575035" cy="2512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8" name="Round Same Side Corner Rectangle 22">
            <a:extLst>
              <a:ext uri="{FF2B5EF4-FFF2-40B4-BE49-F238E27FC236}">
                <a16:creationId xmlns:a16="http://schemas.microsoft.com/office/drawing/2014/main" id="{7156DE5C-E8D9-2944-93D2-10F39B47A837}"/>
              </a:ext>
            </a:extLst>
          </p:cNvPr>
          <p:cNvSpPr/>
          <p:nvPr/>
        </p:nvSpPr>
        <p:spPr>
          <a:xfrm>
            <a:off x="304756" y="914399"/>
            <a:ext cx="3864827" cy="356673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DC291-BB13-D245-8970-4F373CE929C4}"/>
              </a:ext>
            </a:extLst>
          </p:cNvPr>
          <p:cNvSpPr txBox="1"/>
          <p:nvPr/>
        </p:nvSpPr>
        <p:spPr>
          <a:xfrm>
            <a:off x="6451478" y="845234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Employment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1" name="Round Same Side Corner Rectangle 22">
            <a:extLst>
              <a:ext uri="{FF2B5EF4-FFF2-40B4-BE49-F238E27FC236}">
                <a16:creationId xmlns:a16="http://schemas.microsoft.com/office/drawing/2014/main" id="{210F868F-5A47-5848-A3C5-8E1B0DBA7660}"/>
              </a:ext>
            </a:extLst>
          </p:cNvPr>
          <p:cNvSpPr/>
          <p:nvPr/>
        </p:nvSpPr>
        <p:spPr>
          <a:xfrm>
            <a:off x="6451478" y="3644096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D9A50-5C8A-6F4C-8948-D825C1315B34}"/>
              </a:ext>
            </a:extLst>
          </p:cNvPr>
          <p:cNvSpPr txBox="1"/>
          <p:nvPr/>
        </p:nvSpPr>
        <p:spPr>
          <a:xfrm>
            <a:off x="5684399" y="2912949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Market Entry Difficulty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E6BA2-B222-A742-9FD2-4F6057279C53}"/>
              </a:ext>
            </a:extLst>
          </p:cNvPr>
          <p:cNvSpPr/>
          <p:nvPr/>
        </p:nvSpPr>
        <p:spPr>
          <a:xfrm>
            <a:off x="181986" y="3826706"/>
            <a:ext cx="5802267" cy="295847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itchFamily="2" charset="0"/>
            </a:endParaRPr>
          </a:p>
        </p:txBody>
      </p:sp>
      <p:sp>
        <p:nvSpPr>
          <p:cNvPr id="21" name="Round Same Side Corner Rectangle 22">
            <a:extLst>
              <a:ext uri="{FF2B5EF4-FFF2-40B4-BE49-F238E27FC236}">
                <a16:creationId xmlns:a16="http://schemas.microsoft.com/office/drawing/2014/main" id="{F48C86DC-7863-1040-8858-B5A69A9BBBD3}"/>
              </a:ext>
            </a:extLst>
          </p:cNvPr>
          <p:cNvSpPr/>
          <p:nvPr/>
        </p:nvSpPr>
        <p:spPr>
          <a:xfrm>
            <a:off x="317441" y="3635420"/>
            <a:ext cx="3864827" cy="333039"/>
          </a:xfrm>
          <a:prstGeom prst="round2Same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Entry Point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46F88E-65AB-3F46-9E99-9C5AF368A6DB}"/>
              </a:ext>
            </a:extLst>
          </p:cNvPr>
          <p:cNvSpPr txBox="1">
            <a:spLocks/>
          </p:cNvSpPr>
          <p:nvPr/>
        </p:nvSpPr>
        <p:spPr>
          <a:xfrm>
            <a:off x="1071862" y="-88388"/>
            <a:ext cx="11574431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Business Model 3: </a:t>
            </a:r>
            <a:r>
              <a:rPr lang="en-US" dirty="0" err="1"/>
              <a:t>Mechanisation</a:t>
            </a:r>
            <a:r>
              <a:rPr lang="en-US" dirty="0"/>
              <a:t>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ED2EC-CE0E-3841-ACF1-8EDFCBA10A15}"/>
              </a:ext>
            </a:extLst>
          </p:cNvPr>
          <p:cNvSpPr/>
          <p:nvPr/>
        </p:nvSpPr>
        <p:spPr>
          <a:xfrm>
            <a:off x="210472" y="1323638"/>
            <a:ext cx="57913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Private company has 1 or more tractors with implements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Provides services for farmers: land clearing, land preparation, planting, spraying, </a:t>
            </a:r>
            <a:r>
              <a:rPr lang="en-US" sz="1400" dirty="0" err="1"/>
              <a:t>fertiliser</a:t>
            </a:r>
            <a:r>
              <a:rPr lang="en-US" sz="1400" dirty="0"/>
              <a:t>, harvesting, post harvest processing,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Fee per ha or ton charges to farmer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May want to work in outgrower scheme so that farmers have access to finance and market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725BF6-5A60-C348-BAFF-31C04A816356}"/>
              </a:ext>
            </a:extLst>
          </p:cNvPr>
          <p:cNvSpPr/>
          <p:nvPr/>
        </p:nvSpPr>
        <p:spPr>
          <a:xfrm>
            <a:off x="181986" y="4102051"/>
            <a:ext cx="567857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Potential partners: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Input dealers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Outgrower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Support needed: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Tractor driver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Intensive business coaching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Basic finance and economics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Mechanics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Selection and importation of right equipment, development of maintenance and repair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A7546-57DD-DD46-90BD-F83D04374E9F}"/>
              </a:ext>
            </a:extLst>
          </p:cNvPr>
          <p:cNvSpPr/>
          <p:nvPr/>
        </p:nvSpPr>
        <p:spPr>
          <a:xfrm>
            <a:off x="6373359" y="988542"/>
            <a:ext cx="54777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b="1" dirty="0"/>
              <a:t>Direct FTE: </a:t>
            </a:r>
            <a:r>
              <a:rPr lang="en-US" sz="1400" dirty="0"/>
              <a:t>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people per tractor: 1 for sales &amp; planning, 1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Hundreds of tractors are needed, but how many entrepreneurs can get finance and training? 50 – 100 would be quite a task to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Indirect FTE:</a:t>
            </a:r>
            <a:endParaRPr lang="en-US" sz="1400" dirty="0"/>
          </a:p>
          <a:p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B63D07-8E84-0B46-A1DD-6079EBFC137B}"/>
              </a:ext>
            </a:extLst>
          </p:cNvPr>
          <p:cNvSpPr/>
          <p:nvPr/>
        </p:nvSpPr>
        <p:spPr>
          <a:xfrm>
            <a:off x="6373359" y="4093287"/>
            <a:ext cx="5477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Investment cost per model: $50,000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Farmers have small plots spread out over large areas: clustering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Lack of well cleared and demarcated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 to capital of farmers to pay for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Lack of local tractor dealers of reputable brands who hold spare parts and provide breakdown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Very complex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Where do you find suitable tractor driver-entrepreneurs?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612CC-59CC-454E-9CB3-757EBC712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8413"/>
          <a:stretch/>
        </p:blipFill>
        <p:spPr>
          <a:xfrm>
            <a:off x="181986" y="204676"/>
            <a:ext cx="804338" cy="5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6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63AA2C-0521-3D4B-ABB8-1EB17D2FC7F7}"/>
              </a:ext>
            </a:extLst>
          </p:cNvPr>
          <p:cNvSpPr txBox="1">
            <a:spLocks/>
          </p:cNvSpPr>
          <p:nvPr/>
        </p:nvSpPr>
        <p:spPr>
          <a:xfrm>
            <a:off x="1219200" y="20021"/>
            <a:ext cx="11104195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Conclusion: Final Ranking Of Business Models.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DEC2B3-7F2D-2B40-9968-033C84D5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7088"/>
              </p:ext>
            </p:extLst>
          </p:nvPr>
        </p:nvGraphicFramePr>
        <p:xfrm>
          <a:off x="393161" y="1061296"/>
          <a:ext cx="1043801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23">
                  <a:extLst>
                    <a:ext uri="{9D8B030D-6E8A-4147-A177-3AD203B41FA5}">
                      <a16:colId xmlns:a16="http://schemas.microsoft.com/office/drawing/2014/main" val="2780043706"/>
                    </a:ext>
                  </a:extLst>
                </a:gridCol>
                <a:gridCol w="2745416">
                  <a:extLst>
                    <a:ext uri="{9D8B030D-6E8A-4147-A177-3AD203B41FA5}">
                      <a16:colId xmlns:a16="http://schemas.microsoft.com/office/drawing/2014/main" val="5992829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1135395192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434910429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384178886"/>
                    </a:ext>
                  </a:extLst>
                </a:gridCol>
                <a:gridCol w="1739670">
                  <a:extLst>
                    <a:ext uri="{9D8B030D-6E8A-4147-A177-3AD203B41FA5}">
                      <a16:colId xmlns:a16="http://schemas.microsoft.com/office/drawing/2014/main" val="396208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Impact on other sector 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8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Rural input dealer &amp; commodity trader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Seed multiplication and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60 - 100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300 - 600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4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C000"/>
                          </a:solidFill>
                        </a:rPr>
                        <a:t>Mechanisation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100 - 200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007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07D415-4BDA-D443-B324-17ACA6083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1" y="5959692"/>
            <a:ext cx="4978400" cy="62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9788B-12A4-F049-8CF3-1660E67F07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37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0E5B2-4D58-0F49-8611-2ACD1F466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5"/>
          <a:stretch/>
        </p:blipFill>
        <p:spPr>
          <a:xfrm>
            <a:off x="-42864" y="1"/>
            <a:ext cx="4572001" cy="6123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1226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379" y="2312509"/>
            <a:ext cx="7385159" cy="426592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Conclusion: Recommended Models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9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75DA-93AF-274B-88D7-1AF91123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7" y="-1971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Issues and Opportunities in Poultry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C32C3-FFE5-374D-8FCC-D1D723EB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38037-7736-6949-9E6A-8A045D6E9DEB}"/>
              </a:ext>
            </a:extLst>
          </p:cNvPr>
          <p:cNvSpPr/>
          <p:nvPr/>
        </p:nvSpPr>
        <p:spPr>
          <a:xfrm>
            <a:off x="93597" y="3244800"/>
            <a:ext cx="4524131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Raleway Medium" panose="020B0603030101060003" pitchFamily="34" charset="77"/>
              </a:rPr>
              <a:t>Challenge 2: Processing Equipment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Modern processing equipment is essential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manufacturers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importers &amp; suppliers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professional maintenance services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6311C-3733-1F4E-A1BB-54C072C3A37B}"/>
              </a:ext>
            </a:extLst>
          </p:cNvPr>
          <p:cNvSpPr txBox="1"/>
          <p:nvPr/>
        </p:nvSpPr>
        <p:spPr>
          <a:xfrm>
            <a:off x="137956" y="1073997"/>
            <a:ext cx="55340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Issues</a:t>
            </a:r>
          </a:p>
          <a:p>
            <a:pPr algn="ctr"/>
            <a:endParaRPr lang="en-US" sz="2400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 suppliers of quality feed and other inputs in rural areas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Farmers in some outgrower programs are not making any money due to low sales prices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Dependency on South Africa for incubation eggs and feed makes sector vulnerable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Transport from Maputo to Beira and Nampula complicated and expensive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Small producers lack working capital to produce at a decent scale; even for African standards farmers are small (200heads is normal, African standard is 500 -1000)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F5380-0FE0-2046-88EF-FBC9ABFA0DD8}"/>
              </a:ext>
            </a:extLst>
          </p:cNvPr>
          <p:cNvSpPr txBox="1"/>
          <p:nvPr/>
        </p:nvSpPr>
        <p:spPr>
          <a:xfrm>
            <a:off x="6063768" y="1096895"/>
            <a:ext cx="6034635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0294A"/>
                </a:solidFill>
                <a:latin typeface="Raleway Medium" panose="020B0603030101060003" pitchFamily="34" charset="77"/>
              </a:rPr>
              <a:t>Opportunities</a:t>
            </a:r>
          </a:p>
          <a:p>
            <a:pPr algn="ctr"/>
            <a:endParaRPr lang="en-US" dirty="0">
              <a:solidFill>
                <a:srgbClr val="E0294A"/>
              </a:solidFill>
              <a:latin typeface="Raleway Medium" panose="020B0603030101060003" pitchFamily="34" charset="77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market for chicken and eggs is large and growing at high pace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Egg consumption is relatively high for African standards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Mozambique has a very good feed conversion ratio, due to high quality feed and day-old chicks available and good climate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South Africa provides Mozambique with high quality inputs at good prices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There is both consumption of frozen and live chickens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Good market for offal/ intestines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Input companies are selling 4 month old layers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31F-7E42-474F-B437-CD6EEEF514FD}"/>
              </a:ext>
            </a:extLst>
          </p:cNvPr>
          <p:cNvCxnSpPr>
            <a:cxnSpLocks/>
          </p:cNvCxnSpPr>
          <p:nvPr/>
        </p:nvCxnSpPr>
        <p:spPr>
          <a:xfrm flipV="1">
            <a:off x="212806" y="1559216"/>
            <a:ext cx="11766387" cy="4159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49EA5-DDBC-3E4F-A271-8651FEA1908E}"/>
              </a:ext>
            </a:extLst>
          </p:cNvPr>
          <p:cNvCxnSpPr>
            <a:cxnSpLocks/>
          </p:cNvCxnSpPr>
          <p:nvPr/>
        </p:nvCxnSpPr>
        <p:spPr>
          <a:xfrm>
            <a:off x="5791200" y="1005167"/>
            <a:ext cx="0" cy="501463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omment Dislike with solid fill">
            <a:extLst>
              <a:ext uri="{FF2B5EF4-FFF2-40B4-BE49-F238E27FC236}">
                <a16:creationId xmlns:a16="http://schemas.microsoft.com/office/drawing/2014/main" id="{E22C58B7-5922-9544-909D-0DFB0A5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47800" y="868984"/>
            <a:ext cx="762000" cy="762000"/>
          </a:xfrm>
          <a:prstGeom prst="rect">
            <a:avLst/>
          </a:prstGeom>
        </p:spPr>
      </p:pic>
      <p:pic>
        <p:nvPicPr>
          <p:cNvPr id="18" name="Graphic 17" descr="Comment Like with solid fill">
            <a:extLst>
              <a:ext uri="{FF2B5EF4-FFF2-40B4-BE49-F238E27FC236}">
                <a16:creationId xmlns:a16="http://schemas.microsoft.com/office/drawing/2014/main" id="{1330C408-3E65-9640-8381-A0C339260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9800" y="868984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2C1DA-0FDA-8D41-983B-95DA2420ED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50" y="76921"/>
            <a:ext cx="916185" cy="89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0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63AA2C-0521-3D4B-ABB8-1EB17D2FC7F7}"/>
              </a:ext>
            </a:extLst>
          </p:cNvPr>
          <p:cNvSpPr txBox="1">
            <a:spLocks/>
          </p:cNvSpPr>
          <p:nvPr/>
        </p:nvSpPr>
        <p:spPr>
          <a:xfrm>
            <a:off x="2072640" y="-38533"/>
            <a:ext cx="11104195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Conclusion: Proposed business models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DEC2B3-7F2D-2B40-9968-033C84D5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58029"/>
              </p:ext>
            </p:extLst>
          </p:nvPr>
        </p:nvGraphicFramePr>
        <p:xfrm>
          <a:off x="441693" y="906347"/>
          <a:ext cx="11308614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08">
                  <a:extLst>
                    <a:ext uri="{9D8B030D-6E8A-4147-A177-3AD203B41FA5}">
                      <a16:colId xmlns:a16="http://schemas.microsoft.com/office/drawing/2014/main" val="2780043706"/>
                    </a:ext>
                  </a:extLst>
                </a:gridCol>
                <a:gridCol w="3562988">
                  <a:extLst>
                    <a:ext uri="{9D8B030D-6E8A-4147-A177-3AD203B41FA5}">
                      <a16:colId xmlns:a16="http://schemas.microsoft.com/office/drawing/2014/main" val="599282986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1135395192"/>
                    </a:ext>
                  </a:extLst>
                </a:gridCol>
                <a:gridCol w="1103404">
                  <a:extLst>
                    <a:ext uri="{9D8B030D-6E8A-4147-A177-3AD203B41FA5}">
                      <a16:colId xmlns:a16="http://schemas.microsoft.com/office/drawing/2014/main" val="434910429"/>
                    </a:ext>
                  </a:extLst>
                </a:gridCol>
                <a:gridCol w="1884769">
                  <a:extLst>
                    <a:ext uri="{9D8B030D-6E8A-4147-A177-3AD203B41FA5}">
                      <a16:colId xmlns:a16="http://schemas.microsoft.com/office/drawing/2014/main" val="3384178886"/>
                    </a:ext>
                  </a:extLst>
                </a:gridCol>
                <a:gridCol w="1884769">
                  <a:extLst>
                    <a:ext uri="{9D8B030D-6E8A-4147-A177-3AD203B41FA5}">
                      <a16:colId xmlns:a16="http://schemas.microsoft.com/office/drawing/2014/main" val="396208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Impact on other sector 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8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Meat chicken farm small &amp;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Layer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38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Poultry trader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32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Rural input dealer &amp; commodity trader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400-800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1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Orchard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12,500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90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59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Nursery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90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51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Modern farmer using maintenance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1841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449788B-12A4-F049-8CF3-1660E67F07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9" y="72822"/>
            <a:ext cx="845698" cy="726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662AB-4CC3-E946-A4D0-E68E1CFBC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497" y="96109"/>
            <a:ext cx="744376" cy="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4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28C00-9D10-464A-B4D6-19D381F2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F43D-751A-8444-BF33-B50E4E3818A1}"/>
              </a:ext>
            </a:extLst>
          </p:cNvPr>
          <p:cNvSpPr txBox="1"/>
          <p:nvPr/>
        </p:nvSpPr>
        <p:spPr>
          <a:xfrm>
            <a:off x="335518" y="861833"/>
            <a:ext cx="2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 Medium" panose="020B0603030101060003" pitchFamily="34" charset="77"/>
                <a:cs typeface="Futura Medium" panose="020B0602020204020303" pitchFamily="34" charset="-79"/>
              </a:rPr>
              <a:t>Product or Service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63AA2C-0521-3D4B-ABB8-1EB17D2FC7F7}"/>
              </a:ext>
            </a:extLst>
          </p:cNvPr>
          <p:cNvSpPr txBox="1">
            <a:spLocks/>
          </p:cNvSpPr>
          <p:nvPr/>
        </p:nvSpPr>
        <p:spPr>
          <a:xfrm>
            <a:off x="1219200" y="20021"/>
            <a:ext cx="11104195" cy="11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 Medium" panose="020B0603030101060003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Conclusion: Maybe business models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DEC2B3-7F2D-2B40-9968-033C84D5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92023"/>
              </p:ext>
            </p:extLst>
          </p:nvPr>
        </p:nvGraphicFramePr>
        <p:xfrm>
          <a:off x="418543" y="1234923"/>
          <a:ext cx="11308614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08">
                  <a:extLst>
                    <a:ext uri="{9D8B030D-6E8A-4147-A177-3AD203B41FA5}">
                      <a16:colId xmlns:a16="http://schemas.microsoft.com/office/drawing/2014/main" val="2780043706"/>
                    </a:ext>
                  </a:extLst>
                </a:gridCol>
                <a:gridCol w="3562988">
                  <a:extLst>
                    <a:ext uri="{9D8B030D-6E8A-4147-A177-3AD203B41FA5}">
                      <a16:colId xmlns:a16="http://schemas.microsoft.com/office/drawing/2014/main" val="599282986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1135395192"/>
                    </a:ext>
                  </a:extLst>
                </a:gridCol>
                <a:gridCol w="1103404">
                  <a:extLst>
                    <a:ext uri="{9D8B030D-6E8A-4147-A177-3AD203B41FA5}">
                      <a16:colId xmlns:a16="http://schemas.microsoft.com/office/drawing/2014/main" val="434910429"/>
                    </a:ext>
                  </a:extLst>
                </a:gridCol>
                <a:gridCol w="1884769">
                  <a:extLst>
                    <a:ext uri="{9D8B030D-6E8A-4147-A177-3AD203B41FA5}">
                      <a16:colId xmlns:a16="http://schemas.microsoft.com/office/drawing/2014/main" val="3384178886"/>
                    </a:ext>
                  </a:extLst>
                </a:gridCol>
                <a:gridCol w="1884769">
                  <a:extLst>
                    <a:ext uri="{9D8B030D-6E8A-4147-A177-3AD203B41FA5}">
                      <a16:colId xmlns:a16="http://schemas.microsoft.com/office/drawing/2014/main" val="396208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Indirect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Impact on other sector 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8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Seed multiplication and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60 - 100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300 - 600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4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Mechanisation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0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Vegetable outgrower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Dry season vegetable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78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Honey outgrower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4000 - 12000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56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Common bean outgrower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739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3B9725-7E88-9346-B255-C07B445568E8}"/>
              </a:ext>
            </a:extLst>
          </p:cNvPr>
          <p:cNvSpPr txBox="1"/>
          <p:nvPr/>
        </p:nvSpPr>
        <p:spPr>
          <a:xfrm>
            <a:off x="565648" y="5747008"/>
            <a:ext cx="1005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Advice: pick 1 model from the maybe list that can be combined with the others, and for which implementation is not too difficult</a:t>
            </a:r>
          </a:p>
        </p:txBody>
      </p:sp>
    </p:spTree>
    <p:extLst>
      <p:ext uri="{BB962C8B-B14F-4D97-AF65-F5344CB8AC3E}">
        <p14:creationId xmlns:p14="http://schemas.microsoft.com/office/powerpoint/2010/main" val="3824955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rking&#10;&#10;Description automatically generated">
            <a:extLst>
              <a:ext uri="{FF2B5EF4-FFF2-40B4-BE49-F238E27FC236}">
                <a16:creationId xmlns:a16="http://schemas.microsoft.com/office/drawing/2014/main" id="{6CA639AB-124C-994A-A95B-65A33DDF6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4550" cy="9665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E7902C-E41F-2D4F-912B-C5A508F8E158}"/>
              </a:ext>
            </a:extLst>
          </p:cNvPr>
          <p:cNvCxnSpPr>
            <a:cxnSpLocks/>
          </p:cNvCxnSpPr>
          <p:nvPr/>
        </p:nvCxnSpPr>
        <p:spPr>
          <a:xfrm>
            <a:off x="844550" y="871827"/>
            <a:ext cx="9104520" cy="0"/>
          </a:xfrm>
          <a:prstGeom prst="line">
            <a:avLst/>
          </a:prstGeom>
          <a:ln>
            <a:solidFill>
              <a:srgbClr val="00919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67A95B-BC41-234E-A6BD-A23A3B643EF7}"/>
              </a:ext>
            </a:extLst>
          </p:cNvPr>
          <p:cNvSpPr txBox="1"/>
          <p:nvPr/>
        </p:nvSpPr>
        <p:spPr>
          <a:xfrm>
            <a:off x="745158" y="483260"/>
            <a:ext cx="679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cs typeface="Aharoni" panose="02010803020104030203" pitchFamily="2" charset="-79"/>
              </a:rPr>
              <a:t>Next Steps.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6E1AB7-3E6D-7B42-826A-1879E6B06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73402"/>
              </p:ext>
            </p:extLst>
          </p:nvPr>
        </p:nvGraphicFramePr>
        <p:xfrm>
          <a:off x="1878496" y="1343542"/>
          <a:ext cx="8161616" cy="3844680"/>
        </p:xfrm>
        <a:graphic>
          <a:graphicData uri="http://schemas.openxmlformats.org/drawingml/2006/table">
            <a:tbl>
              <a:tblPr/>
              <a:tblGrid>
                <a:gridCol w="1079119">
                  <a:extLst>
                    <a:ext uri="{9D8B030D-6E8A-4147-A177-3AD203B41FA5}">
                      <a16:colId xmlns:a16="http://schemas.microsoft.com/office/drawing/2014/main" val="2423038021"/>
                    </a:ext>
                  </a:extLst>
                </a:gridCol>
                <a:gridCol w="7082497">
                  <a:extLst>
                    <a:ext uri="{9D8B030D-6E8A-4147-A177-3AD203B41FA5}">
                      <a16:colId xmlns:a16="http://schemas.microsoft.com/office/drawing/2014/main" val="3599176897"/>
                    </a:ext>
                  </a:extLst>
                </a:gridCol>
              </a:tblGrid>
              <a:tr h="4805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Next steps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73504"/>
                  </a:ext>
                </a:extLst>
              </a:tr>
              <a:tr h="4805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554484"/>
                  </a:ext>
                </a:extLst>
              </a:tr>
              <a:tr h="48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 with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GiZ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about final shortlist of business models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37123"/>
                  </a:ext>
                </a:extLst>
              </a:tr>
              <a:tr h="48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 business case model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387454"/>
                  </a:ext>
                </a:extLst>
              </a:tr>
              <a:tr h="48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 draft version of the models with field team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088617"/>
                  </a:ext>
                </a:extLst>
              </a:tr>
              <a:tr h="48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draft version of the models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47132"/>
                  </a:ext>
                </a:extLst>
              </a:tr>
              <a:tr h="48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the comments of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549245"/>
                  </a:ext>
                </a:extLst>
              </a:tr>
              <a:tr h="48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 final version of the business case models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93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401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309422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Flock Of Brown Hens">
            <a:extLst>
              <a:ext uri="{FF2B5EF4-FFF2-40B4-BE49-F238E27FC236}">
                <a16:creationId xmlns:a16="http://schemas.microsoft.com/office/drawing/2014/main" id="{99C33FD4-5460-3845-AFAC-97E3F0D3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6874"/>
            <a:ext cx="548640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-286874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774009"/>
            <a:ext cx="6479177" cy="2062103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ctr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For more information, contact </a:t>
            </a:r>
          </a:p>
          <a:p>
            <a:pPr lvl="0" algn="ctr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2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info@timeforsense.com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</a:p>
          <a:p>
            <a:pPr lvl="0" algn="ctr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2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74CF53C5-F07A-6C4D-9C6C-7F055009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9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BC3F9-E57F-024B-9CED-D6D684B1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5607-B8B2-1045-B45F-7FE67DA2B3E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Таблиця 4">
            <a:extLst>
              <a:ext uri="{FF2B5EF4-FFF2-40B4-BE49-F238E27FC236}">
                <a16:creationId xmlns:a16="http://schemas.microsoft.com/office/drawing/2014/main" id="{5D629EEC-A125-FF49-867A-76C0D17D4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59968"/>
              </p:ext>
            </p:extLst>
          </p:nvPr>
        </p:nvGraphicFramePr>
        <p:xfrm>
          <a:off x="132922" y="1373841"/>
          <a:ext cx="11841363" cy="493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238">
                  <a:extLst>
                    <a:ext uri="{9D8B030D-6E8A-4147-A177-3AD203B41FA5}">
                      <a16:colId xmlns:a16="http://schemas.microsoft.com/office/drawing/2014/main" val="3234079342"/>
                    </a:ext>
                  </a:extLst>
                </a:gridCol>
                <a:gridCol w="2577950">
                  <a:extLst>
                    <a:ext uri="{9D8B030D-6E8A-4147-A177-3AD203B41FA5}">
                      <a16:colId xmlns:a16="http://schemas.microsoft.com/office/drawing/2014/main" val="2384358252"/>
                    </a:ext>
                  </a:extLst>
                </a:gridCol>
                <a:gridCol w="2286802">
                  <a:extLst>
                    <a:ext uri="{9D8B030D-6E8A-4147-A177-3AD203B41FA5}">
                      <a16:colId xmlns:a16="http://schemas.microsoft.com/office/drawing/2014/main" val="2604169790"/>
                    </a:ext>
                  </a:extLst>
                </a:gridCol>
                <a:gridCol w="2286802">
                  <a:extLst>
                    <a:ext uri="{9D8B030D-6E8A-4147-A177-3AD203B41FA5}">
                      <a16:colId xmlns:a16="http://schemas.microsoft.com/office/drawing/2014/main" val="3722779284"/>
                    </a:ext>
                  </a:extLst>
                </a:gridCol>
                <a:gridCol w="2095571">
                  <a:extLst>
                    <a:ext uri="{9D8B030D-6E8A-4147-A177-3AD203B41FA5}">
                      <a16:colId xmlns:a16="http://schemas.microsoft.com/office/drawing/2014/main" val="3687049059"/>
                    </a:ext>
                  </a:extLst>
                </a:gridCol>
              </a:tblGrid>
              <a:tr h="49338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7473"/>
                          </a:solidFill>
                          <a:latin typeface="Sathu" pitchFamily="2" charset="-34"/>
                          <a:cs typeface="Sathu" pitchFamily="2" charset="-34"/>
                        </a:rPr>
                        <a:t>Day Old Chicks and Feed</a:t>
                      </a:r>
                      <a:endParaRPr lang="uk-UA" sz="1400" b="0" dirty="0">
                        <a:solidFill>
                          <a:srgbClr val="0E7473"/>
                        </a:solidFill>
                        <a:latin typeface="Sathu" pitchFamily="2" charset="-34"/>
                        <a:cs typeface="Sathu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7473"/>
                          </a:solidFill>
                          <a:latin typeface="Sathu" pitchFamily="2" charset="-34"/>
                          <a:cs typeface="Sathu" pitchFamily="2" charset="-34"/>
                        </a:rPr>
                        <a:t>Primary Production </a:t>
                      </a:r>
                      <a:endParaRPr lang="uk-UA" sz="1400" b="0" dirty="0">
                        <a:solidFill>
                          <a:srgbClr val="0E7473"/>
                        </a:solidFill>
                        <a:latin typeface="Sathu" pitchFamily="2" charset="-34"/>
                        <a:cs typeface="Sathu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7473"/>
                          </a:solidFill>
                          <a:latin typeface="Sathu" pitchFamily="2" charset="-34"/>
                          <a:cs typeface="Sathu" pitchFamily="2" charset="-34"/>
                        </a:rPr>
                        <a:t>Wholesale /Processing </a:t>
                      </a:r>
                      <a:endParaRPr lang="uk-UA" sz="1400" b="0" dirty="0">
                        <a:solidFill>
                          <a:srgbClr val="0E7473"/>
                        </a:solidFill>
                        <a:latin typeface="Sathu" pitchFamily="2" charset="-34"/>
                        <a:cs typeface="Sathu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7473"/>
                          </a:solidFill>
                          <a:latin typeface="Sathu" pitchFamily="2" charset="-34"/>
                          <a:cs typeface="Sathu" pitchFamily="2" charset="-34"/>
                        </a:rPr>
                        <a:t>Slaughterhouses</a:t>
                      </a:r>
                      <a:endParaRPr lang="uk-UA" sz="1400" b="0" dirty="0">
                        <a:solidFill>
                          <a:srgbClr val="0E7473"/>
                        </a:solidFill>
                        <a:latin typeface="Sathu" pitchFamily="2" charset="-34"/>
                        <a:cs typeface="Sathu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E7473"/>
                          </a:solidFill>
                          <a:latin typeface="Sathu" pitchFamily="2" charset="-34"/>
                          <a:cs typeface="Sathu" pitchFamily="2" charset="-34"/>
                        </a:rPr>
                        <a:t>Retail Trade </a:t>
                      </a:r>
                      <a:endParaRPr lang="uk-UA" sz="1400" b="0" dirty="0">
                        <a:solidFill>
                          <a:srgbClr val="0E7473"/>
                        </a:solidFill>
                        <a:latin typeface="Sathu" pitchFamily="2" charset="-34"/>
                        <a:cs typeface="Sathu" pitchFamily="2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92558"/>
                  </a:ext>
                </a:extLst>
              </a:tr>
            </a:tbl>
          </a:graphicData>
        </a:graphic>
      </p:graphicFrame>
      <p:sp>
        <p:nvSpPr>
          <p:cNvPr id="11" name="Прямокутник 4">
            <a:extLst>
              <a:ext uri="{FF2B5EF4-FFF2-40B4-BE49-F238E27FC236}">
                <a16:creationId xmlns:a16="http://schemas.microsoft.com/office/drawing/2014/main" id="{F2C398BB-3C12-954E-A810-3607B3F42DCE}"/>
              </a:ext>
            </a:extLst>
          </p:cNvPr>
          <p:cNvSpPr/>
          <p:nvPr/>
        </p:nvSpPr>
        <p:spPr>
          <a:xfrm>
            <a:off x="312838" y="1676400"/>
            <a:ext cx="2051367" cy="1029948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D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ay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o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ld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c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hicks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60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%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. L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arge poultry processing compan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ies 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from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Maputo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.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12" name="Прямокутник 4">
            <a:extLst>
              <a:ext uri="{FF2B5EF4-FFF2-40B4-BE49-F238E27FC236}">
                <a16:creationId xmlns:a16="http://schemas.microsoft.com/office/drawing/2014/main" id="{13A70BC4-6C84-BF46-915B-96CC935CDF78}"/>
              </a:ext>
            </a:extLst>
          </p:cNvPr>
          <p:cNvSpPr/>
          <p:nvPr/>
        </p:nvSpPr>
        <p:spPr>
          <a:xfrm>
            <a:off x="300894" y="2792925"/>
            <a:ext cx="2051367" cy="788475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Day old chicks 40%.  Large 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regional poultry processing companies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.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13" name="Прямокутник 4">
            <a:extLst>
              <a:ext uri="{FF2B5EF4-FFF2-40B4-BE49-F238E27FC236}">
                <a16:creationId xmlns:a16="http://schemas.microsoft.com/office/drawing/2014/main" id="{D5FCC589-3821-4D49-BDB8-F708AFD585BA}"/>
              </a:ext>
            </a:extLst>
          </p:cNvPr>
          <p:cNvSpPr/>
          <p:nvPr/>
        </p:nvSpPr>
        <p:spPr>
          <a:xfrm>
            <a:off x="3155697" y="1794320"/>
            <a:ext cx="2007318" cy="983234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FF00"/>
                </a:solidFill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Small   </a:t>
            </a:r>
            <a:r>
              <a:rPr lang="en-US" sz="1050" dirty="0">
                <a:solidFill>
                  <a:srgbClr val="FFFF00"/>
                </a:solidFill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p</a:t>
            </a:r>
            <a:r>
              <a:rPr lang="en-US" sz="1050" dirty="0">
                <a:solidFill>
                  <a:srgbClr val="FFFF00"/>
                </a:solidFill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oultry  farms </a:t>
            </a:r>
            <a:r>
              <a:rPr lang="en-US" sz="1050" dirty="0">
                <a:solidFill>
                  <a:srgbClr val="FFFF00"/>
                </a:solidFill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. A</a:t>
            </a:r>
            <a:r>
              <a:rPr lang="en-US" sz="1050" dirty="0">
                <a:solidFill>
                  <a:srgbClr val="FFFF00"/>
                </a:solidFill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nnual capacity  1,000-5,000 chickens .</a:t>
            </a:r>
            <a:endParaRPr lang="uk-UA" sz="1050" dirty="0">
              <a:solidFill>
                <a:srgbClr val="FFFF00"/>
              </a:solidFill>
              <a:latin typeface="Sathu" pitchFamily="2" charset="-34"/>
              <a:cs typeface="Sathu" pitchFamily="2" charset="-34"/>
            </a:endParaRPr>
          </a:p>
        </p:txBody>
      </p:sp>
      <p:sp>
        <p:nvSpPr>
          <p:cNvPr id="15" name="Прямокутник 4">
            <a:extLst>
              <a:ext uri="{FF2B5EF4-FFF2-40B4-BE49-F238E27FC236}">
                <a16:creationId xmlns:a16="http://schemas.microsoft.com/office/drawing/2014/main" id="{213E4430-9598-184E-9C64-E7040932DBFD}"/>
              </a:ext>
            </a:extLst>
          </p:cNvPr>
          <p:cNvSpPr/>
          <p:nvPr/>
        </p:nvSpPr>
        <p:spPr>
          <a:xfrm>
            <a:off x="3124200" y="3042585"/>
            <a:ext cx="2021879" cy="868302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FF00"/>
                </a:solidFill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Medium  </a:t>
            </a:r>
            <a:r>
              <a:rPr lang="en-US" sz="1050" dirty="0">
                <a:solidFill>
                  <a:srgbClr val="FFFF00"/>
                </a:solidFill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commercial </a:t>
            </a:r>
            <a:r>
              <a:rPr lang="en-US" sz="1050" dirty="0">
                <a:solidFill>
                  <a:srgbClr val="FFFF00"/>
                </a:solidFill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p</a:t>
            </a:r>
            <a:r>
              <a:rPr lang="en-US" sz="1050" dirty="0">
                <a:solidFill>
                  <a:srgbClr val="FFFF00"/>
                </a:solidFill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oultry  farms</a:t>
            </a:r>
            <a:r>
              <a:rPr lang="en-US" sz="1050" dirty="0">
                <a:solidFill>
                  <a:srgbClr val="FFFF00"/>
                </a:solidFill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A</a:t>
            </a:r>
            <a:r>
              <a:rPr lang="en-US" sz="1050" dirty="0">
                <a:solidFill>
                  <a:srgbClr val="FFFF00"/>
                </a:solidFill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nnual capacity 5,000-30,000 chickens.</a:t>
            </a:r>
            <a:endParaRPr lang="uk-UA" sz="1050" dirty="0">
              <a:solidFill>
                <a:srgbClr val="FFFF00"/>
              </a:solidFill>
              <a:latin typeface="Sathu" pitchFamily="2" charset="-34"/>
              <a:cs typeface="Sathu" pitchFamily="2" charset="-34"/>
            </a:endParaRPr>
          </a:p>
        </p:txBody>
      </p:sp>
      <p:sp>
        <p:nvSpPr>
          <p:cNvPr id="16" name="Прямокутник 4">
            <a:extLst>
              <a:ext uri="{FF2B5EF4-FFF2-40B4-BE49-F238E27FC236}">
                <a16:creationId xmlns:a16="http://schemas.microsoft.com/office/drawing/2014/main" id="{2655DF23-29E4-7B41-B5BE-32CB7A8B2BE9}"/>
              </a:ext>
            </a:extLst>
          </p:cNvPr>
          <p:cNvSpPr/>
          <p:nvPr/>
        </p:nvSpPr>
        <p:spPr>
          <a:xfrm>
            <a:off x="3124200" y="4419600"/>
            <a:ext cx="2021880" cy="1064559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Large  commercial poultry farms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Annual capacity &gt;3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0,000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ch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ickens. Mostly owned by poultry processing companies.(around 10 % market share).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17" name="Прямокутник 51">
            <a:extLst>
              <a:ext uri="{FF2B5EF4-FFF2-40B4-BE49-F238E27FC236}">
                <a16:creationId xmlns:a16="http://schemas.microsoft.com/office/drawing/2014/main" id="{5EF0E6C2-A71D-A746-84CF-70EE464498EC}"/>
              </a:ext>
            </a:extLst>
          </p:cNvPr>
          <p:cNvSpPr/>
          <p:nvPr/>
        </p:nvSpPr>
        <p:spPr>
          <a:xfrm>
            <a:off x="5837118" y="1981200"/>
            <a:ext cx="1782882" cy="762000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Sathu" pitchFamily="2" charset="-34"/>
                <a:cs typeface="Sathu" pitchFamily="2" charset="-34"/>
              </a:rPr>
              <a:t>Small scale distributors.  Capacity 300-500 chickens  per week.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21" name="Прямокутник 14">
            <a:extLst>
              <a:ext uri="{FF2B5EF4-FFF2-40B4-BE49-F238E27FC236}">
                <a16:creationId xmlns:a16="http://schemas.microsoft.com/office/drawing/2014/main" id="{28F48BE8-A6AC-844A-8F29-37C69AFE25EF}"/>
              </a:ext>
            </a:extLst>
          </p:cNvPr>
          <p:cNvSpPr/>
          <p:nvPr/>
        </p:nvSpPr>
        <p:spPr>
          <a:xfrm>
            <a:off x="10329613" y="1899942"/>
            <a:ext cx="1600200" cy="360487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Sathu" pitchFamily="2" charset="-34"/>
                <a:cs typeface="Sathu" pitchFamily="2" charset="-34"/>
              </a:rPr>
              <a:t>Open Markets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26" name="Прямокутник 14">
            <a:extLst>
              <a:ext uri="{FF2B5EF4-FFF2-40B4-BE49-F238E27FC236}">
                <a16:creationId xmlns:a16="http://schemas.microsoft.com/office/drawing/2014/main" id="{38A906F4-29D3-3840-80B8-DF5B1BD9C472}"/>
              </a:ext>
            </a:extLst>
          </p:cNvPr>
          <p:cNvSpPr/>
          <p:nvPr/>
        </p:nvSpPr>
        <p:spPr>
          <a:xfrm>
            <a:off x="10385088" y="4696266"/>
            <a:ext cx="1578311" cy="467942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Supermarket Retail Chains</a:t>
            </a:r>
            <a:endParaRPr lang="uk-UA" sz="1050" dirty="0">
              <a:solidFill>
                <a:schemeClr val="bg1"/>
              </a:solidFill>
              <a:latin typeface="Sathu" pitchFamily="2" charset="-34"/>
              <a:cs typeface="Sathu" pitchFamily="2" charset="-34"/>
            </a:endParaRPr>
          </a:p>
        </p:txBody>
      </p:sp>
      <p:sp>
        <p:nvSpPr>
          <p:cNvPr id="27" name="Прямокутник 14">
            <a:extLst>
              <a:ext uri="{FF2B5EF4-FFF2-40B4-BE49-F238E27FC236}">
                <a16:creationId xmlns:a16="http://schemas.microsoft.com/office/drawing/2014/main" id="{E1BE64BF-E19D-FB4F-9FC9-5C72439F9318}"/>
              </a:ext>
            </a:extLst>
          </p:cNvPr>
          <p:cNvSpPr/>
          <p:nvPr/>
        </p:nvSpPr>
        <p:spPr>
          <a:xfrm>
            <a:off x="10447348" y="2687513"/>
            <a:ext cx="1516052" cy="360487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Sathu" pitchFamily="2" charset="-34"/>
                <a:cs typeface="Sathu" pitchFamily="2" charset="-34"/>
              </a:rPr>
              <a:t>Small Shops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28" name="Прямокутник 14">
            <a:extLst>
              <a:ext uri="{FF2B5EF4-FFF2-40B4-BE49-F238E27FC236}">
                <a16:creationId xmlns:a16="http://schemas.microsoft.com/office/drawing/2014/main" id="{63BA28EE-9FCB-1940-AB25-18FEE0DD8E40}"/>
              </a:ext>
            </a:extLst>
          </p:cNvPr>
          <p:cNvSpPr/>
          <p:nvPr/>
        </p:nvSpPr>
        <p:spPr>
          <a:xfrm>
            <a:off x="10413761" y="3768594"/>
            <a:ext cx="1516052" cy="508861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HoReca</a:t>
            </a:r>
            <a:endParaRPr lang="uk-UA" sz="1050" dirty="0">
              <a:solidFill>
                <a:schemeClr val="bg1"/>
              </a:solidFill>
              <a:latin typeface="Sathu" pitchFamily="2" charset="-34"/>
              <a:cs typeface="Sathu" pitchFamily="2" charset="-34"/>
            </a:endParaRPr>
          </a:p>
        </p:txBody>
      </p:sp>
      <p:sp>
        <p:nvSpPr>
          <p:cNvPr id="22" name="Прямокутник 14">
            <a:extLst>
              <a:ext uri="{FF2B5EF4-FFF2-40B4-BE49-F238E27FC236}">
                <a16:creationId xmlns:a16="http://schemas.microsoft.com/office/drawing/2014/main" id="{4E9A3131-E3D3-1C4C-8D82-E8646C48A6D7}"/>
              </a:ext>
            </a:extLst>
          </p:cNvPr>
          <p:cNvSpPr/>
          <p:nvPr/>
        </p:nvSpPr>
        <p:spPr>
          <a:xfrm>
            <a:off x="8227666" y="1676399"/>
            <a:ext cx="1516052" cy="983233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Sathu" pitchFamily="2" charset="-34"/>
                <a:cs typeface="Sathu" pitchFamily="2" charset="-34"/>
              </a:rPr>
              <a:t>Open Markets. Traders offer slaughtering service.  Capacity 200-500 chickens weekly.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24" name="Прямокутник 51">
            <a:extLst>
              <a:ext uri="{FF2B5EF4-FFF2-40B4-BE49-F238E27FC236}">
                <a16:creationId xmlns:a16="http://schemas.microsoft.com/office/drawing/2014/main" id="{EE8907C4-C9C6-6A45-A58A-8FDEC8C42602}"/>
              </a:ext>
            </a:extLst>
          </p:cNvPr>
          <p:cNvSpPr/>
          <p:nvPr/>
        </p:nvSpPr>
        <p:spPr>
          <a:xfrm>
            <a:off x="5799095" y="3187162"/>
            <a:ext cx="1763098" cy="1085411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Sathu" pitchFamily="2" charset="-34"/>
                <a:cs typeface="Sathu" pitchFamily="2" charset="-34"/>
              </a:rPr>
              <a:t>Medium Processing Companies.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29" name="Прямокутник 51">
            <a:extLst>
              <a:ext uri="{FF2B5EF4-FFF2-40B4-BE49-F238E27FC236}">
                <a16:creationId xmlns:a16="http://schemas.microsoft.com/office/drawing/2014/main" id="{486266FB-F483-8C4B-A64D-E73ECBA9A3B9}"/>
              </a:ext>
            </a:extLst>
          </p:cNvPr>
          <p:cNvSpPr/>
          <p:nvPr/>
        </p:nvSpPr>
        <p:spPr>
          <a:xfrm>
            <a:off x="8191966" y="3272112"/>
            <a:ext cx="1516053" cy="2215205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Sathu" pitchFamily="2" charset="-34"/>
                <a:cs typeface="Sathu" pitchFamily="2" charset="-34"/>
              </a:rPr>
              <a:t>Processing companies have their own slaughterhouse. They slaughter the chicken and sell processed/frozen chicken products in the supermarkets. </a:t>
            </a:r>
            <a:endParaRPr lang="uk-UA" sz="1050" dirty="0">
              <a:solidFill>
                <a:srgbClr val="FF0000"/>
              </a:solidFill>
              <a:latin typeface="Sathu" pitchFamily="2" charset="-34"/>
              <a:cs typeface="Sathu" pitchFamily="2" charset="-34"/>
            </a:endParaRPr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13C488D4-1EF9-FF45-83D0-1614F82AEED3}"/>
              </a:ext>
            </a:extLst>
          </p:cNvPr>
          <p:cNvSpPr/>
          <p:nvPr/>
        </p:nvSpPr>
        <p:spPr>
          <a:xfrm>
            <a:off x="2886573" y="1930594"/>
            <a:ext cx="237627" cy="315741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71894ABF-B233-AB49-9A0A-22660870FA40}"/>
              </a:ext>
            </a:extLst>
          </p:cNvPr>
          <p:cNvSpPr/>
          <p:nvPr/>
        </p:nvSpPr>
        <p:spPr>
          <a:xfrm>
            <a:off x="2343332" y="2260429"/>
            <a:ext cx="545246" cy="130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0F3961E-0A68-EB42-84A0-1C4682CFB243}"/>
              </a:ext>
            </a:extLst>
          </p:cNvPr>
          <p:cNvSpPr/>
          <p:nvPr/>
        </p:nvSpPr>
        <p:spPr>
          <a:xfrm>
            <a:off x="5139426" y="3495179"/>
            <a:ext cx="659667" cy="151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C8676026-21A4-1F4F-BE87-94F65AEB595A}"/>
              </a:ext>
            </a:extLst>
          </p:cNvPr>
          <p:cNvSpPr/>
          <p:nvPr/>
        </p:nvSpPr>
        <p:spPr>
          <a:xfrm>
            <a:off x="1151013" y="5812692"/>
            <a:ext cx="3988413" cy="413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Veterinary Service Providers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0AD0ED42-EE52-AB41-BBF8-642283ED31AE}"/>
              </a:ext>
            </a:extLst>
          </p:cNvPr>
          <p:cNvSpPr/>
          <p:nvPr/>
        </p:nvSpPr>
        <p:spPr>
          <a:xfrm>
            <a:off x="5188682" y="1822486"/>
            <a:ext cx="3028097" cy="14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1FB53DDE-E261-8543-91DA-E70B9385A3CF}"/>
              </a:ext>
            </a:extLst>
          </p:cNvPr>
          <p:cNvSpPr/>
          <p:nvPr/>
        </p:nvSpPr>
        <p:spPr>
          <a:xfrm>
            <a:off x="8029139" y="3374048"/>
            <a:ext cx="152400" cy="179705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B75EBFD8-C325-EE47-810D-5E0308503F29}"/>
              </a:ext>
            </a:extLst>
          </p:cNvPr>
          <p:cNvSpPr/>
          <p:nvPr/>
        </p:nvSpPr>
        <p:spPr>
          <a:xfrm>
            <a:off x="10182430" y="2843537"/>
            <a:ext cx="220445" cy="22444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Прямокутник 4">
            <a:extLst>
              <a:ext uri="{FF2B5EF4-FFF2-40B4-BE49-F238E27FC236}">
                <a16:creationId xmlns:a16="http://schemas.microsoft.com/office/drawing/2014/main" id="{9ED5FF0C-6A4D-B442-BC85-286FA561CAC7}"/>
              </a:ext>
            </a:extLst>
          </p:cNvPr>
          <p:cNvSpPr/>
          <p:nvPr/>
        </p:nvSpPr>
        <p:spPr>
          <a:xfrm>
            <a:off x="291867" y="3657600"/>
            <a:ext cx="2068341" cy="850898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Poultry  feed  70 %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. L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arge  producers in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Maputo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.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50" name="Прямокутник 4">
            <a:extLst>
              <a:ext uri="{FF2B5EF4-FFF2-40B4-BE49-F238E27FC236}">
                <a16:creationId xmlns:a16="http://schemas.microsoft.com/office/drawing/2014/main" id="{D8B2809F-4E06-7D4E-831D-21418ED51643}"/>
              </a:ext>
            </a:extLst>
          </p:cNvPr>
          <p:cNvSpPr/>
          <p:nvPr/>
        </p:nvSpPr>
        <p:spPr>
          <a:xfrm>
            <a:off x="290955" y="4584697"/>
            <a:ext cx="2068341" cy="1039446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Poultry  feed  30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 </a:t>
            </a:r>
            <a:r>
              <a:rPr lang="en-US" sz="1050" b="1" dirty="0">
                <a:effectLst/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% </a:t>
            </a:r>
            <a:r>
              <a:rPr lang="en-US" sz="1050" b="1" dirty="0">
                <a:latin typeface="Sathu" pitchFamily="2" charset="-34"/>
                <a:ea typeface="Calibri" panose="020F0502020204030204" pitchFamily="34" charset="0"/>
                <a:cs typeface="Sathu" pitchFamily="2" charset="-34"/>
              </a:rPr>
              <a:t>. Regional large feed mills owned by poultry processing companies.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A63E2DBB-B204-2742-9DFA-FE7CED3944A3}"/>
              </a:ext>
            </a:extLst>
          </p:cNvPr>
          <p:cNvSpPr/>
          <p:nvPr/>
        </p:nvSpPr>
        <p:spPr>
          <a:xfrm>
            <a:off x="9730354" y="2039261"/>
            <a:ext cx="621029" cy="160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9" name="Picture 48" descr="A picture containing parking&#10;&#10;Description automatically generated">
            <a:extLst>
              <a:ext uri="{FF2B5EF4-FFF2-40B4-BE49-F238E27FC236}">
                <a16:creationId xmlns:a16="http://schemas.microsoft.com/office/drawing/2014/main" id="{456187B6-74A8-7248-8ED0-FFA55B164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131" y="-39756"/>
            <a:ext cx="767873" cy="63412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7FEE5A-491D-2F4C-B10D-770BD486E968}"/>
              </a:ext>
            </a:extLst>
          </p:cNvPr>
          <p:cNvCxnSpPr>
            <a:cxnSpLocks/>
          </p:cNvCxnSpPr>
          <p:nvPr/>
        </p:nvCxnSpPr>
        <p:spPr>
          <a:xfrm>
            <a:off x="772650" y="469674"/>
            <a:ext cx="7138898" cy="12963"/>
          </a:xfrm>
          <a:prstGeom prst="line">
            <a:avLst/>
          </a:prstGeom>
          <a:ln>
            <a:solidFill>
              <a:srgbClr val="00919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72E767F5-B21D-5C4C-845B-C274150C730D}"/>
              </a:ext>
            </a:extLst>
          </p:cNvPr>
          <p:cNvSpPr/>
          <p:nvPr/>
        </p:nvSpPr>
        <p:spPr>
          <a:xfrm>
            <a:off x="7973220" y="271556"/>
            <a:ext cx="3695246" cy="3317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Poultry Value Chain Map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B0EC3D-E1E7-A241-891D-2C40268CDB18}"/>
              </a:ext>
            </a:extLst>
          </p:cNvPr>
          <p:cNvSpPr/>
          <p:nvPr/>
        </p:nvSpPr>
        <p:spPr>
          <a:xfrm>
            <a:off x="132922" y="731523"/>
            <a:ext cx="11498009" cy="50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Large scale integrated poultry processing companies have dominant position in the  poultry feed and day-old  chicks supply chain.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47172-F879-A14B-86EF-780954638682}"/>
              </a:ext>
            </a:extLst>
          </p:cNvPr>
          <p:cNvSpPr/>
          <p:nvPr/>
        </p:nvSpPr>
        <p:spPr>
          <a:xfrm>
            <a:off x="722390" y="69827"/>
            <a:ext cx="5900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cs typeface="Aharoni" panose="02010803020104030203" pitchFamily="2" charset="-79"/>
              </a:rPr>
              <a:t>Business Model Selection - Poultry Farms</a:t>
            </a:r>
            <a:endParaRPr lang="en-US" sz="2400" dirty="0"/>
          </a:p>
        </p:txBody>
      </p:sp>
      <p:sp>
        <p:nvSpPr>
          <p:cNvPr id="58" name="Прямокутник 51">
            <a:extLst>
              <a:ext uri="{FF2B5EF4-FFF2-40B4-BE49-F238E27FC236}">
                <a16:creationId xmlns:a16="http://schemas.microsoft.com/office/drawing/2014/main" id="{F49F58DE-14C8-744F-A344-4DC9B7D635F9}"/>
              </a:ext>
            </a:extLst>
          </p:cNvPr>
          <p:cNvSpPr/>
          <p:nvPr/>
        </p:nvSpPr>
        <p:spPr>
          <a:xfrm>
            <a:off x="5799093" y="4440303"/>
            <a:ext cx="1738636" cy="1085411"/>
          </a:xfrm>
          <a:prstGeom prst="rect">
            <a:avLst/>
          </a:prstGeom>
          <a:solidFill>
            <a:srgbClr val="0E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Sathu" pitchFamily="2" charset="-34"/>
                <a:cs typeface="Sathu" pitchFamily="2" charset="-34"/>
              </a:rPr>
              <a:t>Large  Processing Companies. </a:t>
            </a:r>
            <a:endParaRPr lang="uk-UA" sz="1050" dirty="0">
              <a:latin typeface="Sathu" pitchFamily="2" charset="-34"/>
              <a:cs typeface="Sathu" pitchFamily="2" charset="-34"/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B56F913-11F2-C94E-B373-B65D0CE3BEBB}"/>
              </a:ext>
            </a:extLst>
          </p:cNvPr>
          <p:cNvSpPr/>
          <p:nvPr/>
        </p:nvSpPr>
        <p:spPr>
          <a:xfrm>
            <a:off x="7642759" y="2418182"/>
            <a:ext cx="574021" cy="142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C200EAC9-5A37-9D41-BC35-1BACBB576BBF}"/>
              </a:ext>
            </a:extLst>
          </p:cNvPr>
          <p:cNvSpPr/>
          <p:nvPr/>
        </p:nvSpPr>
        <p:spPr>
          <a:xfrm rot="3344011">
            <a:off x="4957092" y="4091420"/>
            <a:ext cx="977013" cy="163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EF5CFAE4-A548-EE40-AE3D-4D30C1D09869}"/>
              </a:ext>
            </a:extLst>
          </p:cNvPr>
          <p:cNvSpPr/>
          <p:nvPr/>
        </p:nvSpPr>
        <p:spPr>
          <a:xfrm>
            <a:off x="5139426" y="4891977"/>
            <a:ext cx="659667" cy="196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2CBFA3C3-852C-CA49-9450-77F22EE10156}"/>
              </a:ext>
            </a:extLst>
          </p:cNvPr>
          <p:cNvSpPr/>
          <p:nvPr/>
        </p:nvSpPr>
        <p:spPr>
          <a:xfrm>
            <a:off x="5163015" y="2298960"/>
            <a:ext cx="659667" cy="151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894B2172-6968-2044-AE41-3EE12FEE0434}"/>
              </a:ext>
            </a:extLst>
          </p:cNvPr>
          <p:cNvSpPr/>
          <p:nvPr/>
        </p:nvSpPr>
        <p:spPr>
          <a:xfrm>
            <a:off x="7579190" y="3767366"/>
            <a:ext cx="439064" cy="14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C5C08EB1-A597-6846-A35E-2CFFCE2C2EA3}"/>
              </a:ext>
            </a:extLst>
          </p:cNvPr>
          <p:cNvSpPr/>
          <p:nvPr/>
        </p:nvSpPr>
        <p:spPr>
          <a:xfrm>
            <a:off x="2348868" y="3091080"/>
            <a:ext cx="545246" cy="130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D056FD-8924-5340-900D-B559B3E0BAA8}"/>
              </a:ext>
            </a:extLst>
          </p:cNvPr>
          <p:cNvSpPr/>
          <p:nvPr/>
        </p:nvSpPr>
        <p:spPr>
          <a:xfrm>
            <a:off x="2356542" y="4091594"/>
            <a:ext cx="545246" cy="130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7A999307-5918-EE49-8BA5-1D58FD4A14E5}"/>
              </a:ext>
            </a:extLst>
          </p:cNvPr>
          <p:cNvSpPr/>
          <p:nvPr/>
        </p:nvSpPr>
        <p:spPr>
          <a:xfrm>
            <a:off x="2357288" y="4779033"/>
            <a:ext cx="545246" cy="130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7A774EAC-10B3-0744-900F-A6A1E9E3AA27}"/>
              </a:ext>
            </a:extLst>
          </p:cNvPr>
          <p:cNvSpPr/>
          <p:nvPr/>
        </p:nvSpPr>
        <p:spPr>
          <a:xfrm>
            <a:off x="7554728" y="4704386"/>
            <a:ext cx="439064" cy="14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01A66CD-3A4A-6E4A-B35A-FF3EBE0C01FF}"/>
              </a:ext>
            </a:extLst>
          </p:cNvPr>
          <p:cNvSpPr/>
          <p:nvPr/>
        </p:nvSpPr>
        <p:spPr>
          <a:xfrm>
            <a:off x="9718446" y="4237429"/>
            <a:ext cx="439064" cy="14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3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69D6102-1254-624F-8B6C-F42DDAD444E8}"/>
              </a:ext>
            </a:extLst>
          </p:cNvPr>
          <p:cNvSpPr/>
          <p:nvPr/>
        </p:nvSpPr>
        <p:spPr>
          <a:xfrm>
            <a:off x="322110" y="971011"/>
            <a:ext cx="10033517" cy="57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B5AD67-F70E-B741-9DD3-A3365E35235E}"/>
              </a:ext>
            </a:extLst>
          </p:cNvPr>
          <p:cNvSpPr/>
          <p:nvPr/>
        </p:nvSpPr>
        <p:spPr>
          <a:xfrm>
            <a:off x="287372" y="1888636"/>
            <a:ext cx="2212422" cy="171068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D4E8B20-EB63-8346-8096-7B99C3B5D6D5}"/>
              </a:ext>
            </a:extLst>
          </p:cNvPr>
          <p:cNvSpPr/>
          <p:nvPr/>
        </p:nvSpPr>
        <p:spPr>
          <a:xfrm>
            <a:off x="2864806" y="1911214"/>
            <a:ext cx="1872187" cy="17012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C601E2-7EC6-4E40-AD0B-B5F4B5E07A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507" y="745593"/>
            <a:ext cx="11432959" cy="103681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Production cycle is short and does not require complex technologies and technical skills.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F09E1-806A-AA4F-A412-CA3EDC0801C5}"/>
              </a:ext>
            </a:extLst>
          </p:cNvPr>
          <p:cNvSpPr txBox="1"/>
          <p:nvPr/>
        </p:nvSpPr>
        <p:spPr>
          <a:xfrm>
            <a:off x="2949646" y="1751562"/>
            <a:ext cx="1648327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2: Starter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23805E-683C-9841-A30D-2E12DBFCA524}"/>
              </a:ext>
            </a:extLst>
          </p:cNvPr>
          <p:cNvSpPr txBox="1"/>
          <p:nvPr/>
        </p:nvSpPr>
        <p:spPr>
          <a:xfrm>
            <a:off x="322110" y="1746175"/>
            <a:ext cx="2042005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1: Day Old Chicks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80A26-9C2D-F644-9CA4-675AF9B4BC3A}"/>
              </a:ext>
            </a:extLst>
          </p:cNvPr>
          <p:cNvSpPr txBox="1"/>
          <p:nvPr/>
        </p:nvSpPr>
        <p:spPr>
          <a:xfrm flipH="1">
            <a:off x="1542264" y="2739284"/>
            <a:ext cx="414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B0736B-629C-4041-8DFF-185526A89462}"/>
              </a:ext>
            </a:extLst>
          </p:cNvPr>
          <p:cNvSpPr txBox="1"/>
          <p:nvPr/>
        </p:nvSpPr>
        <p:spPr>
          <a:xfrm>
            <a:off x="3054839" y="2185636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Days: 1-10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44F8B42-5AE6-3D4B-91E4-8D95A75A3842}"/>
              </a:ext>
            </a:extLst>
          </p:cNvPr>
          <p:cNvSpPr/>
          <p:nvPr/>
        </p:nvSpPr>
        <p:spPr>
          <a:xfrm>
            <a:off x="2525062" y="2711111"/>
            <a:ext cx="359230" cy="158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8615A165-4320-2640-8745-7A641F28A813}"/>
              </a:ext>
            </a:extLst>
          </p:cNvPr>
          <p:cNvSpPr/>
          <p:nvPr/>
        </p:nvSpPr>
        <p:spPr>
          <a:xfrm>
            <a:off x="4755250" y="2762806"/>
            <a:ext cx="448277" cy="173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E4BCB8-1163-FD4C-8530-7AA4D86AF366}"/>
              </a:ext>
            </a:extLst>
          </p:cNvPr>
          <p:cNvSpPr txBox="1"/>
          <p:nvPr/>
        </p:nvSpPr>
        <p:spPr>
          <a:xfrm>
            <a:off x="772650" y="2160181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Day: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15C05D-744D-5E41-9E00-5D2E59BA43B8}"/>
              </a:ext>
            </a:extLst>
          </p:cNvPr>
          <p:cNvSpPr/>
          <p:nvPr/>
        </p:nvSpPr>
        <p:spPr>
          <a:xfrm>
            <a:off x="5215239" y="1973806"/>
            <a:ext cx="1916028" cy="16255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D8C306-2661-3143-8765-05E3A6D6F55A}"/>
              </a:ext>
            </a:extLst>
          </p:cNvPr>
          <p:cNvSpPr/>
          <p:nvPr/>
        </p:nvSpPr>
        <p:spPr>
          <a:xfrm>
            <a:off x="7519327" y="1973806"/>
            <a:ext cx="1916028" cy="16255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3FEDC7-1F0F-7D43-9078-FE6218F94084}"/>
              </a:ext>
            </a:extLst>
          </p:cNvPr>
          <p:cNvSpPr/>
          <p:nvPr/>
        </p:nvSpPr>
        <p:spPr>
          <a:xfrm>
            <a:off x="9864285" y="1973805"/>
            <a:ext cx="1916028" cy="16386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E04CCA2-69EA-164C-AF6B-3E1A8D616BF8}"/>
              </a:ext>
            </a:extLst>
          </p:cNvPr>
          <p:cNvSpPr txBox="1"/>
          <p:nvPr/>
        </p:nvSpPr>
        <p:spPr>
          <a:xfrm>
            <a:off x="5282128" y="1756771"/>
            <a:ext cx="1648327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3: Growing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53BB83-A700-2341-AC50-54608E02217F}"/>
              </a:ext>
            </a:extLst>
          </p:cNvPr>
          <p:cNvSpPr txBox="1"/>
          <p:nvPr/>
        </p:nvSpPr>
        <p:spPr>
          <a:xfrm>
            <a:off x="7585369" y="1790208"/>
            <a:ext cx="1648327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4: Finisher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926B6B-1F24-4C48-B854-3F583FD59E04}"/>
              </a:ext>
            </a:extLst>
          </p:cNvPr>
          <p:cNvSpPr txBox="1"/>
          <p:nvPr/>
        </p:nvSpPr>
        <p:spPr>
          <a:xfrm>
            <a:off x="9947335" y="1819975"/>
            <a:ext cx="1713287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5: Market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91168E-5310-684E-82F7-793A66EA51C9}"/>
              </a:ext>
            </a:extLst>
          </p:cNvPr>
          <p:cNvSpPr txBox="1"/>
          <p:nvPr/>
        </p:nvSpPr>
        <p:spPr>
          <a:xfrm>
            <a:off x="5363271" y="2182946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Days: 10-20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89BC06-6F40-2740-8B49-079AC97F374E}"/>
              </a:ext>
            </a:extLst>
          </p:cNvPr>
          <p:cNvSpPr txBox="1"/>
          <p:nvPr/>
        </p:nvSpPr>
        <p:spPr>
          <a:xfrm>
            <a:off x="7702366" y="2119013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Days: 20-30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58EF70A-7678-4743-9310-2237219395A0}"/>
              </a:ext>
            </a:extLst>
          </p:cNvPr>
          <p:cNvSpPr txBox="1"/>
          <p:nvPr/>
        </p:nvSpPr>
        <p:spPr>
          <a:xfrm>
            <a:off x="10012296" y="2122068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Days: 30-35</a:t>
            </a: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FB7CDAD9-4007-3741-B77A-28F8A05331C8}"/>
              </a:ext>
            </a:extLst>
          </p:cNvPr>
          <p:cNvSpPr/>
          <p:nvPr/>
        </p:nvSpPr>
        <p:spPr>
          <a:xfrm>
            <a:off x="7127334" y="2796675"/>
            <a:ext cx="395504" cy="144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C26382BA-9FA6-9D4A-9F2F-81942EF502E6}"/>
              </a:ext>
            </a:extLst>
          </p:cNvPr>
          <p:cNvSpPr/>
          <p:nvPr/>
        </p:nvSpPr>
        <p:spPr>
          <a:xfrm>
            <a:off x="9460988" y="2814196"/>
            <a:ext cx="395504" cy="144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parking&#10;&#10;Description automatically generated">
            <a:extLst>
              <a:ext uri="{FF2B5EF4-FFF2-40B4-BE49-F238E27FC236}">
                <a16:creationId xmlns:a16="http://schemas.microsoft.com/office/drawing/2014/main" id="{B2E77371-BEEA-1240-BA2C-1700A1B32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170" y="28600"/>
            <a:ext cx="767873" cy="756314"/>
          </a:xfrm>
          <a:prstGeom prst="rect">
            <a:avLst/>
          </a:prstGeom>
        </p:spPr>
      </p:pic>
      <p:pic>
        <p:nvPicPr>
          <p:cNvPr id="1026" name="Picture 2" descr="56,099 Baby Chicken Stock Photos, Pictures &amp; Royalty-Free Images - iStock">
            <a:extLst>
              <a:ext uri="{FF2B5EF4-FFF2-40B4-BE49-F238E27FC236}">
                <a16:creationId xmlns:a16="http://schemas.microsoft.com/office/drawing/2014/main" id="{CFB7D738-F75C-674F-B514-D1A16E33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94" y="2519828"/>
            <a:ext cx="1449952" cy="82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DBC9D-1F41-E44F-893D-CA2F6D3446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904" y="2587397"/>
            <a:ext cx="1182407" cy="841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B786E-D265-8B42-940C-23100AE3B0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827" y="2681266"/>
            <a:ext cx="756867" cy="555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962833-8A2B-164A-9EE4-73DD4FFAA8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907" y="2869158"/>
            <a:ext cx="859812" cy="506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297F6-A0D4-324C-B7B1-9BAD46618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5627" y="2616204"/>
            <a:ext cx="812800" cy="635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0D1251-187F-0F4F-91CB-7CFA90B03EA5}"/>
              </a:ext>
            </a:extLst>
          </p:cNvPr>
          <p:cNvSpPr txBox="1"/>
          <p:nvPr/>
        </p:nvSpPr>
        <p:spPr>
          <a:xfrm>
            <a:off x="723291" y="285706"/>
            <a:ext cx="679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cs typeface="Aharoni" panose="02010803020104030203" pitchFamily="2" charset="-79"/>
              </a:rPr>
              <a:t>Business Model Selection - Poultry Farms. 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0058729-304C-D84A-A1B6-5B5A27F057D5}"/>
              </a:ext>
            </a:extLst>
          </p:cNvPr>
          <p:cNvSpPr/>
          <p:nvPr/>
        </p:nvSpPr>
        <p:spPr>
          <a:xfrm>
            <a:off x="8071191" y="200243"/>
            <a:ext cx="3689275" cy="5278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Broiler Live Chicken Farm Model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12D762-1FE4-144D-9DC9-3FC46582321C}"/>
              </a:ext>
            </a:extLst>
          </p:cNvPr>
          <p:cNvCxnSpPr>
            <a:cxnSpLocks/>
          </p:cNvCxnSpPr>
          <p:nvPr/>
        </p:nvCxnSpPr>
        <p:spPr>
          <a:xfrm>
            <a:off x="772650" y="655038"/>
            <a:ext cx="7219883" cy="7801"/>
          </a:xfrm>
          <a:prstGeom prst="line">
            <a:avLst/>
          </a:prstGeom>
          <a:ln>
            <a:solidFill>
              <a:srgbClr val="00919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Callout 1 46">
            <a:extLst>
              <a:ext uri="{FF2B5EF4-FFF2-40B4-BE49-F238E27FC236}">
                <a16:creationId xmlns:a16="http://schemas.microsoft.com/office/drawing/2014/main" id="{986CA7DD-81FD-EF4B-A63B-E5E47E5F6B69}"/>
              </a:ext>
            </a:extLst>
          </p:cNvPr>
          <p:cNvSpPr/>
          <p:nvPr/>
        </p:nvSpPr>
        <p:spPr>
          <a:xfrm>
            <a:off x="10000552" y="5886989"/>
            <a:ext cx="761475" cy="320993"/>
          </a:xfrm>
          <a:prstGeom prst="borderCallout1">
            <a:avLst>
              <a:gd name="adj1" fmla="val -9334"/>
              <a:gd name="adj2" fmla="val 79148"/>
              <a:gd name="adj3" fmla="val -107839"/>
              <a:gd name="adj4" fmla="val 87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EU 270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06C17AF-DFFC-BF45-B8FD-47EBB04D3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43149"/>
              </p:ext>
            </p:extLst>
          </p:nvPr>
        </p:nvGraphicFramePr>
        <p:xfrm>
          <a:off x="6262855" y="4095755"/>
          <a:ext cx="4905572" cy="1435498"/>
        </p:xfrm>
        <a:graphic>
          <a:graphicData uri="http://schemas.openxmlformats.org/drawingml/2006/table">
            <a:tbl>
              <a:tblPr/>
              <a:tblGrid>
                <a:gridCol w="1333080">
                  <a:extLst>
                    <a:ext uri="{9D8B030D-6E8A-4147-A177-3AD203B41FA5}">
                      <a16:colId xmlns:a16="http://schemas.microsoft.com/office/drawing/2014/main" val="3503174314"/>
                    </a:ext>
                  </a:extLst>
                </a:gridCol>
                <a:gridCol w="1434687">
                  <a:extLst>
                    <a:ext uri="{9D8B030D-6E8A-4147-A177-3AD203B41FA5}">
                      <a16:colId xmlns:a16="http://schemas.microsoft.com/office/drawing/2014/main" val="4183623958"/>
                    </a:ext>
                  </a:extLst>
                </a:gridCol>
                <a:gridCol w="1255859">
                  <a:extLst>
                    <a:ext uri="{9D8B030D-6E8A-4147-A177-3AD203B41FA5}">
                      <a16:colId xmlns:a16="http://schemas.microsoft.com/office/drawing/2014/main" val="3140618611"/>
                    </a:ext>
                  </a:extLst>
                </a:gridCol>
                <a:gridCol w="881946">
                  <a:extLst>
                    <a:ext uri="{9D8B030D-6E8A-4147-A177-3AD203B41FA5}">
                      <a16:colId xmlns:a16="http://schemas.microsoft.com/office/drawing/2014/main" val="823729105"/>
                    </a:ext>
                  </a:extLst>
                </a:gridCol>
              </a:tblGrid>
              <a:tr h="2296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  Per Chicken 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818"/>
                  </a:ext>
                </a:extLst>
              </a:tr>
              <a:tr h="308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Production Cost   (MT) 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Costs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Wholesale Price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03183"/>
                  </a:ext>
                </a:extLst>
              </a:tr>
              <a:tr h="174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254608"/>
                  </a:ext>
                </a:extLst>
              </a:tr>
              <a:tr h="2296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 For Small Farm ( 500 chickens in 30 Days)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537104"/>
                  </a:ext>
                </a:extLst>
              </a:tr>
              <a:tr h="308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Production Cost   (MT) 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Costs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Wholesale Price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392189"/>
                  </a:ext>
                </a:extLst>
              </a:tr>
              <a:tr h="174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101,000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17,500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009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22C2667-A714-DF48-9B6E-CF7F14EA2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10990"/>
              </p:ext>
            </p:extLst>
          </p:nvPr>
        </p:nvGraphicFramePr>
        <p:xfrm>
          <a:off x="298767" y="4095755"/>
          <a:ext cx="5553394" cy="1447800"/>
        </p:xfrm>
        <a:graphic>
          <a:graphicData uri="http://schemas.openxmlformats.org/drawingml/2006/table">
            <a:tbl>
              <a:tblPr/>
              <a:tblGrid>
                <a:gridCol w="1507875">
                  <a:extLst>
                    <a:ext uri="{9D8B030D-6E8A-4147-A177-3AD203B41FA5}">
                      <a16:colId xmlns:a16="http://schemas.microsoft.com/office/drawing/2014/main" val="2280754445"/>
                    </a:ext>
                  </a:extLst>
                </a:gridCol>
                <a:gridCol w="1624337">
                  <a:extLst>
                    <a:ext uri="{9D8B030D-6E8A-4147-A177-3AD203B41FA5}">
                      <a16:colId xmlns:a16="http://schemas.microsoft.com/office/drawing/2014/main" val="2281135547"/>
                    </a:ext>
                  </a:extLst>
                </a:gridCol>
                <a:gridCol w="1422061">
                  <a:extLst>
                    <a:ext uri="{9D8B030D-6E8A-4147-A177-3AD203B41FA5}">
                      <a16:colId xmlns:a16="http://schemas.microsoft.com/office/drawing/2014/main" val="2273574150"/>
                    </a:ext>
                  </a:extLst>
                </a:gridCol>
                <a:gridCol w="999121">
                  <a:extLst>
                    <a:ext uri="{9D8B030D-6E8A-4147-A177-3AD203B41FA5}">
                      <a16:colId xmlns:a16="http://schemas.microsoft.com/office/drawing/2014/main" val="3549776384"/>
                    </a:ext>
                  </a:extLst>
                </a:gridCol>
              </a:tblGrid>
              <a:tr h="2331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Feed Conversion and Weight Gain Per Chicken In 30 Days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93641"/>
                  </a:ext>
                </a:extLst>
              </a:tr>
              <a:tr h="188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 Weight In 30 Days (Kg)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Feed Consumption (Kg)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Conversion Rate (FCR)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Benchmark In Africa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02316"/>
                  </a:ext>
                </a:extLst>
              </a:tr>
              <a:tr h="177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515504"/>
                  </a:ext>
                </a:extLst>
              </a:tr>
              <a:tr h="2331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Production Cost Per Chicken</a:t>
                      </a:r>
                    </a:p>
                  </a:txBody>
                  <a:tcPr marL="8326" marR="8326" marT="83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631"/>
                  </a:ext>
                </a:extLst>
              </a:tr>
              <a:tr h="177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Old Chick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Veterinary Service/Vitamins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 (MT)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4972"/>
                  </a:ext>
                </a:extLst>
              </a:tr>
              <a:tr h="177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8326" marR="8326" marT="8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567823"/>
                  </a:ext>
                </a:extLst>
              </a:tr>
            </a:tbl>
          </a:graphicData>
        </a:graphic>
      </p:graphicFrame>
      <p:sp>
        <p:nvSpPr>
          <p:cNvPr id="48" name="Line Callout 1 47">
            <a:extLst>
              <a:ext uri="{FF2B5EF4-FFF2-40B4-BE49-F238E27FC236}">
                <a16:creationId xmlns:a16="http://schemas.microsoft.com/office/drawing/2014/main" id="{935B4780-3372-EB47-B302-EE49F5897A85}"/>
              </a:ext>
            </a:extLst>
          </p:cNvPr>
          <p:cNvSpPr/>
          <p:nvPr/>
        </p:nvSpPr>
        <p:spPr>
          <a:xfrm>
            <a:off x="4755250" y="5912665"/>
            <a:ext cx="761475" cy="320993"/>
          </a:xfrm>
          <a:prstGeom prst="borderCallout1">
            <a:avLst>
              <a:gd name="adj1" fmla="val -9334"/>
              <a:gd name="adj2" fmla="val 79148"/>
              <a:gd name="adj3" fmla="val -107839"/>
              <a:gd name="adj4" fmla="val 87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EU 3.5</a:t>
            </a:r>
          </a:p>
        </p:txBody>
      </p:sp>
      <p:sp>
        <p:nvSpPr>
          <p:cNvPr id="51" name="Line Callout 1 50">
            <a:extLst>
              <a:ext uri="{FF2B5EF4-FFF2-40B4-BE49-F238E27FC236}">
                <a16:creationId xmlns:a16="http://schemas.microsoft.com/office/drawing/2014/main" id="{C12CBC21-BE25-5646-8D7C-FEA4337320C8}"/>
              </a:ext>
            </a:extLst>
          </p:cNvPr>
          <p:cNvSpPr/>
          <p:nvPr/>
        </p:nvSpPr>
        <p:spPr>
          <a:xfrm>
            <a:off x="11279884" y="4538711"/>
            <a:ext cx="817628" cy="320993"/>
          </a:xfrm>
          <a:prstGeom prst="borderCallout1">
            <a:avLst>
              <a:gd name="adj1" fmla="val -9334"/>
              <a:gd name="adj2" fmla="val 79148"/>
              <a:gd name="adj3" fmla="val -48017"/>
              <a:gd name="adj4" fmla="val -12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EU 0.55</a:t>
            </a:r>
          </a:p>
        </p:txBody>
      </p:sp>
    </p:spTree>
    <p:extLst>
      <p:ext uri="{BB962C8B-B14F-4D97-AF65-F5344CB8AC3E}">
        <p14:creationId xmlns:p14="http://schemas.microsoft.com/office/powerpoint/2010/main" val="275528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8235469-A1E5-BB44-9FBB-A648D9676435}"/>
              </a:ext>
            </a:extLst>
          </p:cNvPr>
          <p:cNvSpPr/>
          <p:nvPr/>
        </p:nvSpPr>
        <p:spPr>
          <a:xfrm>
            <a:off x="3193485" y="1908179"/>
            <a:ext cx="2524894" cy="16754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108964-2FF8-2F43-9E92-BDEB0E984BF0}"/>
              </a:ext>
            </a:extLst>
          </p:cNvPr>
          <p:cNvSpPr/>
          <p:nvPr/>
        </p:nvSpPr>
        <p:spPr>
          <a:xfrm>
            <a:off x="6187001" y="1934362"/>
            <a:ext cx="2595492" cy="16466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71E799-3C1C-194E-A735-5EFDD219E025}"/>
              </a:ext>
            </a:extLst>
          </p:cNvPr>
          <p:cNvSpPr/>
          <p:nvPr/>
        </p:nvSpPr>
        <p:spPr>
          <a:xfrm>
            <a:off x="9238679" y="1947738"/>
            <a:ext cx="2475915" cy="16332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155E5A-5737-8644-B00B-6530C4083809}"/>
              </a:ext>
            </a:extLst>
          </p:cNvPr>
          <p:cNvSpPr/>
          <p:nvPr/>
        </p:nvSpPr>
        <p:spPr>
          <a:xfrm>
            <a:off x="137339" y="980259"/>
            <a:ext cx="11182933" cy="57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B5AD67-F70E-B741-9DD3-A3365E35235E}"/>
              </a:ext>
            </a:extLst>
          </p:cNvPr>
          <p:cNvSpPr/>
          <p:nvPr/>
        </p:nvSpPr>
        <p:spPr>
          <a:xfrm>
            <a:off x="137161" y="1872961"/>
            <a:ext cx="2595492" cy="171068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C601E2-7EC6-4E40-AD0B-B5F4B5E07A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1" y="764105"/>
            <a:ext cx="11282189" cy="103681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Model has long production cycle and requires complex set of technical skills related to disease prevention and management.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F09E1-806A-AA4F-A412-CA3EDC0801C5}"/>
              </a:ext>
            </a:extLst>
          </p:cNvPr>
          <p:cNvSpPr txBox="1"/>
          <p:nvPr/>
        </p:nvSpPr>
        <p:spPr>
          <a:xfrm>
            <a:off x="3297145" y="1760868"/>
            <a:ext cx="1648327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2: Growing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23805E-683C-9841-A30D-2E12DBFCA524}"/>
              </a:ext>
            </a:extLst>
          </p:cNvPr>
          <p:cNvSpPr txBox="1"/>
          <p:nvPr/>
        </p:nvSpPr>
        <p:spPr>
          <a:xfrm>
            <a:off x="186124" y="1746706"/>
            <a:ext cx="2476108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1: 4 months old chicken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80A26-9C2D-F644-9CA4-675AF9B4BC3A}"/>
              </a:ext>
            </a:extLst>
          </p:cNvPr>
          <p:cNvSpPr txBox="1"/>
          <p:nvPr/>
        </p:nvSpPr>
        <p:spPr>
          <a:xfrm flipH="1">
            <a:off x="1542264" y="2739284"/>
            <a:ext cx="414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B0736B-629C-4041-8DFF-185526A89462}"/>
              </a:ext>
            </a:extLst>
          </p:cNvPr>
          <p:cNvSpPr txBox="1"/>
          <p:nvPr/>
        </p:nvSpPr>
        <p:spPr>
          <a:xfrm>
            <a:off x="3668640" y="2170838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Month: 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E4BCB8-1163-FD4C-8530-7AA4D86AF366}"/>
              </a:ext>
            </a:extLst>
          </p:cNvPr>
          <p:cNvSpPr txBox="1"/>
          <p:nvPr/>
        </p:nvSpPr>
        <p:spPr>
          <a:xfrm>
            <a:off x="772650" y="2160181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Month: 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E04CCA2-69EA-164C-AF6B-3E1A8D616BF8}"/>
              </a:ext>
            </a:extLst>
          </p:cNvPr>
          <p:cNvSpPr txBox="1"/>
          <p:nvPr/>
        </p:nvSpPr>
        <p:spPr>
          <a:xfrm>
            <a:off x="6364433" y="1793850"/>
            <a:ext cx="1737262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3: Egg Laying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53BB83-A700-2341-AC50-54608E02217F}"/>
              </a:ext>
            </a:extLst>
          </p:cNvPr>
          <p:cNvSpPr txBox="1"/>
          <p:nvPr/>
        </p:nvSpPr>
        <p:spPr>
          <a:xfrm>
            <a:off x="9273425" y="1746706"/>
            <a:ext cx="1648327" cy="307777"/>
          </a:xfrm>
          <a:prstGeom prst="rect">
            <a:avLst/>
          </a:prstGeom>
          <a:solidFill>
            <a:srgbClr val="2E5597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Helvetica" pitchFamily="2" charset="0"/>
              </a:rPr>
              <a:t>Step 4: Selling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91168E-5310-684E-82F7-793A66EA51C9}"/>
              </a:ext>
            </a:extLst>
          </p:cNvPr>
          <p:cNvSpPr txBox="1"/>
          <p:nvPr/>
        </p:nvSpPr>
        <p:spPr>
          <a:xfrm>
            <a:off x="6443735" y="2200155"/>
            <a:ext cx="174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Months: 5-17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89BC06-6F40-2740-8B49-079AC97F374E}"/>
              </a:ext>
            </a:extLst>
          </p:cNvPr>
          <p:cNvSpPr txBox="1"/>
          <p:nvPr/>
        </p:nvSpPr>
        <p:spPr>
          <a:xfrm>
            <a:off x="9448343" y="2129826"/>
            <a:ext cx="17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Months: 17-18</a:t>
            </a:r>
          </a:p>
        </p:txBody>
      </p:sp>
      <p:pic>
        <p:nvPicPr>
          <p:cNvPr id="28" name="Picture 27" descr="A picture containing parking&#10;&#10;Description automatically generated">
            <a:extLst>
              <a:ext uri="{FF2B5EF4-FFF2-40B4-BE49-F238E27FC236}">
                <a16:creationId xmlns:a16="http://schemas.microsoft.com/office/drawing/2014/main" id="{B2E77371-BEEA-1240-BA2C-1700A1B32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881" y="62467"/>
            <a:ext cx="767873" cy="6964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0D1251-187F-0F4F-91CB-7CFA90B03EA5}"/>
              </a:ext>
            </a:extLst>
          </p:cNvPr>
          <p:cNvSpPr txBox="1"/>
          <p:nvPr/>
        </p:nvSpPr>
        <p:spPr>
          <a:xfrm>
            <a:off x="723291" y="285706"/>
            <a:ext cx="679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  <a:cs typeface="Aharoni" panose="02010803020104030203" pitchFamily="2" charset="-79"/>
              </a:rPr>
              <a:t>Business Model Selection - Poultry Farms.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0058729-304C-D84A-A1B6-5B5A27F057D5}"/>
              </a:ext>
            </a:extLst>
          </p:cNvPr>
          <p:cNvSpPr/>
          <p:nvPr/>
        </p:nvSpPr>
        <p:spPr>
          <a:xfrm>
            <a:off x="7205992" y="328118"/>
            <a:ext cx="3704967" cy="3794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Table Egg Production Model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12D762-1FE4-144D-9DC9-3FC46582321C}"/>
              </a:ext>
            </a:extLst>
          </p:cNvPr>
          <p:cNvCxnSpPr>
            <a:cxnSpLocks/>
          </p:cNvCxnSpPr>
          <p:nvPr/>
        </p:nvCxnSpPr>
        <p:spPr>
          <a:xfrm>
            <a:off x="772650" y="655038"/>
            <a:ext cx="6354684" cy="0"/>
          </a:xfrm>
          <a:prstGeom prst="line">
            <a:avLst/>
          </a:prstGeom>
          <a:ln>
            <a:solidFill>
              <a:srgbClr val="00919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50A0592-C8E6-0149-B2F7-9643D511E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32" y="2745910"/>
            <a:ext cx="631212" cy="468636"/>
          </a:xfrm>
          <a:prstGeom prst="rect">
            <a:avLst/>
          </a:prstGeom>
        </p:spPr>
      </p:pic>
      <p:sp>
        <p:nvSpPr>
          <p:cNvPr id="47" name="Right Arrow 46">
            <a:extLst>
              <a:ext uri="{FF2B5EF4-FFF2-40B4-BE49-F238E27FC236}">
                <a16:creationId xmlns:a16="http://schemas.microsoft.com/office/drawing/2014/main" id="{93B329ED-3913-B543-B26A-BB0B103FB3C7}"/>
              </a:ext>
            </a:extLst>
          </p:cNvPr>
          <p:cNvSpPr/>
          <p:nvPr/>
        </p:nvSpPr>
        <p:spPr>
          <a:xfrm>
            <a:off x="5741105" y="2732191"/>
            <a:ext cx="445896" cy="14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BD0634E4-803A-914D-A12A-FED4192C8747}"/>
              </a:ext>
            </a:extLst>
          </p:cNvPr>
          <p:cNvSpPr/>
          <p:nvPr/>
        </p:nvSpPr>
        <p:spPr>
          <a:xfrm>
            <a:off x="8787638" y="2719571"/>
            <a:ext cx="445896" cy="14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17CE06D-DAB7-7446-A719-0936A2021263}"/>
              </a:ext>
            </a:extLst>
          </p:cNvPr>
          <p:cNvSpPr/>
          <p:nvPr/>
        </p:nvSpPr>
        <p:spPr>
          <a:xfrm>
            <a:off x="2746617" y="2747282"/>
            <a:ext cx="445896" cy="14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E17E4DE-504D-2E49-AAF0-3F42444B62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487" y="2654040"/>
            <a:ext cx="631212" cy="67437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B4A967E-28B7-2945-B114-EE64C656B0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815" y="2511936"/>
            <a:ext cx="726997" cy="8788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0B15F26-8930-9D45-AE0E-B90D3464EE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399" y="2425786"/>
            <a:ext cx="879369" cy="10032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22E17A-9E2E-0545-8E1E-5DA5FB7F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42142"/>
              </p:ext>
            </p:extLst>
          </p:nvPr>
        </p:nvGraphicFramePr>
        <p:xfrm>
          <a:off x="125232" y="3694842"/>
          <a:ext cx="7741726" cy="1513767"/>
        </p:xfrm>
        <a:graphic>
          <a:graphicData uri="http://schemas.openxmlformats.org/drawingml/2006/table">
            <a:tbl>
              <a:tblPr/>
              <a:tblGrid>
                <a:gridCol w="2101791">
                  <a:extLst>
                    <a:ext uri="{9D8B030D-6E8A-4147-A177-3AD203B41FA5}">
                      <a16:colId xmlns:a16="http://schemas.microsoft.com/office/drawing/2014/main" val="647040377"/>
                    </a:ext>
                  </a:extLst>
                </a:gridCol>
                <a:gridCol w="2186170">
                  <a:extLst>
                    <a:ext uri="{9D8B030D-6E8A-4147-A177-3AD203B41FA5}">
                      <a16:colId xmlns:a16="http://schemas.microsoft.com/office/drawing/2014/main" val="2655455049"/>
                    </a:ext>
                  </a:extLst>
                </a:gridCol>
                <a:gridCol w="1779619">
                  <a:extLst>
                    <a:ext uri="{9D8B030D-6E8A-4147-A177-3AD203B41FA5}">
                      <a16:colId xmlns:a16="http://schemas.microsoft.com/office/drawing/2014/main" val="4261163175"/>
                    </a:ext>
                  </a:extLst>
                </a:gridCol>
                <a:gridCol w="1674146">
                  <a:extLst>
                    <a:ext uri="{9D8B030D-6E8A-4147-A177-3AD203B41FA5}">
                      <a16:colId xmlns:a16="http://schemas.microsoft.com/office/drawing/2014/main" val="1454338920"/>
                    </a:ext>
                  </a:extLst>
                </a:gridCol>
              </a:tblGrid>
              <a:tr h="2093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Table Egg Production Per Chicken In 12 Months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65957"/>
                  </a:ext>
                </a:extLst>
              </a:tr>
              <a:tr h="1694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Egg Production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Feed Consumption (Kg)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Egg Laying Ratio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Benchmark In Africa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27761"/>
                  </a:ext>
                </a:extLst>
              </a:tr>
              <a:tr h="35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754446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Production/Investment Cost Per Chicken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15304"/>
                  </a:ext>
                </a:extLst>
              </a:tr>
              <a:tr h="159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 Weeks Layer Chicken Investment Cost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Veterinary Service/Vitamins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Investment/Production Cost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8992"/>
                  </a:ext>
                </a:extLst>
              </a:tr>
              <a:tr h="159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1,800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2,453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1614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8ADF5B-CCE0-994E-92F9-A3D13718E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9493"/>
              </p:ext>
            </p:extLst>
          </p:nvPr>
        </p:nvGraphicFramePr>
        <p:xfrm>
          <a:off x="127180" y="5316594"/>
          <a:ext cx="7757055" cy="1321214"/>
        </p:xfrm>
        <a:graphic>
          <a:graphicData uri="http://schemas.openxmlformats.org/drawingml/2006/table">
            <a:tbl>
              <a:tblPr/>
              <a:tblGrid>
                <a:gridCol w="2104553">
                  <a:extLst>
                    <a:ext uri="{9D8B030D-6E8A-4147-A177-3AD203B41FA5}">
                      <a16:colId xmlns:a16="http://schemas.microsoft.com/office/drawing/2014/main" val="3063310124"/>
                    </a:ext>
                  </a:extLst>
                </a:gridCol>
                <a:gridCol w="2191041">
                  <a:extLst>
                    <a:ext uri="{9D8B030D-6E8A-4147-A177-3AD203B41FA5}">
                      <a16:colId xmlns:a16="http://schemas.microsoft.com/office/drawing/2014/main" val="784985653"/>
                    </a:ext>
                  </a:extLst>
                </a:gridCol>
                <a:gridCol w="1783585">
                  <a:extLst>
                    <a:ext uri="{9D8B030D-6E8A-4147-A177-3AD203B41FA5}">
                      <a16:colId xmlns:a16="http://schemas.microsoft.com/office/drawing/2014/main" val="1511311078"/>
                    </a:ext>
                  </a:extLst>
                </a:gridCol>
                <a:gridCol w="1677876">
                  <a:extLst>
                    <a:ext uri="{9D8B030D-6E8A-4147-A177-3AD203B41FA5}">
                      <a16:colId xmlns:a16="http://schemas.microsoft.com/office/drawing/2014/main" val="493823129"/>
                    </a:ext>
                  </a:extLst>
                </a:gridCol>
              </a:tblGrid>
              <a:tr h="2093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 Per Chicken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09314"/>
                  </a:ext>
                </a:extLst>
              </a:tr>
              <a:tr h="169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Production Cost   (MT)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Costs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Wholesale Price Per Egg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30572"/>
                  </a:ext>
                </a:extLst>
              </a:tr>
              <a:tr h="159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1,803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404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987763"/>
                  </a:ext>
                </a:extLst>
              </a:tr>
              <a:tr h="2093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Income For Small Farm ( 500 chickens in 12 Months)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678940"/>
                  </a:ext>
                </a:extLst>
              </a:tr>
              <a:tr h="169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Production Cost   (MT)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Costs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Wholesale Price Per Egg (MT)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1720"/>
                  </a:ext>
                </a:extLst>
              </a:tr>
              <a:tr h="159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901,500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1,500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6.5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202,000 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16966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57F3EE-8B7A-B141-98F7-70D5B3899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295"/>
              </p:ext>
            </p:extLst>
          </p:nvPr>
        </p:nvGraphicFramePr>
        <p:xfrm>
          <a:off x="8517213" y="3871138"/>
          <a:ext cx="3380205" cy="2120118"/>
        </p:xfrm>
        <a:graphic>
          <a:graphicData uri="http://schemas.openxmlformats.org/drawingml/2006/table">
            <a:tbl>
              <a:tblPr/>
              <a:tblGrid>
                <a:gridCol w="1656074">
                  <a:extLst>
                    <a:ext uri="{9D8B030D-6E8A-4147-A177-3AD203B41FA5}">
                      <a16:colId xmlns:a16="http://schemas.microsoft.com/office/drawing/2014/main" val="1282559703"/>
                    </a:ext>
                  </a:extLst>
                </a:gridCol>
                <a:gridCol w="1724131">
                  <a:extLst>
                    <a:ext uri="{9D8B030D-6E8A-4147-A177-3AD203B41FA5}">
                      <a16:colId xmlns:a16="http://schemas.microsoft.com/office/drawing/2014/main" val="2863040297"/>
                    </a:ext>
                  </a:extLst>
                </a:gridCol>
              </a:tblGrid>
              <a:tr h="2901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Small Farm (500 chickens in 12 Months)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597136"/>
                  </a:ext>
                </a:extLst>
              </a:tr>
              <a:tr h="1821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 and Loss Summary (MT)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10514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Income From Table Egg Production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202,000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255630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From Selling Retired Chicken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171,500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418291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Income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373,500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831462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Cost In Layer Chicken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325,000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233815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Net Income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48,500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99568"/>
                  </a:ext>
                </a:extLst>
              </a:tr>
            </a:tbl>
          </a:graphicData>
        </a:graphic>
      </p:graphicFrame>
      <p:sp>
        <p:nvSpPr>
          <p:cNvPr id="58" name="Left Bracket 57">
            <a:extLst>
              <a:ext uri="{FF2B5EF4-FFF2-40B4-BE49-F238E27FC236}">
                <a16:creationId xmlns:a16="http://schemas.microsoft.com/office/drawing/2014/main" id="{EE1FF2A0-3DFB-A748-9C66-1382BAC7DB19}"/>
              </a:ext>
            </a:extLst>
          </p:cNvPr>
          <p:cNvSpPr/>
          <p:nvPr/>
        </p:nvSpPr>
        <p:spPr>
          <a:xfrm>
            <a:off x="8310717" y="3787567"/>
            <a:ext cx="279564" cy="250759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21B008-F24E-0147-8C11-7822677DB45F}"/>
              </a:ext>
            </a:extLst>
          </p:cNvPr>
          <p:cNvSpPr/>
          <p:nvPr/>
        </p:nvSpPr>
        <p:spPr>
          <a:xfrm>
            <a:off x="7838963" y="5202003"/>
            <a:ext cx="445896" cy="14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ine Callout 1 59">
            <a:extLst>
              <a:ext uri="{FF2B5EF4-FFF2-40B4-BE49-F238E27FC236}">
                <a16:creationId xmlns:a16="http://schemas.microsoft.com/office/drawing/2014/main" id="{C5FE9410-4EFE-454C-B011-65F8D3738F28}"/>
              </a:ext>
            </a:extLst>
          </p:cNvPr>
          <p:cNvSpPr/>
          <p:nvPr/>
        </p:nvSpPr>
        <p:spPr>
          <a:xfrm>
            <a:off x="10336030" y="6369385"/>
            <a:ext cx="761475" cy="320993"/>
          </a:xfrm>
          <a:prstGeom prst="borderCallout1">
            <a:avLst>
              <a:gd name="adj1" fmla="val -9334"/>
              <a:gd name="adj2" fmla="val 79148"/>
              <a:gd name="adj3" fmla="val -107839"/>
              <a:gd name="adj4" fmla="val 87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EU 770</a:t>
            </a:r>
          </a:p>
        </p:txBody>
      </p:sp>
    </p:spTree>
    <p:extLst>
      <p:ext uri="{BB962C8B-B14F-4D97-AF65-F5344CB8AC3E}">
        <p14:creationId xmlns:p14="http://schemas.microsoft.com/office/powerpoint/2010/main" val="270911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381E8D-AEB1-4247-8C21-2882F091E1F2}"/>
              </a:ext>
            </a:extLst>
          </p:cNvPr>
          <p:cNvCxnSpPr>
            <a:cxnSpLocks/>
          </p:cNvCxnSpPr>
          <p:nvPr/>
        </p:nvCxnSpPr>
        <p:spPr>
          <a:xfrm>
            <a:off x="572429" y="485004"/>
            <a:ext cx="1067624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arking&#10;&#10;Description automatically generated">
            <a:extLst>
              <a:ext uri="{FF2B5EF4-FFF2-40B4-BE49-F238E27FC236}">
                <a16:creationId xmlns:a16="http://schemas.microsoft.com/office/drawing/2014/main" id="{34CA38A8-245A-1642-9E7F-2F55ADDB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-84290"/>
            <a:ext cx="682702" cy="696481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4B130EB6-6923-3A43-8EE8-E2482402DD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046" y="89997"/>
            <a:ext cx="12496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7985" algn="l"/>
              </a:tabLst>
            </a:pPr>
            <a:r>
              <a:rPr sz="2350" spc="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lang="en-US" sz="2350" spc="1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lang="en-US" sz="2400" spc="160" dirty="0">
                <a:solidFill>
                  <a:schemeClr val="accent2"/>
                </a:solidFill>
                <a:uFill>
                  <a:solidFill>
                    <a:srgbClr val="ED7D31"/>
                  </a:solidFill>
                </a:uFill>
                <a:latin typeface="Helvetica" pitchFamily="2" charset="0"/>
              </a:rPr>
              <a:t>Business Models- Shortlist Of Business Models </a:t>
            </a:r>
            <a:r>
              <a:rPr sz="2350" spc="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	</a:t>
            </a:r>
            <a:endParaRPr sz="2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06B0E1-EBD1-A94C-A97B-5533AD9D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1" y="4965832"/>
            <a:ext cx="5188225" cy="696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857CB1-123D-3F4C-9398-5EBB327E2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1" y="786478"/>
            <a:ext cx="11230006" cy="38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2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1CE9CC-5759-744B-864D-F8B20061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20" y="-1"/>
            <a:ext cx="4626536" cy="6053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68281-57D5-B746-BF48-3CE9A73FE99D}"/>
              </a:ext>
            </a:extLst>
          </p:cNvPr>
          <p:cNvSpPr/>
          <p:nvPr/>
        </p:nvSpPr>
        <p:spPr>
          <a:xfrm>
            <a:off x="4543425" y="-1226"/>
            <a:ext cx="7648575" cy="7167421"/>
          </a:xfrm>
          <a:prstGeom prst="rect">
            <a:avLst/>
          </a:prstGeom>
          <a:solidFill>
            <a:srgbClr val="E02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18D77-9797-2E41-9CD3-CA79A3076528}"/>
              </a:ext>
            </a:extLst>
          </p:cNvPr>
          <p:cNvSpPr/>
          <p:nvPr/>
        </p:nvSpPr>
        <p:spPr>
          <a:xfrm>
            <a:off x="0" y="6066503"/>
            <a:ext cx="12192000" cy="7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037ED-4878-0845-B963-B0B578E8BE5C}"/>
              </a:ext>
            </a:extLst>
          </p:cNvPr>
          <p:cNvPicPr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1" t="4320" r="31526" b="34396"/>
          <a:stretch/>
        </p:blipFill>
        <p:spPr bwMode="auto">
          <a:xfrm>
            <a:off x="7223759" y="0"/>
            <a:ext cx="4968241" cy="6318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2D4F6257-2390-6947-B469-D5421F03D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28575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66F75FD5-981B-9F4B-A524-6716D63F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379" y="2312509"/>
            <a:ext cx="7385159" cy="887231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Business Model Selection: 
Soy-Bean Value Chain</a:t>
            </a:r>
          </a:p>
        </p:txBody>
      </p:sp>
      <p:pic>
        <p:nvPicPr>
          <p:cNvPr id="11" name="Picture 4" descr="GIZ-logo - ECDPM">
            <a:extLst>
              <a:ext uri="{FF2B5EF4-FFF2-40B4-BE49-F238E27FC236}">
                <a16:creationId xmlns:a16="http://schemas.microsoft.com/office/drawing/2014/main" id="{D472C485-098C-BB49-875D-0D90DA1AD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11"/>
          <a:stretch/>
        </p:blipFill>
        <p:spPr bwMode="auto">
          <a:xfrm>
            <a:off x="2473285" y="6097067"/>
            <a:ext cx="2664199" cy="7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CF1579-D01D-924F-AD78-988A6735F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10" y="6109864"/>
            <a:ext cx="1943968" cy="704688"/>
          </a:xfrm>
          <a:prstGeom prst="rect">
            <a:avLst/>
          </a:prstGeom>
        </p:spPr>
      </p:pic>
      <p:pic>
        <p:nvPicPr>
          <p:cNvPr id="1026" name="Picture 2" descr="Mozambique Flag, Meaning &amp;amp; History, Mozambican Flag Information">
            <a:extLst>
              <a:ext uri="{FF2B5EF4-FFF2-40B4-BE49-F238E27FC236}">
                <a16:creationId xmlns:a16="http://schemas.microsoft.com/office/drawing/2014/main" id="{F278257A-5742-C440-B6A1-4F9079E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613" y="6123774"/>
            <a:ext cx="1214296" cy="6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0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B94105A4FF73458EF8A55CC7072EE3" ma:contentTypeVersion="25" ma:contentTypeDescription="Ein neues Dokument erstellen." ma:contentTypeScope="" ma:versionID="a40ab8e27473742e2e0bb7bd9a66dfce">
  <xsd:schema xmlns:xsd="http://www.w3.org/2001/XMLSchema" xmlns:xs="http://www.w3.org/2001/XMLSchema" xmlns:p="http://schemas.microsoft.com/office/2006/metadata/properties" xmlns:ns2="c212e057-d64f-4ede-8435-d99f042e3c2b" xmlns:ns3="a04186fc-7ca8-40ce-8d8b-5ed029ed0295" targetNamespace="http://schemas.microsoft.com/office/2006/metadata/properties" ma:root="true" ma:fieldsID="59dc06a5876723267be9a7846341cf01" ns2:_="" ns3:_="">
    <xsd:import namespace="c212e057-d64f-4ede-8435-d99f042e3c2b"/>
    <xsd:import namespace="a04186fc-7ca8-40ce-8d8b-5ed029ed0295"/>
    <xsd:element name="properties">
      <xsd:complexType>
        <xsd:sequence>
          <xsd:element name="documentManagement">
            <xsd:complexType>
              <xsd:all>
                <xsd:element ref="ns2:Country_x002f_Region" minOccurs="0"/>
                <xsd:element ref="ns2:Moti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fc931562-8c25-4c48-acd9-30d1961e39d1CountryOrRegion" minOccurs="0"/>
                <xsd:element ref="ns2:fc931562-8c25-4c48-acd9-30d1961e39d1State" minOccurs="0"/>
                <xsd:element ref="ns2:fc931562-8c25-4c48-acd9-30d1961e39d1City" minOccurs="0"/>
                <xsd:element ref="ns2:fc931562-8c25-4c48-acd9-30d1961e39d1PostalCode" minOccurs="0"/>
                <xsd:element ref="ns2:fc931562-8c25-4c48-acd9-30d1961e39d1Street" minOccurs="0"/>
                <xsd:element ref="ns2:fc931562-8c25-4c48-acd9-30d1961e39d1GeoLoc" minOccurs="0"/>
                <xsd:element ref="ns2:fc931562-8c25-4c48-acd9-30d1961e39d1DispNa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2e057-d64f-4ede-8435-d99f042e3c2b" elementFormDefault="qualified">
    <xsd:import namespace="http://schemas.microsoft.com/office/2006/documentManagement/types"/>
    <xsd:import namespace="http://schemas.microsoft.com/office/infopath/2007/PartnerControls"/>
    <xsd:element name="Country_x002f_Region" ma:index="2" nillable="true" ma:displayName="Country / Region" ma:description="Country and Region where the picture was taken" ma:format="Dropdown" ma:internalName="Country_x002f_Region">
      <xsd:simpleType>
        <xsd:restriction base="dms:Unknown"/>
      </xsd:simpleType>
    </xsd:element>
    <xsd:element name="Motif" ma:index="3" nillable="true" ma:displayName="Motif" ma:format="Dropdown" ma:internalName="Motif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eople"/>
                    <xsd:enumeration value="Landscape"/>
                    <xsd:enumeration value="Agricultural Products"/>
                    <xsd:enumeration value="Machinery"/>
                    <xsd:enumeration value="Train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fc931562-8c25-4c48-acd9-30d1961e39d1CountryOrRegion" ma:index="21" nillable="true" ma:displayName="Country / Region: Land/Region" ma:hidden="true" ma:internalName="CountryOrRegion" ma:readOnly="true">
      <xsd:simpleType>
        <xsd:restriction base="dms:Text"/>
      </xsd:simpleType>
    </xsd:element>
    <xsd:element name="fc931562-8c25-4c48-acd9-30d1961e39d1State" ma:index="22" nillable="true" ma:displayName="Country / Region: Bundesland" ma:hidden="true" ma:internalName="State" ma:readOnly="true">
      <xsd:simpleType>
        <xsd:restriction base="dms:Text"/>
      </xsd:simpleType>
    </xsd:element>
    <xsd:element name="fc931562-8c25-4c48-acd9-30d1961e39d1City" ma:index="23" nillable="true" ma:displayName="Country / Region: Ort" ma:hidden="true" ma:internalName="City" ma:readOnly="true">
      <xsd:simpleType>
        <xsd:restriction base="dms:Text"/>
      </xsd:simpleType>
    </xsd:element>
    <xsd:element name="fc931562-8c25-4c48-acd9-30d1961e39d1PostalCode" ma:index="24" nillable="true" ma:displayName="Country / Region: Postleitzahl" ma:hidden="true" ma:internalName="PostalCode" ma:readOnly="true">
      <xsd:simpleType>
        <xsd:restriction base="dms:Text"/>
      </xsd:simpleType>
    </xsd:element>
    <xsd:element name="fc931562-8c25-4c48-acd9-30d1961e39d1Street" ma:index="25" nillable="true" ma:displayName="Country / Region: Straße" ma:hidden="true" ma:internalName="Street" ma:readOnly="true">
      <xsd:simpleType>
        <xsd:restriction base="dms:Text"/>
      </xsd:simpleType>
    </xsd:element>
    <xsd:element name="fc931562-8c25-4c48-acd9-30d1961e39d1GeoLoc" ma:index="26" nillable="true" ma:displayName="Country / Region: Koordinaten" ma:hidden="true" ma:internalName="GeoLoc" ma:readOnly="true">
      <xsd:simpleType>
        <xsd:restriction base="dms:Unknown"/>
      </xsd:simpleType>
    </xsd:element>
    <xsd:element name="fc931562-8c25-4c48-acd9-30d1961e39d1DispName" ma:index="27" nillable="true" ma:displayName="Country / Region: Name" ma:hidden="true" ma:internalName="DispName" ma:readOnly="true">
      <xsd:simpleType>
        <xsd:restriction base="dms:Text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186fc-7ca8-40ce-8d8b-5ed029ed02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_x002f_Region xmlns="c212e057-d64f-4ede-8435-d99f042e3c2b" xsi:nil="true"/>
    <Motif xmlns="c212e057-d64f-4ede-8435-d99f042e3c2b" xsi:nil="true"/>
  </documentManagement>
</p:properties>
</file>

<file path=customXml/itemProps1.xml><?xml version="1.0" encoding="utf-8"?>
<ds:datastoreItem xmlns:ds="http://schemas.openxmlformats.org/officeDocument/2006/customXml" ds:itemID="{CF021E83-FB59-4704-9979-3F2A8399D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CAC45B-1B3F-4C2C-8AC2-22B7F063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2e057-d64f-4ede-8435-d99f042e3c2b"/>
    <ds:schemaRef ds:uri="a04186fc-7ca8-40ce-8d8b-5ed029ed0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557AF-A345-4BC8-9FDE-286A42DF4AC2}">
  <ds:schemaRefs>
    <ds:schemaRef ds:uri="http://purl.org/dc/dcmitype/"/>
    <ds:schemaRef ds:uri="c212e057-d64f-4ede-8435-d99f042e3c2b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a04186fc-7ca8-40ce-8d8b-5ed029ed0295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{50E0AA0A-2259-1945-9EAF-4D41DD8D815E}tf10001067</Template>
  <TotalTime>0</TotalTime>
  <Words>5066</Words>
  <Application>Microsoft Office PowerPoint</Application>
  <PresentationFormat>Breitbild</PresentationFormat>
  <Paragraphs>965</Paragraphs>
  <Slides>43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9" baseType="lpstr">
      <vt:lpstr>Aharoni</vt:lpstr>
      <vt:lpstr>Arial</vt:lpstr>
      <vt:lpstr>Calibri</vt:lpstr>
      <vt:lpstr>Calibri Light</vt:lpstr>
      <vt:lpstr>Century Gothic</vt:lpstr>
      <vt:lpstr>Dubai</vt:lpstr>
      <vt:lpstr>Futura Medium</vt:lpstr>
      <vt:lpstr>Garamond</vt:lpstr>
      <vt:lpstr>Helvetica</vt:lpstr>
      <vt:lpstr>Raleway Medium</vt:lpstr>
      <vt:lpstr>Sathu</vt:lpstr>
      <vt:lpstr>Segoe UI Symbol</vt:lpstr>
      <vt:lpstr>System Font Regular</vt:lpstr>
      <vt:lpstr>Times New Roman</vt:lpstr>
      <vt:lpstr>Trebuchet MS</vt:lpstr>
      <vt:lpstr>Savon</vt:lpstr>
      <vt:lpstr>PowerPoint-Präsentation</vt:lpstr>
      <vt:lpstr>  Method – Project Overview </vt:lpstr>
      <vt:lpstr>PowerPoint-Präsentation</vt:lpstr>
      <vt:lpstr>Issues and Opportunities in Poultry</vt:lpstr>
      <vt:lpstr>PowerPoint-Präsentation</vt:lpstr>
      <vt:lpstr>Production cycle is short and does not require complex technologies and technical skills.</vt:lpstr>
      <vt:lpstr>Model has long production cycle and requires complex set of technical skills related to disease prevention and management. </vt:lpstr>
      <vt:lpstr>  Business Models- Shortlist Of Business Models  </vt:lpstr>
      <vt:lpstr>PowerPoint-Präsentation</vt:lpstr>
      <vt:lpstr>Issues and Opportunities in Soy-Bean</vt:lpstr>
      <vt:lpstr>There are no clear business models</vt:lpstr>
      <vt:lpstr>PowerPoint-Präsentation</vt:lpstr>
      <vt:lpstr>Issues and Opportunities in Common Bean Value Chain</vt:lpstr>
      <vt:lpstr>PowerPoint-Präsentation</vt:lpstr>
      <vt:lpstr>PowerPoint-Präsentation</vt:lpstr>
      <vt:lpstr>Issues and Opportunities in Cashew</vt:lpstr>
      <vt:lpstr>Cashew requires investments in production</vt:lpstr>
      <vt:lpstr>Business cases in processing are less clear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Issues and Opportunities in Honey</vt:lpstr>
      <vt:lpstr>PowerPoint-Präsentation</vt:lpstr>
      <vt:lpstr>PowerPoint-Präsentation</vt:lpstr>
      <vt:lpstr>PowerPoint-Präsentation</vt:lpstr>
      <vt:lpstr>Issues and Opportunities in Vegetables</vt:lpstr>
      <vt:lpstr>PowerPoint-Präsentation</vt:lpstr>
      <vt:lpstr>PowerPoint-Präsentation</vt:lpstr>
      <vt:lpstr>PowerPoint-Präsentation</vt:lpstr>
      <vt:lpstr>PowerPoint-Präsentation</vt:lpstr>
      <vt:lpstr>Cross cutting Issues and Opportunities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Michiel Arnoldus</dc:creator>
  <cp:lastModifiedBy>Reckzeh, Hannah GIZ</cp:lastModifiedBy>
  <cp:revision>344</cp:revision>
  <dcterms:created xsi:type="dcterms:W3CDTF">2020-09-03T09:28:18Z</dcterms:created>
  <dcterms:modified xsi:type="dcterms:W3CDTF">2024-12-11T15:49:00Z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0x010100D3B94105A4FF73458EF8A55CC7072EE3</vt:lpwstr>
  </property>
</Properties>
</file>